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8"/>
  </p:notesMasterIdLst>
  <p:sldIdLst>
    <p:sldId id="256" r:id="rId2"/>
    <p:sldId id="257" r:id="rId3"/>
    <p:sldId id="262" r:id="rId4"/>
    <p:sldId id="265" r:id="rId5"/>
    <p:sldId id="263" r:id="rId6"/>
    <p:sldId id="264" r:id="rId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2160">
          <p15:clr>
            <a:srgbClr val="000000"/>
          </p15:clr>
        </p15:guide>
        <p15:guide id="2" pos="3840">
          <p15:clr>
            <a:srgbClr val="000000"/>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5" roundtripDataSignature="AMtx7mhhV/3fyDSbCX1nLAVcB2MT0MPQb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7"/>
  </p:normalViewPr>
  <p:slideViewPr>
    <p:cSldViewPr snapToGrid="0">
      <p:cViewPr varScale="1">
        <p:scale>
          <a:sx n="79" d="100"/>
          <a:sy n="79" d="100"/>
        </p:scale>
        <p:origin x="-1192" y="-1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5" Type="http://customschemas.google.com/relationships/presentationmetadata" Target="metadata"/><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3338663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 name="Google Shape;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801c095ab3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 name="Google Shape;126;g801c095ab3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801c095ab3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g801c095ab3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1"/>
        <p:cNvGrpSpPr/>
        <p:nvPr/>
      </p:nvGrpSpPr>
      <p:grpSpPr>
        <a:xfrm>
          <a:off x="0" y="0"/>
          <a:ext cx="0" cy="0"/>
          <a:chOff x="0" y="0"/>
          <a:chExt cx="0" cy="0"/>
        </a:xfrm>
      </p:grpSpPr>
      <p:sp>
        <p:nvSpPr>
          <p:cNvPr id="12" name="Google Shape;1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68"/>
        <p:cNvGrpSpPr/>
        <p:nvPr/>
      </p:nvGrpSpPr>
      <p:grpSpPr>
        <a:xfrm>
          <a:off x="0" y="0"/>
          <a:ext cx="0" cy="0"/>
          <a:chOff x="0" y="0"/>
          <a:chExt cx="0" cy="0"/>
        </a:xfrm>
      </p:grpSpPr>
      <p:sp>
        <p:nvSpPr>
          <p:cNvPr id="69" name="Google Shape;69;p21"/>
          <p:cNvSpPr txBox="1">
            <a:spLocks noGrp="1"/>
          </p:cNvSpPr>
          <p:nvPr>
            <p:ph type="title"/>
          </p:nvPr>
        </p:nvSpPr>
        <p:spPr>
          <a:xfrm>
            <a:off x="838200" y="365125"/>
            <a:ext cx="105156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70" name="Google Shape;70;p21"/>
          <p:cNvSpPr txBox="1">
            <a:spLocks noGrp="1"/>
          </p:cNvSpPr>
          <p:nvPr>
            <p:ph type="body" idx="1"/>
          </p:nvPr>
        </p:nvSpPr>
        <p:spPr>
          <a:xfrm>
            <a:off x="838200" y="1825625"/>
            <a:ext cx="10515600" cy="4351337"/>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74"/>
        <p:cNvGrpSpPr/>
        <p:nvPr/>
      </p:nvGrpSpPr>
      <p:grpSpPr>
        <a:xfrm>
          <a:off x="0" y="0"/>
          <a:ext cx="0" cy="0"/>
          <a:chOff x="0" y="0"/>
          <a:chExt cx="0" cy="0"/>
        </a:xfrm>
      </p:grpSpPr>
      <p:sp>
        <p:nvSpPr>
          <p:cNvPr id="75" name="Google Shape;75;p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76" name="Google Shape;76;p2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77" name="Google Shape;77;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15"/>
        <p:cNvGrpSpPr/>
        <p:nvPr/>
      </p:nvGrpSpPr>
      <p:grpSpPr>
        <a:xfrm>
          <a:off x="0" y="0"/>
          <a:ext cx="0" cy="0"/>
          <a:chOff x="0" y="0"/>
          <a:chExt cx="0" cy="0"/>
        </a:xfrm>
      </p:grpSpPr>
      <p:sp>
        <p:nvSpPr>
          <p:cNvPr id="16" name="Google Shape;16;p1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7" name="Google Shape;17;p1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21"/>
        <p:cNvGrpSpPr/>
        <p:nvPr/>
      </p:nvGrpSpPr>
      <p:grpSpPr>
        <a:xfrm>
          <a:off x="0" y="0"/>
          <a:ext cx="0" cy="0"/>
          <a:chOff x="0" y="0"/>
          <a:chExt cx="0" cy="0"/>
        </a:xfrm>
      </p:grpSpPr>
      <p:sp>
        <p:nvSpPr>
          <p:cNvPr id="22" name="Google Shape;22;p14"/>
          <p:cNvSpPr txBox="1">
            <a:spLocks noGrp="1"/>
          </p:cNvSpPr>
          <p:nvPr>
            <p:ph type="title"/>
          </p:nvPr>
        </p:nvSpPr>
        <p:spPr>
          <a:xfrm>
            <a:off x="838200" y="365125"/>
            <a:ext cx="105156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3" name="Google Shape;23;p14"/>
          <p:cNvSpPr txBox="1">
            <a:spLocks noGrp="1"/>
          </p:cNvSpPr>
          <p:nvPr>
            <p:ph type="body" idx="1"/>
          </p:nvPr>
        </p:nvSpPr>
        <p:spPr>
          <a:xfrm rot="5400000">
            <a:off x="3920332" y="-1256506"/>
            <a:ext cx="4351337"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7"/>
        <p:cNvGrpSpPr/>
        <p:nvPr/>
      </p:nvGrpSpPr>
      <p:grpSpPr>
        <a:xfrm>
          <a:off x="0" y="0"/>
          <a:ext cx="0" cy="0"/>
          <a:chOff x="0" y="0"/>
          <a:chExt cx="0" cy="0"/>
        </a:xfrm>
      </p:grpSpPr>
      <p:sp>
        <p:nvSpPr>
          <p:cNvPr id="28" name="Google Shape;28;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32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9" name="Google Shape;29;p15"/>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0" name="Google Shape;30;p1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31" name="Google Shape;31;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34"/>
        <p:cNvGrpSpPr/>
        <p:nvPr/>
      </p:nvGrpSpPr>
      <p:grpSpPr>
        <a:xfrm>
          <a:off x="0" y="0"/>
          <a:ext cx="0" cy="0"/>
          <a:chOff x="0" y="0"/>
          <a:chExt cx="0" cy="0"/>
        </a:xfrm>
      </p:grpSpPr>
      <p:sp>
        <p:nvSpPr>
          <p:cNvPr id="35" name="Google Shape;35;p1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32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6" name="Google Shape;36;p1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37" name="Google Shape;37;p1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38" name="Google Shape;38;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1"/>
        <p:cNvGrpSpPr/>
        <p:nvPr/>
      </p:nvGrpSpPr>
      <p:grpSpPr>
        <a:xfrm>
          <a:off x="0" y="0"/>
          <a:ext cx="0" cy="0"/>
          <a:chOff x="0" y="0"/>
          <a:chExt cx="0" cy="0"/>
        </a:xfrm>
      </p:grpSpPr>
      <p:sp>
        <p:nvSpPr>
          <p:cNvPr id="42" name="Google Shape;42;p17"/>
          <p:cNvSpPr txBox="1">
            <a:spLocks noGrp="1"/>
          </p:cNvSpPr>
          <p:nvPr>
            <p:ph type="title"/>
          </p:nvPr>
        </p:nvSpPr>
        <p:spPr>
          <a:xfrm>
            <a:off x="838200" y="365125"/>
            <a:ext cx="105156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3" name="Google Shape;43;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6"/>
        <p:cNvGrpSpPr/>
        <p:nvPr/>
      </p:nvGrpSpPr>
      <p:grpSpPr>
        <a:xfrm>
          <a:off x="0" y="0"/>
          <a:ext cx="0" cy="0"/>
          <a:chOff x="0" y="0"/>
          <a:chExt cx="0" cy="0"/>
        </a:xfrm>
      </p:grpSpPr>
      <p:sp>
        <p:nvSpPr>
          <p:cNvPr id="47" name="Google Shape;47;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8" name="Google Shape;48;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1" name="Google Shape;51;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55"/>
        <p:cNvGrpSpPr/>
        <p:nvPr/>
      </p:nvGrpSpPr>
      <p:grpSpPr>
        <a:xfrm>
          <a:off x="0" y="0"/>
          <a:ext cx="0" cy="0"/>
          <a:chOff x="0" y="0"/>
          <a:chExt cx="0" cy="0"/>
        </a:xfrm>
      </p:grpSpPr>
      <p:sp>
        <p:nvSpPr>
          <p:cNvPr id="56" name="Google Shape;56;p19"/>
          <p:cNvSpPr txBox="1">
            <a:spLocks noGrp="1"/>
          </p:cNvSpPr>
          <p:nvPr>
            <p:ph type="title"/>
          </p:nvPr>
        </p:nvSpPr>
        <p:spPr>
          <a:xfrm>
            <a:off x="838200" y="365125"/>
            <a:ext cx="105156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57" name="Google Shape;57;p1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1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62"/>
        <p:cNvGrpSpPr/>
        <p:nvPr/>
      </p:nvGrpSpPr>
      <p:grpSpPr>
        <a:xfrm>
          <a:off x="0" y="0"/>
          <a:ext cx="0" cy="0"/>
          <a:chOff x="0" y="0"/>
          <a:chExt cx="0" cy="0"/>
        </a:xfrm>
      </p:grpSpPr>
      <p:sp>
        <p:nvSpPr>
          <p:cNvPr id="63" name="Google Shape;63;p2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64" name="Google Shape;64;p2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5" name="Google Shape;6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12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1200" b="0" i="0" u="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1"/>
          <p:cNvSpPr txBox="1">
            <a:spLocks noGrp="1"/>
          </p:cNvSpPr>
          <p:nvPr>
            <p:ph type="title"/>
          </p:nvPr>
        </p:nvSpPr>
        <p:spPr>
          <a:xfrm>
            <a:off x="838200" y="365125"/>
            <a:ext cx="10515600" cy="132556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7" name="Google Shape;7;p11"/>
          <p:cNvSpPr txBox="1">
            <a:spLocks noGrp="1"/>
          </p:cNvSpPr>
          <p:nvPr>
            <p:ph type="body" idx="1"/>
          </p:nvPr>
        </p:nvSpPr>
        <p:spPr>
          <a:xfrm>
            <a:off x="838200" y="1825625"/>
            <a:ext cx="10515600" cy="4351337"/>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9" name="Google Shape;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10" name="Google Shape;1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hyperlink" Target="mailto:snomedctargentina@gmail.com" TargetMode="External"/><Relationship Id="rId5" Type="http://schemas.openxmlformats.org/officeDocument/2006/relationships/hyperlink" Target="mailto:snomedctargentina@minsal.gov.ar" TargetMode="External"/><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
          <p:cNvSpPr txBox="1"/>
          <p:nvPr/>
        </p:nvSpPr>
        <p:spPr>
          <a:xfrm>
            <a:off x="1492250" y="1379537"/>
            <a:ext cx="9534525" cy="31702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4800"/>
              <a:buFont typeface="Calibri"/>
              <a:buNone/>
            </a:pPr>
            <a:r>
              <a:rPr lang="en-US" sz="4800" b="1" i="0" u="none" strike="noStrike" cap="none">
                <a:solidFill>
                  <a:srgbClr val="FFFFFF"/>
                </a:solidFill>
                <a:latin typeface="Calibri"/>
                <a:ea typeface="Calibri"/>
                <a:cs typeface="Calibri"/>
                <a:sym typeface="Calibri"/>
              </a:rPr>
              <a:t>National Release Center </a:t>
            </a:r>
            <a:endParaRPr/>
          </a:p>
          <a:p>
            <a:pPr marL="0" marR="0" lvl="0" indent="0" algn="ctr" rtl="0">
              <a:lnSpc>
                <a:spcPct val="100000"/>
              </a:lnSpc>
              <a:spcBef>
                <a:spcPts val="0"/>
              </a:spcBef>
              <a:spcAft>
                <a:spcPts val="0"/>
              </a:spcAft>
              <a:buClr>
                <a:srgbClr val="FFFFFF"/>
              </a:buClr>
              <a:buSzPts val="4800"/>
              <a:buFont typeface="Calibri"/>
              <a:buNone/>
            </a:pPr>
            <a:r>
              <a:rPr lang="en-US" sz="4800" b="1" i="0" u="none" strike="noStrike" cap="none">
                <a:solidFill>
                  <a:srgbClr val="FFFFFF"/>
                </a:solidFill>
                <a:latin typeface="Calibri"/>
                <a:ea typeface="Calibri"/>
                <a:cs typeface="Calibri"/>
                <a:sym typeface="Calibri"/>
              </a:rPr>
              <a:t>Argentina</a:t>
            </a:r>
            <a:endParaRPr sz="40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4000"/>
              <a:buFont typeface="Calibri"/>
              <a:buNone/>
            </a:pPr>
            <a:endParaRPr sz="4000" b="1" i="0" u="none" strike="noStrike" cap="none">
              <a:solidFill>
                <a:srgbClr val="FFFFFF"/>
              </a:solidFill>
              <a:latin typeface="Calibri"/>
              <a:ea typeface="Calibri"/>
              <a:cs typeface="Calibri"/>
              <a:sym typeface="Calibri"/>
            </a:endParaRPr>
          </a:p>
          <a:p>
            <a:pPr marL="0" marR="0" lvl="0" indent="0" algn="ctr" rtl="0">
              <a:lnSpc>
                <a:spcPct val="100000"/>
              </a:lnSpc>
              <a:spcBef>
                <a:spcPts val="0"/>
              </a:spcBef>
              <a:spcAft>
                <a:spcPts val="0"/>
              </a:spcAft>
              <a:buClr>
                <a:srgbClr val="FFFFFF"/>
              </a:buClr>
              <a:buSzPts val="3200"/>
              <a:buFont typeface="Calibri"/>
              <a:buNone/>
            </a:pPr>
            <a:r>
              <a:rPr lang="en-US" sz="3200" b="1" i="0" u="none" strike="noStrike" cap="none">
                <a:solidFill>
                  <a:srgbClr val="FFFFFF"/>
                </a:solidFill>
                <a:latin typeface="Calibri"/>
                <a:ea typeface="Calibri"/>
                <a:cs typeface="Calibri"/>
                <a:sym typeface="Calibri"/>
              </a:rPr>
              <a:t>National Directorship for Governance and Integration of Health Systems (DNGISS)</a:t>
            </a:r>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4"/>
          <p:cNvSpPr txBox="1"/>
          <p:nvPr/>
        </p:nvSpPr>
        <p:spPr>
          <a:xfrm>
            <a:off x="550862" y="2457450"/>
            <a:ext cx="11260137" cy="1025525"/>
          </a:xfrm>
          <a:prstGeom prst="rect">
            <a:avLst/>
          </a:prstGeom>
          <a:solidFill>
            <a:schemeClr val="accent1"/>
          </a:solidFill>
          <a:ln w="12700" cap="flat" cmpd="sng">
            <a:solidFill>
              <a:srgbClr val="41719C"/>
            </a:solidFill>
            <a:prstDash val="solid"/>
            <a:miter lim="800000"/>
            <a:headEnd type="none" w="sm" len="sm"/>
            <a:tailEnd type="none" w="sm" len="sm"/>
          </a:ln>
        </p:spPr>
        <p:txBody>
          <a:bodyPr spcFirstLastPara="1" wrap="square" lIns="91400" tIns="45700" rIns="91400"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Calibri"/>
              <a:ea typeface="Calibri"/>
              <a:cs typeface="Calibri"/>
              <a:sym typeface="Calibri"/>
            </a:endParaRPr>
          </a:p>
        </p:txBody>
      </p:sp>
      <p:sp>
        <p:nvSpPr>
          <p:cNvPr id="90" name="Google Shape;90;p4"/>
          <p:cNvSpPr txBox="1"/>
          <p:nvPr/>
        </p:nvSpPr>
        <p:spPr>
          <a:xfrm>
            <a:off x="604837" y="314325"/>
            <a:ext cx="8956675" cy="668337"/>
          </a:xfrm>
          <a:prstGeom prst="rect">
            <a:avLst/>
          </a:prstGeom>
          <a:noFill/>
          <a:ln>
            <a:noFill/>
          </a:ln>
        </p:spPr>
        <p:txBody>
          <a:bodyPr spcFirstLastPara="1" wrap="square" lIns="91425" tIns="45700" rIns="91425" bIns="45700" anchor="ctr" anchorCtr="0">
            <a:noAutofit/>
          </a:bodyPr>
          <a:lstStyle/>
          <a:p>
            <a:pPr marL="23812" marR="0" lvl="0" indent="0" algn="l" rtl="0">
              <a:lnSpc>
                <a:spcPct val="150000"/>
              </a:lnSpc>
              <a:spcBef>
                <a:spcPts val="0"/>
              </a:spcBef>
              <a:spcAft>
                <a:spcPts val="0"/>
              </a:spcAft>
              <a:buClr>
                <a:schemeClr val="dk1"/>
              </a:buClr>
              <a:buSzPts val="2800"/>
              <a:buFont typeface="Calibri"/>
              <a:buNone/>
            </a:pPr>
            <a:endParaRPr sz="2800" b="1" i="0" u="none">
              <a:solidFill>
                <a:srgbClr val="101C32"/>
              </a:solidFill>
              <a:latin typeface="Cambria"/>
              <a:ea typeface="Cambria"/>
              <a:cs typeface="Cambria"/>
              <a:sym typeface="Cambria"/>
            </a:endParaRPr>
          </a:p>
          <a:p>
            <a:pPr marL="23812" marR="0" lvl="0" indent="0" algn="l" rtl="0">
              <a:lnSpc>
                <a:spcPct val="150000"/>
              </a:lnSpc>
              <a:spcBef>
                <a:spcPts val="1000"/>
              </a:spcBef>
              <a:spcAft>
                <a:spcPts val="0"/>
              </a:spcAft>
              <a:buClr>
                <a:srgbClr val="101C32"/>
              </a:buClr>
              <a:buSzPts val="2800"/>
              <a:buFont typeface="Cambria"/>
              <a:buNone/>
            </a:pPr>
            <a:r>
              <a:rPr lang="en-US" sz="2800" b="1" i="0" u="none">
                <a:solidFill>
                  <a:srgbClr val="101C32"/>
                </a:solidFill>
                <a:latin typeface="Cambria"/>
                <a:ea typeface="Cambria"/>
                <a:cs typeface="Cambria"/>
                <a:sym typeface="Cambria"/>
              </a:rPr>
              <a:t>National Release Center Argentina</a:t>
            </a:r>
            <a:endParaRPr/>
          </a:p>
          <a:p>
            <a:pPr marL="23812" marR="0" lvl="0" indent="0" algn="l" rtl="0">
              <a:lnSpc>
                <a:spcPct val="150000"/>
              </a:lnSpc>
              <a:spcBef>
                <a:spcPts val="1000"/>
              </a:spcBef>
              <a:spcAft>
                <a:spcPts val="0"/>
              </a:spcAft>
              <a:buClr>
                <a:srgbClr val="101C32"/>
              </a:buClr>
              <a:buSzPts val="2800"/>
              <a:buFont typeface="Cambria"/>
              <a:buNone/>
            </a:pPr>
            <a:r>
              <a:rPr lang="en-US" sz="2800" b="1" i="0" u="none">
                <a:solidFill>
                  <a:srgbClr val="101C32"/>
                </a:solidFill>
                <a:latin typeface="Cambria"/>
                <a:ea typeface="Cambria"/>
                <a:cs typeface="Cambria"/>
                <a:sym typeface="Cambria"/>
              </a:rPr>
              <a:t> </a:t>
            </a:r>
            <a:endParaRPr/>
          </a:p>
        </p:txBody>
      </p:sp>
      <p:sp>
        <p:nvSpPr>
          <p:cNvPr id="91" name="Google Shape;91;p4"/>
          <p:cNvSpPr txBox="1"/>
          <p:nvPr/>
        </p:nvSpPr>
        <p:spPr>
          <a:xfrm>
            <a:off x="692150" y="1650437"/>
            <a:ext cx="11090275" cy="2374969"/>
          </a:xfrm>
          <a:prstGeom prst="rect">
            <a:avLst/>
          </a:prstGeom>
          <a:noFill/>
          <a:ln>
            <a:noFill/>
          </a:ln>
        </p:spPr>
        <p:txBody>
          <a:bodyPr spcFirstLastPara="1" wrap="square" lIns="91400" tIns="45700" rIns="91400" bIns="45700" anchor="t" anchorCtr="0">
            <a:spAutoFit/>
          </a:bodyPr>
          <a:lstStyle/>
          <a:p>
            <a:pPr marL="0" marR="0" lvl="0" indent="0" algn="just" rtl="0">
              <a:lnSpc>
                <a:spcPct val="150000"/>
              </a:lnSpc>
              <a:spcBef>
                <a:spcPts val="0"/>
              </a:spcBef>
              <a:spcAft>
                <a:spcPts val="0"/>
              </a:spcAft>
              <a:buClr>
                <a:schemeClr val="dk1"/>
              </a:buClr>
              <a:buSzPts val="2000"/>
              <a:buFont typeface="Cambria"/>
              <a:buNone/>
            </a:pPr>
            <a:r>
              <a:rPr lang="en-US" sz="2000" b="1" i="0" u="none" dirty="0">
                <a:solidFill>
                  <a:schemeClr val="dk1"/>
                </a:solidFill>
                <a:latin typeface="Cambria"/>
                <a:ea typeface="Cambria"/>
                <a:cs typeface="Cambria"/>
                <a:sym typeface="Cambria"/>
              </a:rPr>
              <a:t>January 2018: </a:t>
            </a:r>
            <a:r>
              <a:rPr lang="en-US" sz="2000" b="0" i="0" u="none" dirty="0">
                <a:solidFill>
                  <a:schemeClr val="dk1"/>
                </a:solidFill>
                <a:latin typeface="Cambria"/>
                <a:ea typeface="Cambria"/>
                <a:cs typeface="Cambria"/>
                <a:sym typeface="Cambria"/>
              </a:rPr>
              <a:t>Argentina becomes a member of </a:t>
            </a:r>
            <a:r>
              <a:rPr lang="pt-BR" sz="2000" b="0" i="0" u="none" dirty="0" smtClean="0">
                <a:solidFill>
                  <a:schemeClr val="dk1"/>
                </a:solidFill>
                <a:latin typeface="Cambria"/>
                <a:ea typeface="Cambria"/>
                <a:cs typeface="Cambria"/>
                <a:sym typeface="Cambria"/>
              </a:rPr>
              <a:t>SNOMED CT</a:t>
            </a:r>
            <a:r>
              <a:rPr lang="en-US" sz="2000" b="0" i="0" u="none" dirty="0" smtClean="0">
                <a:solidFill>
                  <a:schemeClr val="dk1"/>
                </a:solidFill>
                <a:latin typeface="Cambria"/>
                <a:ea typeface="Cambria"/>
                <a:cs typeface="Cambria"/>
                <a:sym typeface="Cambria"/>
              </a:rPr>
              <a:t>and </a:t>
            </a:r>
            <a:r>
              <a:rPr lang="en-US" sz="2000" b="0" i="0" u="none" dirty="0">
                <a:solidFill>
                  <a:schemeClr val="dk1"/>
                </a:solidFill>
                <a:latin typeface="Cambria"/>
                <a:ea typeface="Cambria"/>
                <a:cs typeface="Cambria"/>
                <a:sym typeface="Cambria"/>
              </a:rPr>
              <a:t>creates the National Release Center</a:t>
            </a:r>
            <a:endParaRPr dirty="0"/>
          </a:p>
          <a:p>
            <a:pPr marL="0" marR="0" lvl="0" indent="0" algn="just" rtl="0">
              <a:lnSpc>
                <a:spcPct val="150000"/>
              </a:lnSpc>
              <a:spcBef>
                <a:spcPts val="1800"/>
              </a:spcBef>
              <a:spcAft>
                <a:spcPts val="0"/>
              </a:spcAft>
              <a:buClr>
                <a:schemeClr val="dk1"/>
              </a:buClr>
              <a:buSzPts val="2000"/>
              <a:buFont typeface="Cambria"/>
              <a:buNone/>
            </a:pPr>
            <a:r>
              <a:rPr lang="en-US" sz="2000" b="1" i="1" u="none" dirty="0">
                <a:solidFill>
                  <a:schemeClr val="dk1"/>
                </a:solidFill>
                <a:latin typeface="Cambria"/>
                <a:ea typeface="Cambria"/>
                <a:cs typeface="Cambria"/>
                <a:sym typeface="Cambria"/>
              </a:rPr>
              <a:t>Mission: </a:t>
            </a:r>
            <a:r>
              <a:rPr lang="en-US" sz="2000" b="0" i="0" u="none" dirty="0">
                <a:solidFill>
                  <a:schemeClr val="dk1"/>
                </a:solidFill>
                <a:latin typeface="Cambria"/>
                <a:ea typeface="Cambria"/>
                <a:cs typeface="Cambria"/>
                <a:sym typeface="Cambria"/>
              </a:rPr>
              <a:t>distribute terminology all over the country for both public and private organizations and function as the only reference for SNOMED INTERNATIONAL communication.</a:t>
            </a:r>
            <a:endParaRPr dirty="0"/>
          </a:p>
          <a:p>
            <a:pPr marL="0" marR="0" lvl="0" indent="0" algn="l" rtl="0">
              <a:lnSpc>
                <a:spcPct val="150000"/>
              </a:lnSpc>
              <a:spcBef>
                <a:spcPts val="1800"/>
              </a:spcBef>
              <a:spcAft>
                <a:spcPts val="0"/>
              </a:spcAft>
              <a:buClr>
                <a:schemeClr val="dk1"/>
              </a:buClr>
              <a:buSzPts val="2000"/>
              <a:buFont typeface="Cambria"/>
              <a:buNone/>
            </a:pPr>
            <a:r>
              <a:rPr lang="en-US" sz="2000" b="1" i="1" u="none" dirty="0">
                <a:solidFill>
                  <a:schemeClr val="dk1"/>
                </a:solidFill>
                <a:latin typeface="Cambria"/>
                <a:ea typeface="Cambria"/>
                <a:cs typeface="Cambria"/>
                <a:sym typeface="Cambria"/>
              </a:rPr>
              <a:t>Specific tasks:</a:t>
            </a:r>
            <a:endParaRPr dirty="0"/>
          </a:p>
        </p:txBody>
      </p:sp>
      <p:sp>
        <p:nvSpPr>
          <p:cNvPr id="92" name="Google Shape;92;p4"/>
          <p:cNvSpPr/>
          <p:nvPr/>
        </p:nvSpPr>
        <p:spPr>
          <a:xfrm>
            <a:off x="1547340" y="4180744"/>
            <a:ext cx="7966323" cy="1731227"/>
          </a:xfrm>
          <a:prstGeom prst="rect">
            <a:avLst/>
          </a:prstGeom>
          <a:noFill/>
          <a:ln>
            <a:noFill/>
          </a:ln>
        </p:spPr>
        <p:txBody>
          <a:bodyPr spcFirstLastPara="1" wrap="square" lIns="91400" tIns="45700" rIns="91400" bIns="45700" anchor="t" anchorCtr="0">
            <a:spAutoFit/>
          </a:bodyPr>
          <a:lstStyle/>
          <a:p>
            <a:pPr marL="285696" marR="0" lvl="5" indent="-285696" algn="l" rtl="0">
              <a:lnSpc>
                <a:spcPct val="150000"/>
              </a:lnSpc>
              <a:spcBef>
                <a:spcPts val="0"/>
              </a:spcBef>
              <a:spcAft>
                <a:spcPts val="0"/>
              </a:spcAft>
              <a:buClr>
                <a:schemeClr val="dk1"/>
              </a:buClr>
              <a:buSzPts val="1800"/>
              <a:buFont typeface="Noto Sans Symbols"/>
              <a:buChar char="❑"/>
            </a:pPr>
            <a:r>
              <a:rPr lang="en-US" sz="1800" b="0" i="0" u="none" strike="noStrike" cap="none">
                <a:solidFill>
                  <a:schemeClr val="dk1"/>
                </a:solidFill>
                <a:latin typeface="Cambria"/>
                <a:ea typeface="Cambria"/>
                <a:cs typeface="Cambria"/>
                <a:sym typeface="Cambria"/>
              </a:rPr>
              <a:t>Training </a:t>
            </a:r>
            <a:endParaRPr/>
          </a:p>
          <a:p>
            <a:pPr marL="285696" marR="0" lvl="4" indent="-285696" algn="l" rtl="0">
              <a:lnSpc>
                <a:spcPct val="150000"/>
              </a:lnSpc>
              <a:spcBef>
                <a:spcPts val="0"/>
              </a:spcBef>
              <a:spcAft>
                <a:spcPts val="0"/>
              </a:spcAft>
              <a:buClr>
                <a:schemeClr val="dk1"/>
              </a:buClr>
              <a:buSzPts val="1800"/>
              <a:buFont typeface="Noto Sans Symbols"/>
              <a:buChar char="❑"/>
            </a:pPr>
            <a:r>
              <a:rPr lang="en-US" sz="1800" b="0" i="0" u="none" strike="noStrike" cap="none">
                <a:solidFill>
                  <a:schemeClr val="dk1"/>
                </a:solidFill>
                <a:latin typeface="Cambria"/>
                <a:ea typeface="Cambria"/>
                <a:cs typeface="Cambria"/>
                <a:sym typeface="Cambria"/>
              </a:rPr>
              <a:t>Development of argentinian extension based on local user</a:t>
            </a:r>
            <a:r>
              <a:rPr lang="en-US" sz="1800">
                <a:solidFill>
                  <a:schemeClr val="dk1"/>
                </a:solidFill>
                <a:latin typeface="Cambria"/>
                <a:ea typeface="Cambria"/>
                <a:cs typeface="Cambria"/>
                <a:sym typeface="Cambria"/>
              </a:rPr>
              <a:t>'</a:t>
            </a:r>
            <a:r>
              <a:rPr lang="en-US" sz="1800" b="0" i="0" u="none" strike="noStrike" cap="none">
                <a:solidFill>
                  <a:schemeClr val="dk1"/>
                </a:solidFill>
                <a:latin typeface="Cambria"/>
                <a:ea typeface="Cambria"/>
                <a:cs typeface="Cambria"/>
                <a:sym typeface="Cambria"/>
              </a:rPr>
              <a:t>s needs</a:t>
            </a:r>
            <a:endParaRPr sz="1800" b="0" i="0" u="none" strike="noStrike" cap="none">
              <a:solidFill>
                <a:schemeClr val="dk1"/>
              </a:solidFill>
              <a:latin typeface="Cambria"/>
              <a:ea typeface="Cambria"/>
              <a:cs typeface="Cambria"/>
              <a:sym typeface="Cambria"/>
            </a:endParaRPr>
          </a:p>
          <a:p>
            <a:pPr marL="285696" marR="0" lvl="4" indent="-285696" algn="l" rtl="0">
              <a:lnSpc>
                <a:spcPct val="150000"/>
              </a:lnSpc>
              <a:spcBef>
                <a:spcPts val="0"/>
              </a:spcBef>
              <a:spcAft>
                <a:spcPts val="0"/>
              </a:spcAft>
              <a:buClr>
                <a:schemeClr val="dk1"/>
              </a:buClr>
              <a:buSzPts val="1800"/>
              <a:buFont typeface="Noto Sans Symbols"/>
              <a:buChar char="❑"/>
            </a:pPr>
            <a:r>
              <a:rPr lang="en-US" sz="1800" b="0" i="0" u="none" strike="noStrike" cap="none">
                <a:solidFill>
                  <a:schemeClr val="dk1"/>
                </a:solidFill>
                <a:latin typeface="Cambria"/>
                <a:ea typeface="Cambria"/>
                <a:cs typeface="Cambria"/>
                <a:sym typeface="Cambria"/>
              </a:rPr>
              <a:t>Development of implementation and analytics guidelines</a:t>
            </a:r>
            <a:endParaRPr/>
          </a:p>
          <a:p>
            <a:pPr marL="285696" marR="0" lvl="4" indent="-285696" algn="l" rtl="0">
              <a:lnSpc>
                <a:spcPct val="150000"/>
              </a:lnSpc>
              <a:spcBef>
                <a:spcPts val="0"/>
              </a:spcBef>
              <a:spcAft>
                <a:spcPts val="0"/>
              </a:spcAft>
              <a:buClr>
                <a:schemeClr val="dk1"/>
              </a:buClr>
              <a:buSzPts val="1800"/>
              <a:buFont typeface="Noto Sans Symbols"/>
              <a:buChar char="❑"/>
            </a:pPr>
            <a:r>
              <a:rPr lang="en-US" sz="1800" b="0" i="0" u="none" strike="noStrike" cap="none">
                <a:solidFill>
                  <a:schemeClr val="dk1"/>
                </a:solidFill>
                <a:latin typeface="Cambria"/>
                <a:ea typeface="Cambria"/>
                <a:cs typeface="Cambria"/>
                <a:sym typeface="Cambria"/>
              </a:rPr>
              <a:t>Establish a regional strategy ( Chile-Uruguay)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801c095ab3_0_9"/>
          <p:cNvSpPr txBox="1"/>
          <p:nvPr/>
        </p:nvSpPr>
        <p:spPr>
          <a:xfrm>
            <a:off x="466217" y="933599"/>
            <a:ext cx="11060619" cy="5207054"/>
          </a:xfrm>
          <a:prstGeom prst="rect">
            <a:avLst/>
          </a:prstGeom>
          <a:solidFill>
            <a:srgbClr val="F2F2F2"/>
          </a:solidFill>
          <a:ln>
            <a:noFill/>
          </a:ln>
        </p:spPr>
        <p:txBody>
          <a:bodyPr spcFirstLastPara="1" wrap="square" lIns="91400" tIns="45700" rIns="91400" bIns="45700" anchor="t" anchorCtr="0">
            <a:noAutofit/>
          </a:bodyPr>
          <a:lstStyle/>
          <a:p>
            <a:pPr lvl="0" algn="just">
              <a:lnSpc>
                <a:spcPct val="150000"/>
              </a:lnSpc>
              <a:spcBef>
                <a:spcPts val="600"/>
              </a:spcBef>
              <a:spcAft>
                <a:spcPts val="600"/>
              </a:spcAft>
              <a:buClr>
                <a:srgbClr val="101C32"/>
              </a:buClr>
              <a:buSzPts val="2800"/>
            </a:pPr>
            <a:r>
              <a:rPr lang="en-US" sz="1600" dirty="0">
                <a:solidFill>
                  <a:srgbClr val="101C32"/>
                </a:solidFill>
                <a:latin typeface="Cambria"/>
                <a:ea typeface="Cambria"/>
                <a:cs typeface="Cambria"/>
                <a:sym typeface="Cambria"/>
              </a:rPr>
              <a:t>W</a:t>
            </a:r>
            <a:r>
              <a:rPr lang="en-US" sz="1600" dirty="0" smtClean="0">
                <a:solidFill>
                  <a:srgbClr val="101C32"/>
                </a:solidFill>
                <a:latin typeface="Cambria"/>
                <a:ea typeface="Cambria"/>
                <a:cs typeface="Cambria"/>
                <a:sym typeface="Cambria"/>
              </a:rPr>
              <a:t>e offer </a:t>
            </a:r>
            <a:r>
              <a:rPr lang="en-US" sz="1600" dirty="0" smtClean="0">
                <a:solidFill>
                  <a:srgbClr val="101C32"/>
                </a:solidFill>
                <a:latin typeface="Cambria"/>
                <a:ea typeface="Cambria"/>
                <a:cs typeface="Cambria"/>
                <a:sym typeface="Cambria"/>
              </a:rPr>
              <a:t>and </a:t>
            </a:r>
            <a:r>
              <a:rPr lang="en-US" sz="1600" dirty="0" smtClean="0">
                <a:solidFill>
                  <a:srgbClr val="101C32"/>
                </a:solidFill>
                <a:latin typeface="Cambria"/>
                <a:ea typeface="Cambria"/>
                <a:cs typeface="Cambria"/>
                <a:sym typeface="Cambria"/>
              </a:rPr>
              <a:t>manage different options of training, according to different roles (for example: users, implementers, statistics office workers, etc.) and </a:t>
            </a:r>
            <a:r>
              <a:rPr lang="en-US" sz="1600" dirty="0" smtClean="0">
                <a:solidFill>
                  <a:srgbClr val="101C32"/>
                </a:solidFill>
                <a:latin typeface="Cambria"/>
                <a:ea typeface="Cambria"/>
                <a:cs typeface="Cambria"/>
                <a:sym typeface="Cambria"/>
              </a:rPr>
              <a:t>levels:</a:t>
            </a:r>
            <a:endParaRPr lang="en-US" sz="1600" dirty="0" smtClean="0">
              <a:solidFill>
                <a:srgbClr val="101C32"/>
              </a:solidFill>
              <a:latin typeface="Cambria"/>
              <a:ea typeface="Cambria"/>
              <a:cs typeface="Cambria"/>
              <a:sym typeface="Cambria"/>
            </a:endParaRPr>
          </a:p>
          <a:p>
            <a:pPr lvl="0" algn="just">
              <a:lnSpc>
                <a:spcPct val="150000"/>
              </a:lnSpc>
              <a:spcBef>
                <a:spcPts val="600"/>
              </a:spcBef>
              <a:spcAft>
                <a:spcPts val="600"/>
              </a:spcAft>
              <a:buClr>
                <a:srgbClr val="101C32"/>
              </a:buClr>
              <a:buSzPts val="2800"/>
            </a:pPr>
            <a:r>
              <a:rPr lang="en-US" sz="1600" b="1" dirty="0" smtClean="0">
                <a:solidFill>
                  <a:srgbClr val="101C32"/>
                </a:solidFill>
                <a:latin typeface="Cambria"/>
                <a:ea typeface="Cambria"/>
                <a:cs typeface="Cambria"/>
                <a:sym typeface="Cambria"/>
              </a:rPr>
              <a:t>-Introduction </a:t>
            </a:r>
            <a:r>
              <a:rPr lang="en-US" sz="1600" b="1" dirty="0" smtClean="0">
                <a:solidFill>
                  <a:srgbClr val="101C32"/>
                </a:solidFill>
                <a:latin typeface="Cambria"/>
                <a:ea typeface="Cambria"/>
                <a:cs typeface="Cambria"/>
                <a:sym typeface="Cambria"/>
              </a:rPr>
              <a:t>and awareness:</a:t>
            </a:r>
            <a:r>
              <a:rPr lang="en-US" sz="1600" dirty="0" smtClean="0">
                <a:solidFill>
                  <a:srgbClr val="101C32"/>
                </a:solidFill>
                <a:latin typeface="Cambria"/>
                <a:ea typeface="Cambria"/>
                <a:cs typeface="Cambria"/>
                <a:sym typeface="Cambria"/>
              </a:rPr>
              <a:t> It is addressed to </a:t>
            </a:r>
            <a:r>
              <a:rPr lang="en-US" sz="1600" dirty="0">
                <a:solidFill>
                  <a:srgbClr val="101C32"/>
                </a:solidFill>
                <a:latin typeface="Cambria"/>
                <a:ea typeface="Cambria"/>
                <a:cs typeface="Cambria"/>
                <a:sym typeface="Cambria"/>
              </a:rPr>
              <a:t>policy </a:t>
            </a:r>
            <a:r>
              <a:rPr lang="en-US" sz="1600" dirty="0" smtClean="0">
                <a:solidFill>
                  <a:srgbClr val="101C32"/>
                </a:solidFill>
                <a:latin typeface="Cambria"/>
                <a:ea typeface="Cambria"/>
                <a:cs typeface="Cambria"/>
                <a:sym typeface="Cambria"/>
              </a:rPr>
              <a:t>makers and </a:t>
            </a:r>
            <a:r>
              <a:rPr lang="en-US" sz="1600" dirty="0">
                <a:solidFill>
                  <a:srgbClr val="101C32"/>
                </a:solidFill>
                <a:latin typeface="Cambria"/>
                <a:ea typeface="Cambria"/>
                <a:cs typeface="Cambria"/>
                <a:sym typeface="Cambria"/>
              </a:rPr>
              <a:t>health </a:t>
            </a:r>
            <a:r>
              <a:rPr lang="en-US" sz="1600" dirty="0" smtClean="0">
                <a:solidFill>
                  <a:srgbClr val="101C32"/>
                </a:solidFill>
                <a:latin typeface="Cambria"/>
                <a:ea typeface="Cambria"/>
                <a:cs typeface="Cambria"/>
                <a:sym typeface="Cambria"/>
              </a:rPr>
              <a:t>teams, who need to know about </a:t>
            </a:r>
            <a:r>
              <a:rPr lang="pt-BR" sz="1600" dirty="0" smtClean="0">
                <a:solidFill>
                  <a:srgbClr val="101C32"/>
                </a:solidFill>
                <a:latin typeface="Cambria"/>
                <a:ea typeface="Cambria"/>
                <a:cs typeface="Cambria"/>
                <a:sym typeface="Cambria"/>
              </a:rPr>
              <a:t>SNOMED CT</a:t>
            </a:r>
            <a:r>
              <a:rPr lang="en-US" sz="1600" dirty="0" smtClean="0">
                <a:solidFill>
                  <a:srgbClr val="101C32"/>
                </a:solidFill>
                <a:latin typeface="Cambria"/>
                <a:ea typeface="Cambria"/>
                <a:cs typeface="Cambria"/>
                <a:sym typeface="Cambria"/>
              </a:rPr>
              <a:t>in </a:t>
            </a:r>
            <a:r>
              <a:rPr lang="en-US" sz="1600" dirty="0" smtClean="0">
                <a:solidFill>
                  <a:srgbClr val="101C32"/>
                </a:solidFill>
                <a:latin typeface="Cambria"/>
                <a:ea typeface="Cambria"/>
                <a:cs typeface="Cambria"/>
                <a:sym typeface="Cambria"/>
              </a:rPr>
              <a:t>order to encourage its implementation in the 24 provinces and specific health institutions.</a:t>
            </a:r>
            <a:endParaRPr lang="en-US" sz="1600" dirty="0">
              <a:solidFill>
                <a:srgbClr val="101C32"/>
              </a:solidFill>
              <a:latin typeface="Cambria"/>
              <a:ea typeface="Cambria"/>
              <a:cs typeface="Cambria"/>
              <a:sym typeface="Cambria"/>
            </a:endParaRPr>
          </a:p>
          <a:p>
            <a:pPr lvl="0" algn="just">
              <a:lnSpc>
                <a:spcPct val="150000"/>
              </a:lnSpc>
              <a:spcBef>
                <a:spcPts val="600"/>
              </a:spcBef>
              <a:spcAft>
                <a:spcPts val="600"/>
              </a:spcAft>
              <a:buClr>
                <a:srgbClr val="101C32"/>
              </a:buClr>
              <a:buSzPts val="2800"/>
            </a:pPr>
            <a:r>
              <a:rPr lang="en-US" sz="1600" b="1" dirty="0" smtClean="0">
                <a:solidFill>
                  <a:srgbClr val="101C32"/>
                </a:solidFill>
                <a:latin typeface="Cambria"/>
                <a:ea typeface="Cambria"/>
                <a:cs typeface="Cambria"/>
                <a:sym typeface="Cambria"/>
              </a:rPr>
              <a:t>-Foundation</a:t>
            </a:r>
            <a:r>
              <a:rPr lang="en-US" sz="1600" b="1" dirty="0" smtClean="0">
                <a:solidFill>
                  <a:srgbClr val="101C32"/>
                </a:solidFill>
                <a:latin typeface="Cambria"/>
                <a:ea typeface="Cambria"/>
                <a:cs typeface="Cambria"/>
                <a:sym typeface="Cambria"/>
              </a:rPr>
              <a:t>: </a:t>
            </a:r>
            <a:r>
              <a:rPr lang="en-US" sz="1600" dirty="0" smtClean="0">
                <a:solidFill>
                  <a:srgbClr val="101C32"/>
                </a:solidFill>
                <a:latin typeface="Cambria"/>
                <a:ea typeface="Cambria"/>
                <a:cs typeface="Cambria"/>
                <a:sym typeface="Cambria"/>
              </a:rPr>
              <a:t>we encourage everyone that has been part of introduction and awareness activities, to perform Foundation Course in </a:t>
            </a:r>
            <a:r>
              <a:rPr lang="en-US" sz="1600" dirty="0" err="1" smtClean="0">
                <a:solidFill>
                  <a:srgbClr val="101C32"/>
                </a:solidFill>
                <a:latin typeface="Cambria"/>
                <a:ea typeface="Cambria"/>
                <a:cs typeface="Cambria"/>
                <a:sym typeface="Cambria"/>
              </a:rPr>
              <a:t>spanish</a:t>
            </a:r>
            <a:r>
              <a:rPr lang="en-US" sz="1600" dirty="0" smtClean="0">
                <a:solidFill>
                  <a:srgbClr val="101C32"/>
                </a:solidFill>
                <a:latin typeface="Cambria"/>
                <a:ea typeface="Cambria"/>
                <a:cs typeface="Cambria"/>
                <a:sym typeface="Cambria"/>
              </a:rPr>
              <a:t> in </a:t>
            </a:r>
            <a:r>
              <a:rPr lang="en-US" sz="1600" dirty="0" err="1" smtClean="0">
                <a:solidFill>
                  <a:srgbClr val="101C32"/>
                </a:solidFill>
                <a:latin typeface="Cambria"/>
                <a:ea typeface="Cambria"/>
                <a:cs typeface="Cambria"/>
                <a:sym typeface="Cambria"/>
              </a:rPr>
              <a:t>Snomed</a:t>
            </a:r>
            <a:r>
              <a:rPr lang="en-US" sz="1600" dirty="0" smtClean="0">
                <a:solidFill>
                  <a:srgbClr val="101C32"/>
                </a:solidFill>
                <a:latin typeface="Cambria"/>
                <a:ea typeface="Cambria"/>
                <a:cs typeface="Cambria"/>
                <a:sym typeface="Cambria"/>
              </a:rPr>
              <a:t> International platform.</a:t>
            </a:r>
            <a:endParaRPr lang="en-US" sz="1600" dirty="0">
              <a:solidFill>
                <a:srgbClr val="101C32"/>
              </a:solidFill>
              <a:latin typeface="Cambria"/>
              <a:ea typeface="Cambria"/>
              <a:cs typeface="Cambria"/>
              <a:sym typeface="Cambria"/>
            </a:endParaRPr>
          </a:p>
          <a:p>
            <a:pPr lvl="0" algn="just">
              <a:lnSpc>
                <a:spcPct val="150000"/>
              </a:lnSpc>
              <a:spcBef>
                <a:spcPts val="600"/>
              </a:spcBef>
              <a:spcAft>
                <a:spcPts val="600"/>
              </a:spcAft>
              <a:buClr>
                <a:srgbClr val="101C32"/>
              </a:buClr>
              <a:buSzPts val="2800"/>
            </a:pPr>
            <a:r>
              <a:rPr lang="en-US" sz="1600" b="1" dirty="0" smtClean="0">
                <a:solidFill>
                  <a:srgbClr val="101C32"/>
                </a:solidFill>
                <a:latin typeface="Cambria"/>
                <a:ea typeface="Cambria"/>
                <a:cs typeface="Cambria"/>
                <a:sym typeface="Cambria"/>
              </a:rPr>
              <a:t>-“Standard’s morning”. Monthly training</a:t>
            </a:r>
            <a:r>
              <a:rPr lang="en-US" sz="1600" b="1" dirty="0" smtClean="0">
                <a:solidFill>
                  <a:srgbClr val="101C32"/>
                </a:solidFill>
                <a:latin typeface="Cambria"/>
                <a:ea typeface="Cambria"/>
                <a:cs typeface="Cambria"/>
                <a:sym typeface="Cambria"/>
              </a:rPr>
              <a:t>: </a:t>
            </a:r>
            <a:r>
              <a:rPr lang="en-US" sz="1600" dirty="0" smtClean="0">
                <a:solidFill>
                  <a:srgbClr val="101C32"/>
                </a:solidFill>
                <a:latin typeface="Cambria"/>
                <a:ea typeface="Cambria"/>
                <a:cs typeface="Cambria"/>
                <a:sym typeface="Cambria"/>
              </a:rPr>
              <a:t>we perform one </a:t>
            </a:r>
            <a:r>
              <a:rPr lang="en-US" sz="1600" dirty="0">
                <a:solidFill>
                  <a:srgbClr val="101C32"/>
                </a:solidFill>
                <a:latin typeface="Cambria"/>
                <a:ea typeface="Cambria"/>
                <a:cs typeface="Cambria"/>
                <a:sym typeface="Cambria"/>
              </a:rPr>
              <a:t>course </a:t>
            </a:r>
            <a:r>
              <a:rPr lang="en-US" sz="1600" dirty="0" smtClean="0">
                <a:solidFill>
                  <a:srgbClr val="101C32"/>
                </a:solidFill>
                <a:latin typeface="Cambria"/>
                <a:ea typeface="Cambria"/>
                <a:cs typeface="Cambria"/>
                <a:sym typeface="Cambria"/>
              </a:rPr>
              <a:t>per </a:t>
            </a:r>
            <a:r>
              <a:rPr lang="en-US" sz="1600" dirty="0">
                <a:solidFill>
                  <a:srgbClr val="101C32"/>
                </a:solidFill>
                <a:latin typeface="Cambria"/>
                <a:ea typeface="Cambria"/>
                <a:cs typeface="Cambria"/>
                <a:sym typeface="Cambria"/>
              </a:rPr>
              <a:t>month </a:t>
            </a:r>
            <a:r>
              <a:rPr lang="en-US" sz="1600" dirty="0" smtClean="0">
                <a:solidFill>
                  <a:srgbClr val="101C32"/>
                </a:solidFill>
                <a:latin typeface="Cambria"/>
                <a:ea typeface="Cambria"/>
                <a:cs typeface="Cambria"/>
                <a:sym typeface="Cambria"/>
              </a:rPr>
              <a:t>(only online nowadays) aimed to public/private actors of our health </a:t>
            </a:r>
            <a:r>
              <a:rPr lang="en-US" sz="1600" dirty="0" smtClean="0">
                <a:solidFill>
                  <a:srgbClr val="101C32"/>
                </a:solidFill>
                <a:latin typeface="Cambria"/>
                <a:ea typeface="Cambria"/>
                <a:cs typeface="Cambria"/>
                <a:sym typeface="Cambria"/>
              </a:rPr>
              <a:t>system, in </a:t>
            </a:r>
            <a:r>
              <a:rPr lang="en-US" sz="1600" dirty="0" err="1" smtClean="0">
                <a:solidFill>
                  <a:srgbClr val="101C32"/>
                </a:solidFill>
                <a:latin typeface="Cambria"/>
                <a:ea typeface="Cambria"/>
                <a:cs typeface="Cambria"/>
                <a:sym typeface="Cambria"/>
              </a:rPr>
              <a:t>wich</a:t>
            </a:r>
            <a:r>
              <a:rPr lang="en-US" sz="1600" dirty="0" smtClean="0">
                <a:solidFill>
                  <a:srgbClr val="101C32"/>
                </a:solidFill>
                <a:latin typeface="Cambria"/>
                <a:ea typeface="Cambria"/>
                <a:cs typeface="Cambria"/>
                <a:sym typeface="Cambria"/>
              </a:rPr>
              <a:t> we offer training in two of the main standards of our National E-health </a:t>
            </a:r>
            <a:r>
              <a:rPr lang="en-US" sz="1600" dirty="0">
                <a:solidFill>
                  <a:srgbClr val="101C32"/>
                </a:solidFill>
                <a:latin typeface="Cambria"/>
                <a:ea typeface="Cambria"/>
                <a:cs typeface="Cambria"/>
                <a:sym typeface="Cambria"/>
              </a:rPr>
              <a:t>S</a:t>
            </a:r>
            <a:r>
              <a:rPr lang="en-US" sz="1600" dirty="0" smtClean="0">
                <a:solidFill>
                  <a:srgbClr val="101C32"/>
                </a:solidFill>
                <a:latin typeface="Cambria"/>
                <a:ea typeface="Cambria"/>
                <a:cs typeface="Cambria"/>
                <a:sym typeface="Cambria"/>
              </a:rPr>
              <a:t>trategy: HL7 FHIR and SNOMED CT. </a:t>
            </a:r>
            <a:r>
              <a:rPr lang="en-US" sz="1600" dirty="0" smtClean="0">
                <a:solidFill>
                  <a:srgbClr val="101C32"/>
                </a:solidFill>
                <a:latin typeface="Cambria"/>
                <a:ea typeface="Cambria"/>
                <a:cs typeface="Cambria"/>
                <a:sym typeface="Cambria"/>
              </a:rPr>
              <a:t>We developed and provide specific materials, as </a:t>
            </a:r>
            <a:r>
              <a:rPr lang="en-US" sz="1600" dirty="0" err="1">
                <a:solidFill>
                  <a:srgbClr val="101C32"/>
                </a:solidFill>
                <a:latin typeface="Cambria"/>
                <a:ea typeface="Cambria"/>
                <a:cs typeface="Cambria"/>
                <a:sym typeface="Cambria"/>
              </a:rPr>
              <a:t>Openrsd</a:t>
            </a:r>
            <a:r>
              <a:rPr lang="en-US" sz="1600" dirty="0">
                <a:solidFill>
                  <a:srgbClr val="101C32"/>
                </a:solidFill>
                <a:latin typeface="Cambria"/>
                <a:ea typeface="Cambria"/>
                <a:cs typeface="Cambria"/>
                <a:sym typeface="Cambria"/>
              </a:rPr>
              <a:t> </a:t>
            </a:r>
            <a:r>
              <a:rPr lang="en-US" sz="1600" dirty="0" smtClean="0">
                <a:solidFill>
                  <a:srgbClr val="101C32"/>
                </a:solidFill>
                <a:latin typeface="Cambria"/>
                <a:ea typeface="Cambria"/>
                <a:cs typeface="Cambria"/>
                <a:sym typeface="Cambria"/>
              </a:rPr>
              <a:t>platform </a:t>
            </a:r>
            <a:r>
              <a:rPr lang="en-US" sz="1600" dirty="0">
                <a:solidFill>
                  <a:srgbClr val="101C32"/>
                </a:solidFill>
                <a:latin typeface="Cambria"/>
                <a:ea typeface="Cambria"/>
                <a:cs typeface="Cambria"/>
                <a:sym typeface="Cambria"/>
              </a:rPr>
              <a:t>for </a:t>
            </a:r>
            <a:r>
              <a:rPr lang="en-US" sz="1600" dirty="0" err="1" smtClean="0">
                <a:solidFill>
                  <a:srgbClr val="101C32"/>
                </a:solidFill>
                <a:latin typeface="Cambria"/>
                <a:ea typeface="Cambria"/>
                <a:cs typeface="Cambria"/>
                <a:sym typeface="Cambria"/>
              </a:rPr>
              <a:t>trainning</a:t>
            </a:r>
            <a:r>
              <a:rPr lang="en-US" sz="1600" dirty="0">
                <a:solidFill>
                  <a:srgbClr val="101C32"/>
                </a:solidFill>
                <a:latin typeface="Cambria"/>
                <a:ea typeface="Cambria"/>
                <a:cs typeface="Cambria"/>
                <a:sym typeface="Cambria"/>
              </a:rPr>
              <a:t> </a:t>
            </a:r>
            <a:r>
              <a:rPr lang="en-US" sz="1600" dirty="0" smtClean="0">
                <a:solidFill>
                  <a:srgbClr val="101C32"/>
                </a:solidFill>
                <a:latin typeface="Cambria"/>
                <a:ea typeface="Cambria"/>
                <a:cs typeface="Cambria"/>
                <a:sym typeface="Cambria"/>
              </a:rPr>
              <a:t>(a model of HCE </a:t>
            </a:r>
            <a:r>
              <a:rPr lang="en-US" sz="1600" dirty="0" err="1" smtClean="0">
                <a:solidFill>
                  <a:srgbClr val="101C32"/>
                </a:solidFill>
                <a:latin typeface="Cambria"/>
                <a:ea typeface="Cambria"/>
                <a:cs typeface="Cambria"/>
                <a:sym typeface="Cambria"/>
              </a:rPr>
              <a:t>wich</a:t>
            </a:r>
            <a:r>
              <a:rPr lang="en-US" sz="1600" dirty="0" smtClean="0">
                <a:solidFill>
                  <a:srgbClr val="101C32"/>
                </a:solidFill>
                <a:latin typeface="Cambria"/>
                <a:ea typeface="Cambria"/>
                <a:cs typeface="Cambria"/>
                <a:sym typeface="Cambria"/>
              </a:rPr>
              <a:t> has </a:t>
            </a:r>
            <a:r>
              <a:rPr lang="pt-BR" sz="1600" dirty="0" smtClean="0">
                <a:solidFill>
                  <a:srgbClr val="101C32"/>
                </a:solidFill>
                <a:latin typeface="Cambria"/>
                <a:ea typeface="Cambria"/>
                <a:cs typeface="Cambria"/>
                <a:sym typeface="Cambria"/>
              </a:rPr>
              <a:t>SNOMED CT </a:t>
            </a:r>
            <a:r>
              <a:rPr lang="en-US" sz="1600" dirty="0" smtClean="0">
                <a:solidFill>
                  <a:srgbClr val="101C32"/>
                </a:solidFill>
                <a:latin typeface="Cambria"/>
                <a:ea typeface="Cambria"/>
                <a:cs typeface="Cambria"/>
                <a:sym typeface="Cambria"/>
              </a:rPr>
              <a:t>implemented </a:t>
            </a:r>
            <a:r>
              <a:rPr lang="en-US" sz="1600" dirty="0" smtClean="0">
                <a:solidFill>
                  <a:srgbClr val="101C32"/>
                </a:solidFill>
                <a:latin typeface="Cambria"/>
                <a:ea typeface="Cambria"/>
                <a:cs typeface="Cambria"/>
                <a:sym typeface="Cambria"/>
              </a:rPr>
              <a:t>and it’s code is open for developers) </a:t>
            </a:r>
          </a:p>
          <a:p>
            <a:pPr lvl="0" algn="just">
              <a:lnSpc>
                <a:spcPct val="150000"/>
              </a:lnSpc>
              <a:spcBef>
                <a:spcPts val="600"/>
              </a:spcBef>
              <a:spcAft>
                <a:spcPts val="600"/>
              </a:spcAft>
              <a:buClr>
                <a:srgbClr val="101C32"/>
              </a:buClr>
              <a:buSzPts val="2800"/>
            </a:pPr>
            <a:r>
              <a:rPr lang="en-US" sz="1600" b="1" dirty="0" smtClean="0">
                <a:solidFill>
                  <a:srgbClr val="101C32"/>
                </a:solidFill>
                <a:latin typeface="Cambria"/>
                <a:ea typeface="Cambria"/>
                <a:cs typeface="Cambria"/>
                <a:sym typeface="Cambria"/>
              </a:rPr>
              <a:t>Provincial </a:t>
            </a:r>
            <a:r>
              <a:rPr lang="en-US" sz="1600" b="1" dirty="0">
                <a:solidFill>
                  <a:srgbClr val="101C32"/>
                </a:solidFill>
                <a:latin typeface="Cambria"/>
                <a:ea typeface="Cambria"/>
                <a:cs typeface="Cambria"/>
                <a:sym typeface="Cambria"/>
              </a:rPr>
              <a:t>Statistics departments: </a:t>
            </a:r>
            <a:r>
              <a:rPr lang="en-US" sz="1600" dirty="0" smtClean="0">
                <a:solidFill>
                  <a:srgbClr val="101C32"/>
                </a:solidFill>
                <a:latin typeface="Cambria"/>
                <a:ea typeface="Cambria"/>
                <a:cs typeface="Cambria"/>
                <a:sym typeface="Cambria"/>
              </a:rPr>
              <a:t>these </a:t>
            </a:r>
            <a:r>
              <a:rPr lang="en-US" sz="1600" dirty="0" err="1">
                <a:solidFill>
                  <a:srgbClr val="101C32"/>
                </a:solidFill>
                <a:latin typeface="Cambria"/>
                <a:ea typeface="Cambria"/>
                <a:cs typeface="Cambria"/>
                <a:sym typeface="Cambria"/>
              </a:rPr>
              <a:t>profesionals</a:t>
            </a:r>
            <a:r>
              <a:rPr lang="en-US" sz="1600" dirty="0">
                <a:solidFill>
                  <a:srgbClr val="101C32"/>
                </a:solidFill>
                <a:latin typeface="Cambria"/>
                <a:ea typeface="Cambria"/>
                <a:cs typeface="Cambria"/>
                <a:sym typeface="Cambria"/>
              </a:rPr>
              <a:t> have been trained  in the use of  ICD10  for  a long </a:t>
            </a:r>
            <a:r>
              <a:rPr lang="en-US" sz="1600" dirty="0" smtClean="0">
                <a:solidFill>
                  <a:srgbClr val="101C32"/>
                </a:solidFill>
                <a:latin typeface="Cambria"/>
                <a:ea typeface="Cambria"/>
                <a:cs typeface="Cambria"/>
                <a:sym typeface="Cambria"/>
              </a:rPr>
              <a:t>time. We </a:t>
            </a:r>
            <a:r>
              <a:rPr lang="en-US" sz="1600" dirty="0">
                <a:solidFill>
                  <a:srgbClr val="101C32"/>
                </a:solidFill>
                <a:latin typeface="Cambria"/>
                <a:ea typeface="Cambria"/>
                <a:cs typeface="Cambria"/>
                <a:sym typeface="Cambria"/>
              </a:rPr>
              <a:t>created a mapping simulation tool in R language to support these activities.  </a:t>
            </a:r>
          </a:p>
          <a:p>
            <a:pPr lvl="0">
              <a:lnSpc>
                <a:spcPct val="150000"/>
              </a:lnSpc>
              <a:spcBef>
                <a:spcPts val="600"/>
              </a:spcBef>
              <a:spcAft>
                <a:spcPts val="600"/>
              </a:spcAft>
              <a:buClr>
                <a:srgbClr val="101C32"/>
              </a:buClr>
              <a:buSzPts val="2800"/>
            </a:pPr>
            <a:r>
              <a:rPr lang="en-US" sz="1600" dirty="0" smtClean="0">
                <a:solidFill>
                  <a:srgbClr val="101C32"/>
                </a:solidFill>
                <a:latin typeface="Cambria"/>
                <a:ea typeface="Cambria"/>
                <a:cs typeface="Cambria"/>
                <a:sym typeface="Cambria"/>
              </a:rPr>
              <a:t>  </a:t>
            </a:r>
            <a:endParaRPr lang="en-US" sz="1600" dirty="0">
              <a:solidFill>
                <a:srgbClr val="101C32"/>
              </a:solidFill>
              <a:latin typeface="Cambria"/>
              <a:ea typeface="Cambria"/>
              <a:cs typeface="Cambria"/>
              <a:sym typeface="Cambria"/>
            </a:endParaRPr>
          </a:p>
        </p:txBody>
      </p:sp>
      <p:sp>
        <p:nvSpPr>
          <p:cNvPr id="129" name="Google Shape;129;g801c095ab3_0_9"/>
          <p:cNvSpPr txBox="1"/>
          <p:nvPr/>
        </p:nvSpPr>
        <p:spPr>
          <a:xfrm>
            <a:off x="488967" y="210225"/>
            <a:ext cx="9105600" cy="578700"/>
          </a:xfrm>
          <a:prstGeom prst="rect">
            <a:avLst/>
          </a:prstGeom>
          <a:noFill/>
          <a:ln>
            <a:noFill/>
          </a:ln>
        </p:spPr>
        <p:txBody>
          <a:bodyPr spcFirstLastPara="1" wrap="square" lIns="91425" tIns="45700" rIns="91425" bIns="45700" anchor="ctr" anchorCtr="0">
            <a:noAutofit/>
          </a:bodyPr>
          <a:lstStyle/>
          <a:p>
            <a:pPr marL="23812" lvl="0">
              <a:lnSpc>
                <a:spcPct val="150000"/>
              </a:lnSpc>
              <a:spcBef>
                <a:spcPts val="1000"/>
              </a:spcBef>
              <a:buClr>
                <a:srgbClr val="101C32"/>
              </a:buClr>
              <a:buSzPts val="2800"/>
            </a:pPr>
            <a:r>
              <a:rPr lang="en-US" sz="2400" b="1" dirty="0">
                <a:solidFill>
                  <a:srgbClr val="101C32"/>
                </a:solidFill>
                <a:latin typeface="Cambria"/>
                <a:ea typeface="Cambria"/>
                <a:cs typeface="Cambria"/>
                <a:sym typeface="Cambria"/>
              </a:rPr>
              <a:t>New or planned </a:t>
            </a:r>
            <a:r>
              <a:rPr lang="pt-BR" sz="2400" b="1" dirty="0" smtClean="0">
                <a:solidFill>
                  <a:srgbClr val="101C32"/>
                </a:solidFill>
                <a:latin typeface="Cambria"/>
                <a:ea typeface="Cambria"/>
                <a:cs typeface="Cambria"/>
                <a:sym typeface="Cambria"/>
              </a:rPr>
              <a:t>SNOMED CT</a:t>
            </a:r>
            <a:r>
              <a:rPr lang="en-US" sz="2400" b="1" dirty="0" smtClean="0">
                <a:solidFill>
                  <a:srgbClr val="101C32"/>
                </a:solidFill>
                <a:latin typeface="Cambria"/>
                <a:ea typeface="Cambria"/>
                <a:cs typeface="Cambria"/>
                <a:sym typeface="Cambria"/>
              </a:rPr>
              <a:t>education </a:t>
            </a:r>
            <a:r>
              <a:rPr lang="en-US" sz="2400" b="1" dirty="0">
                <a:solidFill>
                  <a:srgbClr val="101C32"/>
                </a:solidFill>
                <a:latin typeface="Cambria"/>
                <a:ea typeface="Cambria"/>
                <a:cs typeface="Cambria"/>
                <a:sym typeface="Cambria"/>
              </a:rPr>
              <a:t>activities in </a:t>
            </a:r>
            <a:r>
              <a:rPr lang="en-US" sz="2400" b="1" dirty="0" smtClean="0">
                <a:solidFill>
                  <a:srgbClr val="101C32"/>
                </a:solidFill>
                <a:latin typeface="Cambria"/>
                <a:ea typeface="Cambria"/>
                <a:cs typeface="Cambria"/>
                <a:sym typeface="Cambria"/>
              </a:rPr>
              <a:t>Argentina</a:t>
            </a:r>
            <a:endParaRPr sz="1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5139" y="1719188"/>
            <a:ext cx="9314813" cy="2262158"/>
          </a:xfrm>
          <a:prstGeom prst="rect">
            <a:avLst/>
          </a:prstGeom>
        </p:spPr>
        <p:txBody>
          <a:bodyPr wrap="square">
            <a:spAutoFit/>
          </a:bodyPr>
          <a:lstStyle/>
          <a:p>
            <a:pPr marL="285750" lvl="3" indent="-304800">
              <a:lnSpc>
                <a:spcPct val="200000"/>
              </a:lnSpc>
              <a:buClr>
                <a:schemeClr val="dk1"/>
              </a:buClr>
              <a:buSzPts val="2300"/>
              <a:buFont typeface="Arial"/>
              <a:buChar char="•"/>
            </a:pPr>
            <a:r>
              <a:rPr lang="en-US" sz="1800" b="1" dirty="0" smtClean="0">
                <a:solidFill>
                  <a:schemeClr val="dk1"/>
                </a:solidFill>
                <a:latin typeface="Cambria"/>
                <a:ea typeface="Cambria"/>
                <a:cs typeface="Cambria"/>
                <a:sym typeface="Cambria"/>
              </a:rPr>
              <a:t>Introduction </a:t>
            </a:r>
            <a:r>
              <a:rPr lang="en-US" sz="1800" b="1" dirty="0">
                <a:solidFill>
                  <a:schemeClr val="dk1"/>
                </a:solidFill>
                <a:latin typeface="Cambria"/>
                <a:ea typeface="Cambria"/>
                <a:cs typeface="Cambria"/>
                <a:sym typeface="Cambria"/>
              </a:rPr>
              <a:t>: </a:t>
            </a:r>
            <a:r>
              <a:rPr lang="en-US" sz="1800" dirty="0" smtClean="0">
                <a:solidFill>
                  <a:schemeClr val="dk1"/>
                </a:solidFill>
                <a:latin typeface="Cambria"/>
                <a:ea typeface="Cambria"/>
                <a:cs typeface="Cambria"/>
                <a:sym typeface="Cambria"/>
              </a:rPr>
              <a:t>450 trained people</a:t>
            </a:r>
            <a:endParaRPr lang="en-US" sz="1800" dirty="0">
              <a:solidFill>
                <a:schemeClr val="dk1"/>
              </a:solidFill>
              <a:latin typeface="Cambria"/>
              <a:ea typeface="Cambria"/>
              <a:cs typeface="Cambria"/>
              <a:sym typeface="Cambria"/>
            </a:endParaRPr>
          </a:p>
          <a:p>
            <a:pPr marL="285750" lvl="0" indent="-304800">
              <a:lnSpc>
                <a:spcPct val="200000"/>
              </a:lnSpc>
              <a:buClr>
                <a:schemeClr val="dk1"/>
              </a:buClr>
              <a:buSzPts val="2300"/>
              <a:buFont typeface="Arial"/>
              <a:buChar char="•"/>
            </a:pPr>
            <a:r>
              <a:rPr lang="en-US" sz="1800" b="1" dirty="0" smtClean="0">
                <a:solidFill>
                  <a:schemeClr val="dk1"/>
                </a:solidFill>
                <a:latin typeface="Cambria"/>
                <a:ea typeface="Cambria"/>
                <a:cs typeface="Cambria"/>
                <a:sym typeface="Cambria"/>
              </a:rPr>
              <a:t>Foundation </a:t>
            </a:r>
            <a:r>
              <a:rPr lang="en-US" sz="1800" b="1" dirty="0" err="1" smtClean="0">
                <a:solidFill>
                  <a:schemeClr val="dk1"/>
                </a:solidFill>
                <a:latin typeface="Cambria"/>
                <a:ea typeface="Cambria"/>
                <a:cs typeface="Cambria"/>
                <a:sym typeface="Cambria"/>
              </a:rPr>
              <a:t>Snomed</a:t>
            </a:r>
            <a:r>
              <a:rPr lang="en-US" sz="1800" b="1" dirty="0" smtClean="0">
                <a:solidFill>
                  <a:schemeClr val="dk1"/>
                </a:solidFill>
                <a:latin typeface="Cambria"/>
                <a:ea typeface="Cambria"/>
                <a:cs typeface="Cambria"/>
                <a:sym typeface="Cambria"/>
              </a:rPr>
              <a:t> International: </a:t>
            </a:r>
            <a:r>
              <a:rPr lang="en-US" sz="1800" dirty="0" smtClean="0">
                <a:solidFill>
                  <a:schemeClr val="dk1"/>
                </a:solidFill>
                <a:latin typeface="Cambria"/>
                <a:ea typeface="Cambria"/>
                <a:cs typeface="Cambria"/>
                <a:sym typeface="Cambria"/>
              </a:rPr>
              <a:t>85 trained people (data from June 2020)</a:t>
            </a:r>
            <a:endParaRPr lang="en-US" sz="1800" dirty="0">
              <a:solidFill>
                <a:schemeClr val="dk1"/>
              </a:solidFill>
              <a:latin typeface="Cambria"/>
              <a:ea typeface="Cambria"/>
              <a:cs typeface="Cambria"/>
              <a:sym typeface="Cambria"/>
            </a:endParaRPr>
          </a:p>
          <a:p>
            <a:pPr marL="285750" lvl="0" indent="-304800">
              <a:lnSpc>
                <a:spcPct val="200000"/>
              </a:lnSpc>
              <a:buClr>
                <a:schemeClr val="dk1"/>
              </a:buClr>
              <a:buSzPts val="2300"/>
              <a:buFont typeface="Arial"/>
              <a:buChar char="•"/>
            </a:pPr>
            <a:r>
              <a:rPr lang="en-US" sz="1800" b="1" dirty="0">
                <a:solidFill>
                  <a:schemeClr val="dk1"/>
                </a:solidFill>
                <a:latin typeface="Cambria"/>
                <a:ea typeface="Cambria"/>
                <a:cs typeface="Cambria"/>
                <a:sym typeface="Cambria"/>
              </a:rPr>
              <a:t>Implementation: </a:t>
            </a:r>
            <a:r>
              <a:rPr lang="en-US" sz="1800" dirty="0" smtClean="0">
                <a:solidFill>
                  <a:schemeClr val="dk1"/>
                </a:solidFill>
                <a:latin typeface="Cambria"/>
                <a:ea typeface="Cambria"/>
                <a:cs typeface="Cambria"/>
                <a:sym typeface="Cambria"/>
              </a:rPr>
              <a:t>1200 professionals trained</a:t>
            </a:r>
          </a:p>
          <a:p>
            <a:pPr marL="285750" lvl="0" indent="-304800">
              <a:lnSpc>
                <a:spcPct val="200000"/>
              </a:lnSpc>
              <a:buClr>
                <a:schemeClr val="dk1"/>
              </a:buClr>
              <a:buSzPts val="2300"/>
              <a:buFont typeface="Arial"/>
              <a:buChar char="•"/>
            </a:pPr>
            <a:r>
              <a:rPr lang="en-US" sz="1800" b="1" dirty="0" smtClean="0">
                <a:solidFill>
                  <a:schemeClr val="dk1"/>
                </a:solidFill>
                <a:latin typeface="Cambria"/>
                <a:ea typeface="Cambria"/>
                <a:cs typeface="Cambria"/>
                <a:sym typeface="Cambria"/>
              </a:rPr>
              <a:t>Other </a:t>
            </a:r>
            <a:r>
              <a:rPr lang="en-US" sz="1800" b="1" dirty="0" err="1" smtClean="0">
                <a:solidFill>
                  <a:schemeClr val="dk1"/>
                </a:solidFill>
                <a:latin typeface="Cambria"/>
                <a:ea typeface="Cambria"/>
                <a:cs typeface="Cambria"/>
                <a:sym typeface="Cambria"/>
              </a:rPr>
              <a:t>Snomed</a:t>
            </a:r>
            <a:r>
              <a:rPr lang="en-US" sz="1800" b="1" dirty="0" smtClean="0">
                <a:solidFill>
                  <a:schemeClr val="dk1"/>
                </a:solidFill>
                <a:latin typeface="Cambria"/>
                <a:ea typeface="Cambria"/>
                <a:cs typeface="Cambria"/>
                <a:sym typeface="Cambria"/>
              </a:rPr>
              <a:t> International Courses: </a:t>
            </a:r>
            <a:r>
              <a:rPr lang="en-US" sz="1800" dirty="0" smtClean="0">
                <a:solidFill>
                  <a:schemeClr val="dk1"/>
                </a:solidFill>
                <a:latin typeface="Cambria"/>
                <a:ea typeface="Cambria"/>
                <a:cs typeface="Cambria"/>
                <a:sym typeface="Cambria"/>
              </a:rPr>
              <a:t>147 trained people (data form June 2020)</a:t>
            </a:r>
            <a:endParaRPr lang="en-US" sz="1800" b="1" dirty="0">
              <a:solidFill>
                <a:schemeClr val="dk1"/>
              </a:solidFill>
              <a:latin typeface="Cambria"/>
              <a:ea typeface="Cambria"/>
              <a:cs typeface="Cambria"/>
              <a:sym typeface="Cambria"/>
            </a:endParaRPr>
          </a:p>
        </p:txBody>
      </p:sp>
      <p:sp>
        <p:nvSpPr>
          <p:cNvPr id="5" name="Google Shape;129;g801c095ab3_0_9"/>
          <p:cNvSpPr txBox="1"/>
          <p:nvPr/>
        </p:nvSpPr>
        <p:spPr>
          <a:xfrm>
            <a:off x="456814" y="370975"/>
            <a:ext cx="9105600" cy="578700"/>
          </a:xfrm>
          <a:prstGeom prst="rect">
            <a:avLst/>
          </a:prstGeom>
          <a:noFill/>
          <a:ln>
            <a:noFill/>
          </a:ln>
        </p:spPr>
        <p:txBody>
          <a:bodyPr spcFirstLastPara="1" wrap="square" lIns="91425" tIns="45700" rIns="91425" bIns="45700" anchor="ctr" anchorCtr="0">
            <a:noAutofit/>
          </a:bodyPr>
          <a:lstStyle/>
          <a:p>
            <a:pPr marL="23812" lvl="0">
              <a:lnSpc>
                <a:spcPct val="150000"/>
              </a:lnSpc>
              <a:spcBef>
                <a:spcPts val="1000"/>
              </a:spcBef>
              <a:buClr>
                <a:srgbClr val="101C32"/>
              </a:buClr>
              <a:buSzPts val="2800"/>
            </a:pPr>
            <a:r>
              <a:rPr lang="en-US" sz="2400" b="1" dirty="0" smtClean="0">
                <a:solidFill>
                  <a:srgbClr val="101C32"/>
                </a:solidFill>
                <a:latin typeface="Cambria"/>
                <a:ea typeface="Cambria"/>
                <a:cs typeface="Cambria"/>
                <a:sym typeface="Cambria"/>
              </a:rPr>
              <a:t>Trained people from January 2018</a:t>
            </a:r>
            <a:endParaRPr sz="1100" dirty="0"/>
          </a:p>
        </p:txBody>
      </p:sp>
    </p:spTree>
    <p:extLst>
      <p:ext uri="{BB962C8B-B14F-4D97-AF65-F5344CB8AC3E}">
        <p14:creationId xmlns:p14="http://schemas.microsoft.com/office/powerpoint/2010/main" val="186985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7" name="Google Shape;137;g801c095ab3_0_18"/>
          <p:cNvSpPr txBox="1"/>
          <p:nvPr/>
        </p:nvSpPr>
        <p:spPr>
          <a:xfrm>
            <a:off x="546750" y="349425"/>
            <a:ext cx="5670600" cy="61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500" dirty="0">
              <a:latin typeface="Calibri"/>
              <a:ea typeface="Calibri"/>
              <a:cs typeface="Calibri"/>
              <a:sym typeface="Calibri"/>
            </a:endParaRPr>
          </a:p>
        </p:txBody>
      </p:sp>
      <p:sp>
        <p:nvSpPr>
          <p:cNvPr id="138" name="Google Shape;138;g801c095ab3_0_18"/>
          <p:cNvSpPr txBox="1"/>
          <p:nvPr/>
        </p:nvSpPr>
        <p:spPr>
          <a:xfrm>
            <a:off x="2499500" y="2140175"/>
            <a:ext cx="6560400" cy="2452500"/>
          </a:xfrm>
          <a:prstGeom prst="rect">
            <a:avLst/>
          </a:prstGeom>
          <a:noFill/>
          <a:ln>
            <a:noFill/>
          </a:ln>
        </p:spPr>
        <p:txBody>
          <a:bodyPr spcFirstLastPara="1" wrap="square" lIns="91425" tIns="91425" rIns="91425" bIns="91425" anchor="t" anchorCtr="0">
            <a:noAutofit/>
          </a:bodyPr>
          <a:lstStyle/>
          <a:p>
            <a:pPr marL="457200" lvl="0" indent="-374650" algn="l" rtl="0">
              <a:spcBef>
                <a:spcPts val="0"/>
              </a:spcBef>
              <a:spcAft>
                <a:spcPts val="0"/>
              </a:spcAft>
              <a:buClr>
                <a:srgbClr val="FFFFFF"/>
              </a:buClr>
              <a:buSzPts val="2300"/>
              <a:buFont typeface="Calibri"/>
              <a:buChar char="●"/>
            </a:pPr>
            <a:r>
              <a:rPr lang="en-US" sz="2300">
                <a:solidFill>
                  <a:srgbClr val="FFFFFF"/>
                </a:solidFill>
                <a:latin typeface="Calibri"/>
                <a:ea typeface="Calibri"/>
                <a:cs typeface="Calibri"/>
                <a:sym typeface="Calibri"/>
              </a:rPr>
              <a:t>expand our participation in different advisory group </a:t>
            </a:r>
            <a:endParaRPr sz="2300">
              <a:solidFill>
                <a:srgbClr val="FFFFFF"/>
              </a:solidFill>
              <a:latin typeface="Calibri"/>
              <a:ea typeface="Calibri"/>
              <a:cs typeface="Calibri"/>
              <a:sym typeface="Calibri"/>
            </a:endParaRPr>
          </a:p>
          <a:p>
            <a:pPr marL="457200" lvl="0" indent="0" algn="l" rtl="0">
              <a:spcBef>
                <a:spcPts val="0"/>
              </a:spcBef>
              <a:spcAft>
                <a:spcPts val="0"/>
              </a:spcAft>
              <a:buNone/>
            </a:pPr>
            <a:endParaRPr sz="2300">
              <a:solidFill>
                <a:srgbClr val="FFFFFF"/>
              </a:solidFill>
              <a:latin typeface="Calibri"/>
              <a:ea typeface="Calibri"/>
              <a:cs typeface="Calibri"/>
              <a:sym typeface="Calibri"/>
            </a:endParaRPr>
          </a:p>
          <a:p>
            <a:pPr marL="457200" lvl="0" indent="-374650" algn="l" rtl="0">
              <a:spcBef>
                <a:spcPts val="0"/>
              </a:spcBef>
              <a:spcAft>
                <a:spcPts val="0"/>
              </a:spcAft>
              <a:buClr>
                <a:srgbClr val="FFFFFF"/>
              </a:buClr>
              <a:buSzPts val="2300"/>
              <a:buFont typeface="Calibri"/>
              <a:buChar char="●"/>
            </a:pPr>
            <a:r>
              <a:rPr lang="en-US" sz="2300">
                <a:solidFill>
                  <a:srgbClr val="FFFFFF"/>
                </a:solidFill>
                <a:latin typeface="Calibri"/>
                <a:ea typeface="Calibri"/>
                <a:cs typeface="Calibri"/>
                <a:sym typeface="Calibri"/>
              </a:rPr>
              <a:t>plan for Business  meeting and Expo  Buenos Aires 2021</a:t>
            </a:r>
            <a:endParaRPr sz="2300">
              <a:solidFill>
                <a:srgbClr val="FFFFFF"/>
              </a:solidFill>
              <a:latin typeface="Calibri"/>
              <a:ea typeface="Calibri"/>
              <a:cs typeface="Calibri"/>
              <a:sym typeface="Calibri"/>
            </a:endParaRPr>
          </a:p>
        </p:txBody>
      </p:sp>
      <p:sp>
        <p:nvSpPr>
          <p:cNvPr id="2" name="Rectangle 1"/>
          <p:cNvSpPr/>
          <p:nvPr/>
        </p:nvSpPr>
        <p:spPr>
          <a:xfrm>
            <a:off x="305453" y="766588"/>
            <a:ext cx="11430377" cy="4873130"/>
          </a:xfrm>
          <a:prstGeom prst="rect">
            <a:avLst/>
          </a:prstGeom>
        </p:spPr>
        <p:txBody>
          <a:bodyPr wrap="square">
            <a:spAutoFit/>
          </a:bodyPr>
          <a:lstStyle/>
          <a:p>
            <a:pPr marL="23812" lvl="0" algn="just">
              <a:lnSpc>
                <a:spcPct val="150000"/>
              </a:lnSpc>
              <a:buClr>
                <a:srgbClr val="101C32"/>
              </a:buClr>
              <a:buSzPts val="2800"/>
            </a:pPr>
            <a:r>
              <a:rPr lang="pt-BR" sz="1600" b="1" dirty="0" smtClean="0">
                <a:solidFill>
                  <a:srgbClr val="101C32"/>
                </a:solidFill>
                <a:latin typeface="Cambria"/>
                <a:ea typeface="Cambria"/>
                <a:cs typeface="Cambria"/>
                <a:sym typeface="Cambria"/>
              </a:rPr>
              <a:t>SNOMED CT </a:t>
            </a:r>
            <a:r>
              <a:rPr lang="en-US" sz="1600" b="1" dirty="0" smtClean="0">
                <a:solidFill>
                  <a:srgbClr val="101C32"/>
                </a:solidFill>
                <a:latin typeface="Cambria"/>
                <a:ea typeface="Cambria"/>
                <a:cs typeface="Cambria"/>
                <a:sym typeface="Cambria"/>
              </a:rPr>
              <a:t>education </a:t>
            </a:r>
            <a:r>
              <a:rPr lang="en-US" sz="1600" b="1" dirty="0">
                <a:solidFill>
                  <a:srgbClr val="101C32"/>
                </a:solidFill>
                <a:latin typeface="Cambria"/>
                <a:ea typeface="Cambria"/>
                <a:cs typeface="Cambria"/>
                <a:sym typeface="Cambria"/>
              </a:rPr>
              <a:t>priorities and </a:t>
            </a:r>
            <a:r>
              <a:rPr lang="en-US" sz="1600" b="1" dirty="0" smtClean="0">
                <a:solidFill>
                  <a:srgbClr val="101C32"/>
                </a:solidFill>
                <a:latin typeface="Cambria"/>
                <a:ea typeface="Cambria"/>
                <a:cs typeface="Cambria"/>
                <a:sym typeface="Cambria"/>
              </a:rPr>
              <a:t>requirements: </a:t>
            </a:r>
            <a:r>
              <a:rPr lang="en-US" sz="1600" dirty="0" smtClean="0">
                <a:solidFill>
                  <a:srgbClr val="101C32"/>
                </a:solidFill>
                <a:latin typeface="Cambria"/>
                <a:ea typeface="Cambria"/>
                <a:cs typeface="Cambria"/>
                <a:sym typeface="Cambria"/>
              </a:rPr>
              <a:t>As NRC of a </a:t>
            </a:r>
            <a:r>
              <a:rPr lang="en-US" sz="1600" dirty="0" err="1" smtClean="0">
                <a:solidFill>
                  <a:srgbClr val="101C32"/>
                </a:solidFill>
                <a:latin typeface="Cambria"/>
                <a:ea typeface="Cambria"/>
                <a:cs typeface="Cambria"/>
                <a:sym typeface="Cambria"/>
              </a:rPr>
              <a:t>spanish</a:t>
            </a:r>
            <a:r>
              <a:rPr lang="en-US" sz="1600" dirty="0" smtClean="0">
                <a:solidFill>
                  <a:srgbClr val="101C32"/>
                </a:solidFill>
                <a:latin typeface="Cambria"/>
                <a:ea typeface="Cambria"/>
                <a:cs typeface="Cambria"/>
                <a:sym typeface="Cambria"/>
              </a:rPr>
              <a:t> speaking country it </a:t>
            </a:r>
            <a:r>
              <a:rPr lang="en-US" sz="1600" dirty="0" smtClean="0">
                <a:solidFill>
                  <a:srgbClr val="101C32"/>
                </a:solidFill>
                <a:latin typeface="Cambria"/>
                <a:ea typeface="Cambria"/>
                <a:cs typeface="Cambria"/>
                <a:sym typeface="Cambria"/>
              </a:rPr>
              <a:t>is highly </a:t>
            </a:r>
            <a:r>
              <a:rPr lang="en-US" sz="1600" dirty="0" smtClean="0">
                <a:solidFill>
                  <a:srgbClr val="101C32"/>
                </a:solidFill>
                <a:latin typeface="Cambria"/>
                <a:ea typeface="Cambria"/>
                <a:cs typeface="Cambria"/>
                <a:sym typeface="Cambria"/>
              </a:rPr>
              <a:t>needed that </a:t>
            </a:r>
            <a:r>
              <a:rPr lang="en-US" sz="1600" dirty="0" err="1" smtClean="0">
                <a:solidFill>
                  <a:srgbClr val="101C32"/>
                </a:solidFill>
                <a:latin typeface="Cambria"/>
                <a:ea typeface="Cambria"/>
                <a:cs typeface="Cambria"/>
                <a:sym typeface="Cambria"/>
              </a:rPr>
              <a:t>Snomed</a:t>
            </a:r>
            <a:r>
              <a:rPr lang="en-US" sz="1600" dirty="0" smtClean="0">
                <a:solidFill>
                  <a:srgbClr val="101C32"/>
                </a:solidFill>
                <a:latin typeface="Cambria"/>
                <a:ea typeface="Cambria"/>
                <a:cs typeface="Cambria"/>
                <a:sym typeface="Cambria"/>
              </a:rPr>
              <a:t> International materials are available in Spanish. Many people that works in implementation speaks English, but of course not everybody, given that it is not our language. It creates a barrier for people that may be interested but doesn’t speak your language. </a:t>
            </a:r>
          </a:p>
          <a:p>
            <a:pPr marL="23812" lvl="0" algn="just">
              <a:lnSpc>
                <a:spcPct val="150000"/>
              </a:lnSpc>
              <a:buClr>
                <a:srgbClr val="101C32"/>
              </a:buClr>
              <a:buSzPts val="2800"/>
            </a:pPr>
            <a:r>
              <a:rPr lang="en-US" sz="1600" dirty="0" smtClean="0">
                <a:solidFill>
                  <a:srgbClr val="101C32"/>
                </a:solidFill>
                <a:latin typeface="Cambria"/>
                <a:ea typeface="Cambria"/>
                <a:cs typeface="Cambria"/>
                <a:sym typeface="Cambria"/>
              </a:rPr>
              <a:t>Confluence materials are really useful to zoom in </a:t>
            </a:r>
            <a:r>
              <a:rPr lang="en-US" sz="1600" dirty="0" smtClean="0">
                <a:solidFill>
                  <a:srgbClr val="101C32"/>
                </a:solidFill>
                <a:latin typeface="Cambria"/>
                <a:ea typeface="Cambria"/>
                <a:cs typeface="Cambria"/>
                <a:sym typeface="Cambria"/>
              </a:rPr>
              <a:t>SNOMED </a:t>
            </a:r>
            <a:r>
              <a:rPr lang="en-US" sz="1600" dirty="0" smtClean="0">
                <a:solidFill>
                  <a:srgbClr val="101C32"/>
                </a:solidFill>
                <a:latin typeface="Cambria"/>
                <a:ea typeface="Cambria"/>
                <a:cs typeface="Cambria"/>
                <a:sym typeface="Cambria"/>
              </a:rPr>
              <a:t>CT, and we highly recommend it to our licensees, but language makes that only a few people access to them. </a:t>
            </a:r>
          </a:p>
          <a:p>
            <a:pPr marL="23812" lvl="0" algn="just">
              <a:lnSpc>
                <a:spcPct val="150000"/>
              </a:lnSpc>
              <a:buClr>
                <a:srgbClr val="101C32"/>
              </a:buClr>
              <a:buSzPts val="2800"/>
            </a:pPr>
            <a:endParaRPr lang="en-US" sz="1600" dirty="0">
              <a:solidFill>
                <a:srgbClr val="101C32"/>
              </a:solidFill>
              <a:latin typeface="Cambria"/>
              <a:ea typeface="Cambria"/>
              <a:cs typeface="Cambria"/>
              <a:sym typeface="Cambria"/>
            </a:endParaRPr>
          </a:p>
          <a:p>
            <a:pPr marL="23812" lvl="0" algn="just">
              <a:lnSpc>
                <a:spcPct val="150000"/>
              </a:lnSpc>
              <a:buClr>
                <a:srgbClr val="101C32"/>
              </a:buClr>
              <a:buSzPts val="2800"/>
            </a:pPr>
            <a:r>
              <a:rPr lang="en-US" sz="1600" b="1" dirty="0" smtClean="0">
                <a:solidFill>
                  <a:srgbClr val="101C32"/>
                </a:solidFill>
                <a:latin typeface="Cambria"/>
                <a:ea typeface="Cambria"/>
                <a:cs typeface="Cambria"/>
                <a:sym typeface="Cambria"/>
              </a:rPr>
              <a:t>Languages </a:t>
            </a:r>
            <a:r>
              <a:rPr lang="en-US" sz="1600" b="1" dirty="0">
                <a:solidFill>
                  <a:srgbClr val="101C32"/>
                </a:solidFill>
                <a:latin typeface="Cambria"/>
                <a:ea typeface="Cambria"/>
                <a:cs typeface="Cambria"/>
                <a:sym typeface="Cambria"/>
              </a:rPr>
              <a:t>required for education to drive adoption of </a:t>
            </a:r>
            <a:r>
              <a:rPr lang="pt-BR" sz="1600" b="1" dirty="0" smtClean="0">
                <a:solidFill>
                  <a:srgbClr val="101C32"/>
                </a:solidFill>
                <a:latin typeface="Cambria"/>
                <a:ea typeface="Cambria"/>
                <a:cs typeface="Cambria"/>
                <a:sym typeface="Cambria"/>
              </a:rPr>
              <a:t>SNOMED CT </a:t>
            </a:r>
            <a:r>
              <a:rPr lang="en-US" sz="1600" b="1" dirty="0" smtClean="0">
                <a:solidFill>
                  <a:srgbClr val="101C32"/>
                </a:solidFill>
                <a:latin typeface="Cambria"/>
                <a:ea typeface="Cambria"/>
                <a:cs typeface="Cambria"/>
                <a:sym typeface="Cambria"/>
              </a:rPr>
              <a:t>in </a:t>
            </a:r>
            <a:r>
              <a:rPr lang="en-US" sz="1600" b="1" dirty="0">
                <a:solidFill>
                  <a:srgbClr val="101C32"/>
                </a:solidFill>
                <a:latin typeface="Cambria"/>
                <a:ea typeface="Cambria"/>
                <a:cs typeface="Cambria"/>
                <a:sym typeface="Cambria"/>
              </a:rPr>
              <a:t>your </a:t>
            </a:r>
            <a:r>
              <a:rPr lang="en-US" sz="1600" b="1" dirty="0" smtClean="0">
                <a:solidFill>
                  <a:srgbClr val="101C32"/>
                </a:solidFill>
                <a:latin typeface="Cambria"/>
                <a:ea typeface="Cambria"/>
                <a:cs typeface="Cambria"/>
                <a:sym typeface="Cambria"/>
              </a:rPr>
              <a:t>region</a:t>
            </a:r>
            <a:r>
              <a:rPr lang="en-US" sz="1600" dirty="0" smtClean="0">
                <a:solidFill>
                  <a:srgbClr val="101C32"/>
                </a:solidFill>
                <a:latin typeface="Cambria"/>
                <a:ea typeface="Cambria"/>
                <a:cs typeface="Cambria"/>
                <a:sym typeface="Cambria"/>
              </a:rPr>
              <a:t>: It is extremely necessary to count on </a:t>
            </a:r>
            <a:r>
              <a:rPr lang="en-US" sz="1600" dirty="0" err="1" smtClean="0">
                <a:solidFill>
                  <a:srgbClr val="101C32"/>
                </a:solidFill>
                <a:latin typeface="Cambria"/>
                <a:ea typeface="Cambria"/>
                <a:cs typeface="Cambria"/>
                <a:sym typeface="Cambria"/>
              </a:rPr>
              <a:t>Snomed</a:t>
            </a:r>
            <a:r>
              <a:rPr lang="en-US" sz="1600" dirty="0" smtClean="0">
                <a:solidFill>
                  <a:srgbClr val="101C32"/>
                </a:solidFill>
                <a:latin typeface="Cambria"/>
                <a:ea typeface="Cambria"/>
                <a:cs typeface="Cambria"/>
                <a:sym typeface="Cambria"/>
              </a:rPr>
              <a:t> International courses in </a:t>
            </a:r>
            <a:r>
              <a:rPr lang="en-US" sz="1600" dirty="0" err="1" smtClean="0">
                <a:solidFill>
                  <a:srgbClr val="101C32"/>
                </a:solidFill>
                <a:latin typeface="Cambria"/>
                <a:ea typeface="Cambria"/>
                <a:cs typeface="Cambria"/>
                <a:sym typeface="Cambria"/>
              </a:rPr>
              <a:t>spanish</a:t>
            </a:r>
            <a:r>
              <a:rPr lang="en-US" sz="1600" dirty="0" smtClean="0">
                <a:solidFill>
                  <a:srgbClr val="101C32"/>
                </a:solidFill>
                <a:latin typeface="Cambria"/>
                <a:ea typeface="Cambria"/>
                <a:cs typeface="Cambria"/>
                <a:sym typeface="Cambria"/>
              </a:rPr>
              <a:t>. To adopt a terminology in a Spanish speaking country is </a:t>
            </a:r>
            <a:r>
              <a:rPr lang="en-US" sz="1600" dirty="0" err="1" smtClean="0">
                <a:solidFill>
                  <a:srgbClr val="101C32"/>
                </a:solidFill>
                <a:latin typeface="Cambria"/>
                <a:ea typeface="Cambria"/>
                <a:cs typeface="Cambria"/>
                <a:sym typeface="Cambria"/>
              </a:rPr>
              <a:t>neccesary</a:t>
            </a:r>
            <a:r>
              <a:rPr lang="en-US" sz="1600" dirty="0" smtClean="0">
                <a:solidFill>
                  <a:srgbClr val="101C32"/>
                </a:solidFill>
                <a:latin typeface="Cambria"/>
                <a:ea typeface="Cambria"/>
                <a:cs typeface="Cambria"/>
                <a:sym typeface="Cambria"/>
              </a:rPr>
              <a:t> that the materials are offered in the language of the country that is implementing. Given the few people that work permanently in Argentina’s NRC (we are only four workers for  the needs of a 24 provinces and 45 million people country) translation is a task that is beyond our scope. We make an effort to translate some materials for us, but it is not possible to translate all the content of </a:t>
            </a:r>
            <a:r>
              <a:rPr lang="pt-BR" sz="1600" dirty="0" smtClean="0">
                <a:solidFill>
                  <a:srgbClr val="101C32"/>
                </a:solidFill>
                <a:latin typeface="Cambria"/>
                <a:ea typeface="Cambria"/>
                <a:cs typeface="Cambria"/>
                <a:sym typeface="Cambria"/>
              </a:rPr>
              <a:t>SNOMED CT</a:t>
            </a:r>
            <a:r>
              <a:rPr lang="en-US" sz="1600" dirty="0" smtClean="0">
                <a:solidFill>
                  <a:srgbClr val="101C32"/>
                </a:solidFill>
                <a:latin typeface="Cambria"/>
                <a:ea typeface="Cambria"/>
                <a:cs typeface="Cambria"/>
                <a:sym typeface="Cambria"/>
              </a:rPr>
              <a:t>Confluence</a:t>
            </a:r>
            <a:r>
              <a:rPr lang="en-US" sz="1600" dirty="0" smtClean="0">
                <a:solidFill>
                  <a:srgbClr val="101C32"/>
                </a:solidFill>
                <a:latin typeface="Cambria"/>
                <a:ea typeface="Cambria"/>
                <a:cs typeface="Cambria"/>
                <a:sym typeface="Cambria"/>
              </a:rPr>
              <a:t>. </a:t>
            </a:r>
            <a:endParaRPr lang="en-US" sz="1600" dirty="0">
              <a:solidFill>
                <a:srgbClr val="101C32"/>
              </a:solidFill>
              <a:latin typeface="Cambria"/>
              <a:ea typeface="Cambria"/>
              <a:cs typeface="Cambria"/>
              <a:sym typeface="Cambri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2"/>
        <p:cNvGrpSpPr/>
        <p:nvPr/>
      </p:nvGrpSpPr>
      <p:grpSpPr>
        <a:xfrm>
          <a:off x="0" y="0"/>
          <a:ext cx="0" cy="0"/>
          <a:chOff x="0" y="0"/>
          <a:chExt cx="0" cy="0"/>
        </a:xfrm>
      </p:grpSpPr>
      <p:sp>
        <p:nvSpPr>
          <p:cNvPr id="3" name="CuadroTexto 2">
            <a:extLst>
              <a:ext uri="{FF2B5EF4-FFF2-40B4-BE49-F238E27FC236}">
                <a16:creationId xmlns="" xmlns:a16="http://schemas.microsoft.com/office/drawing/2014/main" id="{249E5BBB-21E4-834C-9EA5-1B082A34FA39}"/>
              </a:ext>
            </a:extLst>
          </p:cNvPr>
          <p:cNvSpPr txBox="1"/>
          <p:nvPr/>
        </p:nvSpPr>
        <p:spPr>
          <a:xfrm>
            <a:off x="498764" y="4690753"/>
            <a:ext cx="5961413" cy="1169551"/>
          </a:xfrm>
          <a:prstGeom prst="rect">
            <a:avLst/>
          </a:prstGeom>
          <a:noFill/>
        </p:spPr>
        <p:txBody>
          <a:bodyPr wrap="square" rtlCol="0">
            <a:spAutoFit/>
          </a:bodyPr>
          <a:lstStyle/>
          <a:p>
            <a:r>
              <a:rPr lang="es-AR" b="1" dirty="0">
                <a:solidFill>
                  <a:schemeClr val="bg1"/>
                </a:solidFill>
              </a:rPr>
              <a:t>National Release Center </a:t>
            </a:r>
          </a:p>
          <a:p>
            <a:r>
              <a:rPr lang="es-AR" b="1" dirty="0">
                <a:solidFill>
                  <a:schemeClr val="bg1"/>
                </a:solidFill>
              </a:rPr>
              <a:t>Coordinater : </a:t>
            </a:r>
            <a:r>
              <a:rPr lang="es-AR" dirty="0">
                <a:solidFill>
                  <a:schemeClr val="bg1"/>
                </a:solidFill>
              </a:rPr>
              <a:t>Karina N. Revirol</a:t>
            </a:r>
          </a:p>
          <a:p>
            <a:r>
              <a:rPr lang="es-AR" b="1" dirty="0">
                <a:solidFill>
                  <a:schemeClr val="bg1"/>
                </a:solidFill>
              </a:rPr>
              <a:t>Team: </a:t>
            </a:r>
            <a:r>
              <a:rPr lang="es-AR" dirty="0">
                <a:solidFill>
                  <a:schemeClr val="bg1"/>
                </a:solidFill>
              </a:rPr>
              <a:t>Marina Zanetti , Ines Otegui, Pablo Ayala </a:t>
            </a:r>
          </a:p>
          <a:p>
            <a:r>
              <a:rPr lang="es-AR" dirty="0">
                <a:solidFill>
                  <a:schemeClr val="bg1"/>
                </a:solidFill>
                <a:hlinkClick r:id="rId4"/>
              </a:rPr>
              <a:t>snomedctargentina@gmail.com</a:t>
            </a:r>
            <a:r>
              <a:rPr lang="es-AR" dirty="0">
                <a:solidFill>
                  <a:schemeClr val="bg1"/>
                </a:solidFill>
              </a:rPr>
              <a:t>, </a:t>
            </a:r>
            <a:r>
              <a:rPr lang="es-AR" dirty="0">
                <a:solidFill>
                  <a:schemeClr val="bg1"/>
                </a:solidFill>
                <a:hlinkClick r:id="rId5"/>
              </a:rPr>
              <a:t>snomedctargentina@minsal.gov.ar</a:t>
            </a:r>
            <a:r>
              <a:rPr lang="es-AR" dirty="0">
                <a:solidFill>
                  <a:schemeClr val="bg1"/>
                </a:solidFill>
              </a:rPr>
              <a:t> </a:t>
            </a:r>
          </a:p>
          <a:p>
            <a:endParaRPr lang="es-AR" dirty="0">
              <a:solidFill>
                <a:schemeClr val="bg1"/>
              </a:solidFill>
            </a:endParaRP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610</Words>
  <Application>Microsoft Macintosh PowerPoint</Application>
  <PresentationFormat>Custom</PresentationFormat>
  <Paragraphs>37</Paragraphs>
  <Slides>6</Slides>
  <Notes>5</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Tema de Office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Lei</dc:creator>
  <cp:lastModifiedBy>Marita Zane</cp:lastModifiedBy>
  <cp:revision>7</cp:revision>
  <dcterms:created xsi:type="dcterms:W3CDTF">2019-06-06T18:50:30Z</dcterms:created>
  <dcterms:modified xsi:type="dcterms:W3CDTF">2020-10-05T15:02:28Z</dcterms:modified>
</cp:coreProperties>
</file>