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1" r:id="rId3"/>
    <p:sldId id="262" r:id="rId4"/>
    <p:sldId id="257" r:id="rId5"/>
    <p:sldId id="258" r:id="rId6"/>
    <p:sldId id="259" r:id="rId7"/>
    <p:sldId id="284" r:id="rId8"/>
    <p:sldId id="285" r:id="rId9"/>
    <p:sldId id="286" r:id="rId10"/>
    <p:sldId id="260" r:id="rId11"/>
    <p:sldId id="263" r:id="rId12"/>
    <p:sldId id="264" r:id="rId13"/>
    <p:sldId id="287" r:id="rId14"/>
    <p:sldId id="278" r:id="rId15"/>
    <p:sldId id="265" r:id="rId16"/>
    <p:sldId id="267" r:id="rId17"/>
    <p:sldId id="268" r:id="rId18"/>
    <p:sldId id="269" r:id="rId19"/>
    <p:sldId id="270" r:id="rId20"/>
    <p:sldId id="271" r:id="rId21"/>
    <p:sldId id="272" r:id="rId22"/>
    <p:sldId id="276" r:id="rId23"/>
    <p:sldId id="288" r:id="rId24"/>
    <p:sldId id="279" r:id="rId25"/>
    <p:sldId id="280" r:id="rId26"/>
    <p:sldId id="281" r:id="rId27"/>
    <p:sldId id="282" r:id="rId28"/>
    <p:sldId id="283" r:id="rId29"/>
    <p:sldId id="289" r:id="rId30"/>
    <p:sldId id="29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p:restoredTop sz="94626"/>
  </p:normalViewPr>
  <p:slideViewPr>
    <p:cSldViewPr>
      <p:cViewPr varScale="1">
        <p:scale>
          <a:sx n="158" d="100"/>
          <a:sy n="158" d="100"/>
        </p:scale>
        <p:origin x="552"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cxnSp>
        <p:nvCxnSpPr>
          <p:cNvPr id="13" name="Shape 13"/>
          <p:cNvCxnSpPr/>
          <p:nvPr/>
        </p:nvCxnSpPr>
        <p:spPr>
          <a:xfrm>
            <a:off x="0" y="1613266"/>
            <a:ext cx="9144000" cy="0"/>
          </a:xfrm>
          <a:prstGeom prst="straightConnector1">
            <a:avLst/>
          </a:prstGeom>
          <a:noFill/>
          <a:ln w="9525" cap="flat">
            <a:solidFill>
              <a:srgbClr val="229BB8"/>
            </a:solidFill>
            <a:prstDash val="solid"/>
            <a:round/>
            <a:headEnd type="none" w="med" len="med"/>
            <a:tailEnd type="none" w="med" len="med"/>
          </a:ln>
        </p:spPr>
      </p:cxnSp>
      <p:sp>
        <p:nvSpPr>
          <p:cNvPr id="14" name="Shape 14"/>
          <p:cNvSpPr txBox="1">
            <a:spLocks noGrp="1"/>
          </p:cNvSpPr>
          <p:nvPr>
            <p:ph type="ctrTitle"/>
          </p:nvPr>
        </p:nvSpPr>
        <p:spPr>
          <a:xfrm>
            <a:off x="685800" y="2143116"/>
            <a:ext cx="7772400" cy="1470024"/>
          </a:xfrm>
          <a:prstGeom prst="rect">
            <a:avLst/>
          </a:prstGeom>
          <a:noFill/>
          <a:ln>
            <a:noFill/>
          </a:ln>
        </p:spPr>
        <p:txBody>
          <a:bodyPr lIns="91425" tIns="91425" rIns="91425" bIns="91425" anchor="ctr" anchorCtr="0"/>
          <a:lstStyle>
            <a:lvl1pPr marL="0" marR="0" indent="0" algn="l" rtl="0">
              <a:spcBef>
                <a:spcPts val="0"/>
              </a:spcBef>
              <a:spcAft>
                <a:spcPts val="0"/>
              </a:spcAft>
              <a:defRPr sz="3600" b="0" i="0" u="none" strike="noStrike" cap="none" baseline="0">
                <a:solidFill>
                  <a:srgbClr val="21218A"/>
                </a:solidFill>
                <a:latin typeface="Museo 500"/>
                <a:ea typeface="Arial"/>
                <a:cs typeface="Museo 500"/>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r>
              <a:rPr lang="en-US" smtClean="0"/>
              <a:t>Click to edit Master title style</a:t>
            </a:r>
            <a:endParaRPr dirty="0"/>
          </a:p>
        </p:txBody>
      </p:sp>
      <p:sp>
        <p:nvSpPr>
          <p:cNvPr id="15" name="Shape 15"/>
          <p:cNvSpPr txBox="1">
            <a:spLocks noGrp="1"/>
          </p:cNvSpPr>
          <p:nvPr>
            <p:ph type="subTitle" idx="1"/>
          </p:nvPr>
        </p:nvSpPr>
        <p:spPr>
          <a:xfrm>
            <a:off x="685800" y="3895402"/>
            <a:ext cx="6400799" cy="1469528"/>
          </a:xfrm>
          <a:prstGeom prst="rect">
            <a:avLst/>
          </a:prstGeom>
          <a:noFill/>
          <a:ln>
            <a:noFill/>
          </a:ln>
        </p:spPr>
        <p:txBody>
          <a:bodyPr lIns="91425" tIns="91425" rIns="91425" bIns="91425" anchor="t" anchorCtr="0"/>
          <a:lstStyle>
            <a:lvl1pPr marL="0" marR="0" indent="0" algn="l" rtl="0">
              <a:spcBef>
                <a:spcPts val="100"/>
              </a:spcBef>
              <a:spcAft>
                <a:spcPts val="100"/>
              </a:spcAft>
              <a:buClr>
                <a:srgbClr val="0055B0"/>
              </a:buClr>
              <a:buFont typeface="Arial"/>
              <a:buNone/>
              <a:defRPr sz="2400" b="0" i="0" u="none" strike="noStrike" cap="none" baseline="0">
                <a:solidFill>
                  <a:srgbClr val="0070C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r>
              <a:rPr lang="en-US" smtClean="0"/>
              <a:t>Click to edit Master subtitle style</a:t>
            </a:r>
            <a:endParaRPr dirty="0"/>
          </a:p>
        </p:txBody>
      </p:sp>
      <p:pic>
        <p:nvPicPr>
          <p:cNvPr id="2" name="Picture 1" descr="ihtsdo_brand_master_PM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pic>
        <p:nvPicPr>
          <p:cNvPr id="3" name="Picture 2" descr="delivering_snomed_tagline_CMY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675" y="5722818"/>
            <a:ext cx="2426053" cy="1033959"/>
          </a:xfrm>
          <a:prstGeom prst="rect">
            <a:avLst/>
          </a:prstGeom>
        </p:spPr>
      </p:pic>
    </p:spTree>
    <p:extLst>
      <p:ext uri="{BB962C8B-B14F-4D97-AF65-F5344CB8AC3E}">
        <p14:creationId xmlns:p14="http://schemas.microsoft.com/office/powerpoint/2010/main" val="88845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FF1A9AB-9CF0-4C80-9F01-B924486AC905}" type="datetimeFigureOut">
              <a:rPr lang="en-US" smtClean="0"/>
              <a:t>4/12/16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4070C344-676A-4768-AEE4-3C0C8AB0A7C1}" type="slidenum">
              <a:rPr lang="en-US" smtClean="0"/>
              <a:t>‹#›</a:t>
            </a:fld>
            <a:endParaRPr lang="en-US"/>
          </a:p>
        </p:txBody>
      </p:sp>
    </p:spTree>
    <p:extLst>
      <p:ext uri="{BB962C8B-B14F-4D97-AF65-F5344CB8AC3E}">
        <p14:creationId xmlns:p14="http://schemas.microsoft.com/office/powerpoint/2010/main" val="2085818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4070C344-676A-4768-AEE4-3C0C8AB0A7C1}" type="slidenum">
              <a:rPr lang="en-US" smtClean="0"/>
              <a:t>‹#›</a:t>
            </a:fld>
            <a:endParaRPr lang="en-US"/>
          </a:p>
        </p:txBody>
      </p:sp>
      <p:sp>
        <p:nvSpPr>
          <p:cNvPr id="8"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smtClean="0"/>
              <a:t>Click to edit Master title style</a:t>
            </a:r>
            <a:endParaRPr dirty="0"/>
          </a:p>
        </p:txBody>
      </p:sp>
      <p:cxnSp>
        <p:nvCxnSpPr>
          <p:cNvPr id="9"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4" name="Shape 9"/>
          <p:cNvSpPr txBox="1">
            <a:spLocks noGrp="1"/>
          </p:cNvSpPr>
          <p:nvPr>
            <p:ph idx="1"/>
          </p:nvPr>
        </p:nvSpPr>
        <p:spPr>
          <a:xfrm>
            <a:off x="457200" y="1524000"/>
            <a:ext cx="8229600" cy="4658007"/>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pPr lvl="0"/>
            <a:r>
              <a:rPr lang="en-US" dirty="0" smtClean="0"/>
              <a:t>Click to edit Master text styles</a:t>
            </a:r>
          </a:p>
        </p:txBody>
      </p:sp>
    </p:spTree>
    <p:extLst>
      <p:ext uri="{BB962C8B-B14F-4D97-AF65-F5344CB8AC3E}">
        <p14:creationId xmlns:p14="http://schemas.microsoft.com/office/powerpoint/2010/main" val="743369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i="0" cap="all">
                <a:latin typeface="Museo 500"/>
                <a:cs typeface="Museo 500"/>
              </a:defRPr>
            </a:lvl1pPr>
          </a:lstStyle>
          <a:p>
            <a:r>
              <a:rPr lang="en-US" smtClean="0"/>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0" i="0">
                <a:latin typeface="Museo 300"/>
                <a:cs typeface="Museo 30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pic>
        <p:nvPicPr>
          <p:cNvPr id="7" name="Picture 6" descr="ihtsdo_brand_master_PM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sp>
        <p:nvSpPr>
          <p:cNvPr id="8" name="Slide Number Placeholder 2"/>
          <p:cNvSpPr>
            <a:spLocks noGrp="1"/>
          </p:cNvSpPr>
          <p:nvPr>
            <p:ph type="sldNum" sz="quarter" idx="4"/>
          </p:nvPr>
        </p:nvSpPr>
        <p:spPr>
          <a:xfrm>
            <a:off x="7389741" y="6429396"/>
            <a:ext cx="1104971"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1899030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omparison">
    <p:spTree>
      <p:nvGrpSpPr>
        <p:cNvPr id="1" name="Shape 34"/>
        <p:cNvGrpSpPr/>
        <p:nvPr/>
      </p:nvGrpSpPr>
      <p:grpSpPr>
        <a:xfrm>
          <a:off x="0" y="0"/>
          <a:ext cx="0" cy="0"/>
          <a:chOff x="0" y="0"/>
          <a:chExt cx="0" cy="0"/>
        </a:xfrm>
      </p:grpSpPr>
      <p:sp>
        <p:nvSpPr>
          <p:cNvPr id="36" name="Shape 36"/>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smtClean="0"/>
              <a:t>Click to edit Master text styles</a:t>
            </a:r>
          </a:p>
        </p:txBody>
      </p:sp>
      <p:sp>
        <p:nvSpPr>
          <p:cNvPr id="37" name="Shape 37"/>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US" smtClean="0"/>
              <a:t>Click to edit Master text styles</a:t>
            </a:r>
          </a:p>
        </p:txBody>
      </p:sp>
      <p:sp>
        <p:nvSpPr>
          <p:cNvPr id="38" name="Shape 38"/>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smtClean="0"/>
              <a:t>Click to edit Master text styles</a:t>
            </a:r>
          </a:p>
        </p:txBody>
      </p:sp>
      <p:sp>
        <p:nvSpPr>
          <p:cNvPr id="39" name="Shape 39"/>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US" smtClean="0"/>
              <a:t>Click to edit Master text styles</a:t>
            </a:r>
          </a:p>
        </p:txBody>
      </p:sp>
      <p:cxnSp>
        <p:nvCxnSpPr>
          <p:cNvPr id="11"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12" name="Shape 18"/>
          <p:cNvSpPr txBox="1">
            <a:spLocks noGrp="1"/>
          </p:cNvSpPr>
          <p:nvPr>
            <p:ph type="title"/>
          </p:nvPr>
        </p:nvSpPr>
        <p:spPr>
          <a:xfrm>
            <a:off x="457200" y="642918"/>
            <a:ext cx="6592043"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smtClean="0"/>
              <a:t>Click to edit Master title style</a:t>
            </a:r>
            <a:endParaRPr dirty="0"/>
          </a:p>
        </p:txBody>
      </p:sp>
      <p:sp>
        <p:nvSpPr>
          <p:cNvPr id="13" name="Slide Number Placeholder 2"/>
          <p:cNvSpPr>
            <a:spLocks noGrp="1"/>
          </p:cNvSpPr>
          <p:nvPr>
            <p:ph type="sldNum" sz="quarter" idx="10"/>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1101836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6"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816752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714356"/>
            <a:ext cx="3008313" cy="720743"/>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US" smtClean="0"/>
              <a:t>Click to edit Master title style</a:t>
            </a:r>
            <a:endParaRPr/>
          </a:p>
        </p:txBody>
      </p:sp>
      <p:sp>
        <p:nvSpPr>
          <p:cNvPr id="56" name="Shape 56"/>
          <p:cNvSpPr txBox="1">
            <a:spLocks noGrp="1"/>
          </p:cNvSpPr>
          <p:nvPr>
            <p:ph type="body" idx="1"/>
          </p:nvPr>
        </p:nvSpPr>
        <p:spPr>
          <a:xfrm>
            <a:off x="3575050" y="892621"/>
            <a:ext cx="5111750" cy="523354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400"/>
            </a:lvl2pPr>
            <a:lvl3pPr rtl="0">
              <a:defRPr sz="2000"/>
            </a:lvl3pPr>
            <a:lvl4pPr rtl="0">
              <a:defRPr sz="1800"/>
            </a:lvl4pPr>
            <a:lvl5pPr rtl="0">
              <a:defRPr sz="1800"/>
            </a:lvl5pPr>
            <a:lvl6pPr rtl="0">
              <a:defRPr sz="2000"/>
            </a:lvl6pPr>
            <a:lvl7pPr rtl="0">
              <a:defRPr sz="2000"/>
            </a:lvl7pPr>
            <a:lvl8pPr rtl="0">
              <a:defRPr sz="2000"/>
            </a:lvl8pPr>
            <a:lvl9pPr rtl="0">
              <a:defRPr sz="2000"/>
            </a:lvl9pPr>
          </a:lstStyle>
          <a:p>
            <a:pPr lvl="0"/>
            <a:r>
              <a:rPr lang="en-US" smtClean="0"/>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US" smtClean="0"/>
              <a:t>Click to edit Master text styles</a:t>
            </a:r>
          </a:p>
        </p:txBody>
      </p:sp>
      <p:cxnSp>
        <p:nvCxnSpPr>
          <p:cNvPr id="61" name="Shape 61"/>
          <p:cNvCxnSpPr/>
          <p:nvPr/>
        </p:nvCxnSpPr>
        <p:spPr>
          <a:xfrm>
            <a:off x="428597" y="1428736"/>
            <a:ext cx="3071833" cy="0"/>
          </a:xfrm>
          <a:prstGeom prst="straightConnector1">
            <a:avLst/>
          </a:prstGeom>
          <a:noFill/>
          <a:ln w="38100" cap="flat">
            <a:solidFill>
              <a:srgbClr val="229BB8"/>
            </a:solidFill>
            <a:prstDash val="solid"/>
            <a:round/>
            <a:headEnd type="none" w="med" len="med"/>
            <a:tailEnd type="none" w="med" len="med"/>
          </a:ln>
        </p:spPr>
      </p:cxnSp>
      <p:sp>
        <p:nvSpPr>
          <p:cNvPr id="9"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440921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914919"/>
            <a:ext cx="5486399" cy="566737"/>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US" smtClean="0"/>
              <a:t>Click to edit Master title style</a:t>
            </a:r>
            <a:endParaRPr/>
          </a:p>
        </p:txBody>
      </p:sp>
      <p:sp>
        <p:nvSpPr>
          <p:cNvPr id="64" name="Shape 64"/>
          <p:cNvSpPr>
            <a:spLocks noGrp="1"/>
          </p:cNvSpPr>
          <p:nvPr>
            <p:ph type="pic" idx="2"/>
          </p:nvPr>
        </p:nvSpPr>
        <p:spPr>
          <a:xfrm>
            <a:off x="1792288" y="883418"/>
            <a:ext cx="5486399" cy="3902903"/>
          </a:xfrm>
          <a:prstGeom prst="rect">
            <a:avLst/>
          </a:prstGeom>
          <a:noFill/>
          <a:ln>
            <a:noFill/>
          </a:ln>
        </p:spPr>
        <p:txBody>
          <a:bodyPr lIns="91425" tIns="91425" rIns="91425" bIns="91425" anchor="t" anchorCtr="0"/>
          <a:lstStyle>
            <a:lvl1pPr marL="0" marR="0" indent="0" algn="l" rtl="0">
              <a:spcBef>
                <a:spcPts val="0"/>
              </a:spcBef>
              <a:buClr>
                <a:srgbClr val="150E53"/>
              </a:buClr>
              <a:buFont typeface="Arial"/>
              <a:buNone/>
              <a:defRPr sz="3200" b="0" i="0" u="none" strike="noStrike" cap="none" baseline="0">
                <a:solidFill>
                  <a:srgbClr val="150E53"/>
                </a:solidFill>
                <a:latin typeface="Arial"/>
                <a:ea typeface="Arial"/>
                <a:cs typeface="Arial"/>
                <a:sym typeface="Arial"/>
              </a:defRPr>
            </a:lvl1pPr>
            <a:lvl2pPr marL="457200" marR="0" indent="0" algn="l" rtl="0">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buClr>
                <a:schemeClr val="dk1"/>
              </a:buClr>
              <a:buFont typeface="Arial"/>
              <a:buNone/>
              <a:defRPr sz="2000" b="0" i="0" u="none" strike="noStrike" cap="none" baseline="0">
                <a:solidFill>
                  <a:schemeClr val="dk1"/>
                </a:solidFill>
                <a:latin typeface="Arial"/>
                <a:ea typeface="Arial"/>
                <a:cs typeface="Arial"/>
                <a:sym typeface="Arial"/>
              </a:defRPr>
            </a:lvl9pPr>
          </a:lstStyle>
          <a:p>
            <a:r>
              <a:rPr lang="en-US" smtClean="0"/>
              <a:t>Drag picture to placeholder or click icon to add</a:t>
            </a:r>
            <a:endParaRPr dirty="0"/>
          </a:p>
        </p:txBody>
      </p:sp>
      <p:sp>
        <p:nvSpPr>
          <p:cNvPr id="65" name="Shape 65"/>
          <p:cNvSpPr txBox="1">
            <a:spLocks noGrp="1"/>
          </p:cNvSpPr>
          <p:nvPr>
            <p:ph type="body" idx="1"/>
          </p:nvPr>
        </p:nvSpPr>
        <p:spPr>
          <a:xfrm>
            <a:off x="1792288" y="5481657"/>
            <a:ext cx="5486399" cy="804861"/>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US" smtClean="0"/>
              <a:t>Click to edit Master text styles</a:t>
            </a:r>
          </a:p>
        </p:txBody>
      </p: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1755438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4723805" y="1830586"/>
            <a:ext cx="3750469" cy="4420195"/>
          </a:xfrm>
          <a:prstGeom prst="rect">
            <a:avLst/>
          </a:prstGeom>
        </p:spPr>
        <p:txBody>
          <a:bodyPr lIns="64291" tIns="32145" rIns="64291" bIns="32145" anchor="t">
            <a:noAutofit/>
          </a:bodyPr>
          <a:lstStyle/>
          <a:p>
            <a:r>
              <a:rPr lang="en-US" smtClean="0"/>
              <a:t>Drag picture to placeholder or click icon to add</a:t>
            </a:r>
            <a:endParaRPr/>
          </a:p>
        </p:txBody>
      </p:sp>
      <p:sp>
        <p:nvSpPr>
          <p:cNvPr id="66" name="Shape 66"/>
          <p:cNvSpPr>
            <a:spLocks noGrp="1"/>
          </p:cNvSpPr>
          <p:nvPr>
            <p:ph type="title"/>
          </p:nvPr>
        </p:nvSpPr>
        <p:spPr>
          <a:prstGeom prst="rect">
            <a:avLst/>
          </a:prstGeom>
        </p:spPr>
        <p:txBody>
          <a:bodyPr/>
          <a:lstStyle/>
          <a:p>
            <a:r>
              <a:rPr lang="en-US" smtClean="0"/>
              <a:t>Click to edit Master title style</a:t>
            </a:r>
            <a:endParaRPr/>
          </a:p>
        </p:txBody>
      </p:sp>
      <p:sp>
        <p:nvSpPr>
          <p:cNvPr id="67" name="Shape 67"/>
          <p:cNvSpPr>
            <a:spLocks noGrp="1"/>
          </p:cNvSpPr>
          <p:nvPr>
            <p:ph type="body" sz="half" idx="1"/>
          </p:nvPr>
        </p:nvSpPr>
        <p:spPr>
          <a:xfrm>
            <a:off x="669726" y="1830586"/>
            <a:ext cx="3750469" cy="4420195"/>
          </a:xfrm>
          <a:prstGeom prst="rect">
            <a:avLst/>
          </a:prstGeom>
        </p:spPr>
        <p:txBody>
          <a:bodyPr/>
          <a:lstStyle>
            <a:lvl1pPr marL="241093" indent="-241093">
              <a:spcBef>
                <a:spcPts val="2250"/>
              </a:spcBef>
              <a:defRPr sz="2000"/>
            </a:lvl1pPr>
            <a:lvl2pPr marL="482186" indent="-241093">
              <a:spcBef>
                <a:spcPts val="2250"/>
              </a:spcBef>
              <a:defRPr sz="2000"/>
            </a:lvl2pPr>
            <a:lvl3pPr marL="723279" indent="-241093">
              <a:spcBef>
                <a:spcPts val="2250"/>
              </a:spcBef>
              <a:defRPr sz="2000"/>
            </a:lvl3pPr>
            <a:lvl4pPr marL="964372" indent="-241093">
              <a:spcBef>
                <a:spcPts val="2250"/>
              </a:spcBef>
              <a:defRPr sz="2000"/>
            </a:lvl4pPr>
            <a:lvl5pPr marL="1205465" indent="-241093">
              <a:spcBef>
                <a:spcPts val="2250"/>
              </a:spcBef>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8" name="Shape 68"/>
          <p:cNvSpPr>
            <a:spLocks noGrp="1"/>
          </p:cNvSpPr>
          <p:nvPr>
            <p:ph type="sldNum" sz="quarter" idx="2"/>
          </p:nvPr>
        </p:nvSpPr>
        <p:spPr>
          <a:prstGeom prst="rect">
            <a:avLst/>
          </a:prstGeom>
        </p:spPr>
        <p:txBody>
          <a:bodyPr/>
          <a:lstStyle/>
          <a:p>
            <a:fld id="{4070C344-676A-4768-AEE4-3C0C8AB0A7C1}" type="slidenum">
              <a:rPr lang="en-US" smtClean="0"/>
              <a:t>‹#›</a:t>
            </a:fld>
            <a:endParaRPr lang="en-US"/>
          </a:p>
        </p:txBody>
      </p:sp>
    </p:spTree>
    <p:extLst>
      <p:ext uri="{BB962C8B-B14F-4D97-AF65-F5344CB8AC3E}">
        <p14:creationId xmlns:p14="http://schemas.microsoft.com/office/powerpoint/2010/main" val="151953533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rPr lang="en-US" smtClean="0"/>
              <a:t>Click to edit Master title style</a:t>
            </a:r>
            <a:endParaRPr/>
          </a:p>
        </p:txBody>
      </p:sp>
      <p:sp>
        <p:nvSpPr>
          <p:cNvPr id="57" name="Shape 57"/>
          <p:cNvSpPr>
            <a:spLocks noGrp="1"/>
          </p:cNvSpPr>
          <p:nvPr>
            <p:ph type="body" idx="1"/>
          </p:nvPr>
        </p:nvSpPr>
        <p:spPr>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8" name="Shape 58"/>
          <p:cNvSpPr>
            <a:spLocks noGrp="1"/>
          </p:cNvSpPr>
          <p:nvPr>
            <p:ph type="sldNum" sz="quarter" idx="2"/>
          </p:nvPr>
        </p:nvSpPr>
        <p:spPr>
          <a:prstGeom prst="rect">
            <a:avLst/>
          </a:prstGeom>
        </p:spPr>
        <p:txBody>
          <a:bodyPr/>
          <a:lstStyle/>
          <a:p>
            <a:fld id="{4070C344-676A-4768-AEE4-3C0C8AB0A7C1}" type="slidenum">
              <a:rPr lang="en-US" smtClean="0"/>
              <a:t>‹#›</a:t>
            </a:fld>
            <a:endParaRPr lang="en-US"/>
          </a:p>
        </p:txBody>
      </p:sp>
    </p:spTree>
    <p:extLst>
      <p:ext uri="{BB962C8B-B14F-4D97-AF65-F5344CB8AC3E}">
        <p14:creationId xmlns:p14="http://schemas.microsoft.com/office/powerpoint/2010/main" val="954845221"/>
      </p:ext>
    </p:extLst>
  </p:cSld>
  <p:clrMapOvr>
    <a:masterClrMapping/>
  </p:clrMapOvr>
  <p:transition spd="med"/>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body" idx="1"/>
          </p:nvPr>
        </p:nvSpPr>
        <p:spPr>
          <a:xfrm>
            <a:off x="457200" y="1524000"/>
            <a:ext cx="8229600" cy="4828815"/>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Arial"/>
                <a:ea typeface="Arial"/>
                <a:cs typeface="Arial"/>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endParaRPr dirty="0"/>
          </a:p>
        </p:txBody>
      </p:sp>
      <p:sp>
        <p:nvSpPr>
          <p:cNvPr id="11" name="Shape 11"/>
          <p:cNvSpPr txBox="1">
            <a:spLocks noGrp="1"/>
          </p:cNvSpPr>
          <p:nvPr>
            <p:ph type="title"/>
          </p:nvPr>
        </p:nvSpPr>
        <p:spPr>
          <a:xfrm>
            <a:off x="457200" y="642918"/>
            <a:ext cx="6711673" cy="579433"/>
          </a:xfrm>
          <a:prstGeom prst="rect">
            <a:avLst/>
          </a:prstGeom>
          <a:noFill/>
          <a:ln>
            <a:noFill/>
          </a:ln>
        </p:spPr>
        <p:txBody>
          <a:bodyPr lIns="91425" tIns="91425" rIns="91425" bIns="91425" anchor="ctr" anchorCtr="0"/>
          <a:lstStyle>
            <a:lvl1pPr marL="0" marR="0" indent="0" algn="l" rtl="0">
              <a:spcBef>
                <a:spcPts val="0"/>
              </a:spcBef>
              <a:spcAft>
                <a:spcPts val="0"/>
              </a:spcAft>
              <a:defRPr sz="2800" b="0" i="0" u="none" strike="noStrike" cap="none" baseline="0">
                <a:solidFill>
                  <a:srgbClr val="21218A"/>
                </a:solidFill>
                <a:latin typeface="Arial"/>
                <a:ea typeface="Arial"/>
                <a:cs typeface="Arial"/>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endParaRPr dirty="0"/>
          </a:p>
        </p:txBody>
      </p:sp>
      <p:pic>
        <p:nvPicPr>
          <p:cNvPr id="2" name="Picture 1" descr="ihtsdo_snomed_combined_b_PMS.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68873" y="114249"/>
            <a:ext cx="1735851" cy="629964"/>
          </a:xfrm>
          <a:prstGeom prst="rect">
            <a:avLst/>
          </a:prstGeom>
        </p:spPr>
      </p:pic>
      <p:sp>
        <p:nvSpPr>
          <p:cNvPr id="3"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4070C344-676A-4768-AEE4-3C0C8AB0A7C1}" type="slidenum">
              <a:rPr lang="en-US" smtClean="0"/>
              <a:t>‹#›</a:t>
            </a:fld>
            <a:endParaRPr lang="en-US"/>
          </a:p>
        </p:txBody>
      </p:sp>
    </p:spTree>
    <p:extLst>
      <p:ext uri="{BB962C8B-B14F-4D97-AF65-F5344CB8AC3E}">
        <p14:creationId xmlns:p14="http://schemas.microsoft.com/office/powerpoint/2010/main" val="1307044605"/>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500"/>
          <a:ea typeface="Arial"/>
          <a:cs typeface="Museo 500"/>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300"/>
          <a:ea typeface="Arial"/>
          <a:cs typeface="Museo 300"/>
          <a:sym typeface="Arial"/>
          <a:rtl val="0"/>
        </a:defRPr>
      </a:lvl1pPr>
      <a:lvl2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jpg"/><Relationship Id="rId3" Type="http://schemas.openxmlformats.org/officeDocument/2006/relationships/image" Target="../media/image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jpg"/><Relationship Id="rId3"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2.jpg"/><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4.jpg"/><Relationship Id="rId3"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6.jpg"/><Relationship Id="rId3" Type="http://schemas.openxmlformats.org/officeDocument/2006/relationships/image" Target="../media/image1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g"/><Relationship Id="rId3" Type="http://schemas.openxmlformats.org/officeDocument/2006/relationships/image" Target="../media/image1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nomed.org/eg?t=findings_disorder_types_congenital_genet_devel_acq"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Events, conditions, episodes project group activities</a:t>
            </a:r>
            <a:endParaRPr lang="en-US" dirty="0"/>
          </a:p>
        </p:txBody>
      </p:sp>
      <p:sp>
        <p:nvSpPr>
          <p:cNvPr id="3" name="Subtitle 2"/>
          <p:cNvSpPr>
            <a:spLocks noGrp="1"/>
          </p:cNvSpPr>
          <p:nvPr>
            <p:ph type="subTitle" idx="1"/>
          </p:nvPr>
        </p:nvSpPr>
        <p:spPr/>
        <p:txBody>
          <a:bodyPr/>
          <a:lstStyle/>
          <a:p>
            <a:r>
              <a:rPr lang="en-US" dirty="0" smtClean="0"/>
              <a:t>Bruce Goldberg, MD, PhD</a:t>
            </a:r>
            <a:endParaRPr lang="en-US" dirty="0"/>
          </a:p>
        </p:txBody>
      </p:sp>
    </p:spTree>
    <p:extLst>
      <p:ext uri="{BB962C8B-B14F-4D97-AF65-F5344CB8AC3E}">
        <p14:creationId xmlns:p14="http://schemas.microsoft.com/office/powerpoint/2010/main" val="627471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smtClean="0"/>
              <a:t>FSN Patterns</a:t>
            </a:r>
          </a:p>
          <a:p>
            <a:pPr lvl="1"/>
            <a:r>
              <a:rPr lang="en-US" dirty="0" smtClean="0"/>
              <a:t>X in diabetes</a:t>
            </a:r>
          </a:p>
          <a:p>
            <a:pPr lvl="1"/>
            <a:r>
              <a:rPr lang="en-US" dirty="0" smtClean="0"/>
              <a:t>X of diabetes</a:t>
            </a:r>
          </a:p>
          <a:p>
            <a:pPr lvl="1"/>
            <a:r>
              <a:rPr lang="en-US" dirty="0" smtClean="0"/>
              <a:t>X due to diabetes</a:t>
            </a:r>
          </a:p>
          <a:p>
            <a:pPr lvl="1"/>
            <a:r>
              <a:rPr lang="en-US" dirty="0" smtClean="0"/>
              <a:t>Diabetic X</a:t>
            </a:r>
          </a:p>
          <a:p>
            <a:pPr lvl="1"/>
            <a:r>
              <a:rPr lang="en-US" dirty="0" smtClean="0"/>
              <a:t>X associated with diabetes</a:t>
            </a:r>
          </a:p>
          <a:p>
            <a:pPr lvl="1"/>
            <a:r>
              <a:rPr lang="en-US" dirty="0" smtClean="0"/>
              <a:t>X complication of diabetes</a:t>
            </a:r>
          </a:p>
          <a:p>
            <a:r>
              <a:rPr lang="en-US" dirty="0" smtClean="0"/>
              <a:t>Possible modeling patterns</a:t>
            </a:r>
          </a:p>
          <a:p>
            <a:pPr lvl="1"/>
            <a:r>
              <a:rPr lang="en-US" dirty="0" smtClean="0"/>
              <a:t>X due to diabetes</a:t>
            </a:r>
          </a:p>
          <a:p>
            <a:pPr lvl="1"/>
            <a:r>
              <a:rPr lang="en-US" dirty="0" smtClean="0"/>
              <a:t>X co-occurrent and due to diabetes</a:t>
            </a:r>
          </a:p>
          <a:p>
            <a:r>
              <a:rPr lang="en-US" dirty="0" smtClean="0"/>
              <a:t>Modeling pattern might be dependent upon nature of X</a:t>
            </a:r>
          </a:p>
          <a:p>
            <a:pPr lvl="1"/>
            <a:r>
              <a:rPr lang="en-US" dirty="0" smtClean="0"/>
              <a:t>X = coma (coma co-occurrent and due to diabetes)</a:t>
            </a:r>
          </a:p>
          <a:p>
            <a:pPr lvl="1"/>
            <a:r>
              <a:rPr lang="en-US" dirty="0" smtClean="0"/>
              <a:t>X = disorder of retina (disorder of retina due to diabetes)</a:t>
            </a:r>
          </a:p>
          <a:p>
            <a:pPr lvl="2"/>
            <a:r>
              <a:rPr lang="en-US" dirty="0" smtClean="0"/>
              <a:t>Allows for possibility of persistence of retinal disorder after treatment of diabetes with islet cell transplant</a:t>
            </a:r>
          </a:p>
          <a:p>
            <a:r>
              <a:rPr lang="en-US" dirty="0" smtClean="0"/>
              <a:t>Alternate approach – apply single modeling pattern (e.g. x co-occurrent and due to diabetes) to all diabetic complications</a:t>
            </a:r>
          </a:p>
          <a:p>
            <a:pPr lvl="1"/>
            <a:r>
              <a:rPr lang="en-US" dirty="0" smtClean="0"/>
              <a:t>In the majority of cases by the time long term complications appear diabetes is chronic and incurable and will thus be necessarily present during the entire course of the complication</a:t>
            </a:r>
          </a:p>
          <a:p>
            <a:pPr lvl="1"/>
            <a:r>
              <a:rPr lang="en-US" dirty="0" smtClean="0"/>
              <a:t>Advantage of capturing diabetes as a second parent and thus potentially increasing the documentation and reported prevalence of diabetes </a:t>
            </a:r>
          </a:p>
        </p:txBody>
      </p:sp>
      <p:sp>
        <p:nvSpPr>
          <p:cNvPr id="2" name="Title 1"/>
          <p:cNvSpPr>
            <a:spLocks noGrp="1"/>
          </p:cNvSpPr>
          <p:nvPr>
            <p:ph type="title"/>
          </p:nvPr>
        </p:nvSpPr>
        <p:spPr/>
        <p:txBody>
          <a:bodyPr/>
          <a:lstStyle/>
          <a:p>
            <a:r>
              <a:rPr lang="en-US" dirty="0" smtClean="0"/>
              <a:t>Diabetic complications</a:t>
            </a:r>
            <a:endParaRPr lang="en-US" dirty="0"/>
          </a:p>
        </p:txBody>
      </p:sp>
    </p:spTree>
    <p:extLst>
      <p:ext uri="{BB962C8B-B14F-4D97-AF65-F5344CB8AC3E}">
        <p14:creationId xmlns:p14="http://schemas.microsoft.com/office/powerpoint/2010/main" val="2790826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Identify domains</a:t>
            </a:r>
          </a:p>
          <a:p>
            <a:pPr lvl="1"/>
            <a:r>
              <a:rPr lang="en-US" dirty="0" smtClean="0"/>
              <a:t>Based on frequency </a:t>
            </a:r>
            <a:r>
              <a:rPr lang="en-US" dirty="0" smtClean="0"/>
              <a:t>data of SNOMED </a:t>
            </a:r>
            <a:r>
              <a:rPr lang="en-US" dirty="0" smtClean="0"/>
              <a:t>from NHS GP/FP </a:t>
            </a:r>
            <a:r>
              <a:rPr lang="en-US" dirty="0" err="1" smtClean="0"/>
              <a:t>refset</a:t>
            </a:r>
            <a:r>
              <a:rPr lang="en-US" dirty="0" smtClean="0"/>
              <a:t> and KP CMT </a:t>
            </a:r>
            <a:endParaRPr lang="en-US" dirty="0" smtClean="0"/>
          </a:p>
          <a:p>
            <a:pPr lvl="1"/>
            <a:r>
              <a:rPr lang="en-US" dirty="0" smtClean="0"/>
              <a:t>Input from </a:t>
            </a:r>
            <a:r>
              <a:rPr lang="en-US" dirty="0" smtClean="0"/>
              <a:t>modelers (authors)</a:t>
            </a:r>
          </a:p>
          <a:p>
            <a:r>
              <a:rPr lang="en-US" dirty="0" smtClean="0"/>
              <a:t>Develop modeling guidelines for each domain/subdomain</a:t>
            </a:r>
          </a:p>
          <a:p>
            <a:r>
              <a:rPr lang="en-US" dirty="0" smtClean="0"/>
              <a:t>Evaluate agreed upon model in test environment</a:t>
            </a:r>
          </a:p>
          <a:p>
            <a:r>
              <a:rPr lang="en-US" dirty="0" smtClean="0"/>
              <a:t>Update editorial guide</a:t>
            </a:r>
            <a:endParaRPr lang="en-US" dirty="0"/>
          </a:p>
        </p:txBody>
      </p:sp>
      <p:sp>
        <p:nvSpPr>
          <p:cNvPr id="2" name="Title 1"/>
          <p:cNvSpPr>
            <a:spLocks noGrp="1"/>
          </p:cNvSpPr>
          <p:nvPr>
            <p:ph type="title"/>
          </p:nvPr>
        </p:nvSpPr>
        <p:spPr/>
        <p:txBody>
          <a:bodyPr/>
          <a:lstStyle/>
          <a:p>
            <a:r>
              <a:rPr lang="en-US" dirty="0" err="1" smtClean="0"/>
              <a:t>Workplan</a:t>
            </a:r>
            <a:endParaRPr lang="en-US" dirty="0"/>
          </a:p>
        </p:txBody>
      </p:sp>
    </p:spTree>
    <p:extLst>
      <p:ext uri="{BB962C8B-B14F-4D97-AF65-F5344CB8AC3E}">
        <p14:creationId xmlns:p14="http://schemas.microsoft.com/office/powerpoint/2010/main" val="25242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Original goal of project was to develop model for intraoperative complications</a:t>
            </a:r>
          </a:p>
          <a:p>
            <a:pPr lvl="1"/>
            <a:r>
              <a:rPr lang="en-US" dirty="0" smtClean="0"/>
              <a:t>Model for post operative complications exists</a:t>
            </a:r>
          </a:p>
          <a:p>
            <a:pPr lvl="1"/>
            <a:r>
              <a:rPr lang="en-US" dirty="0" smtClean="0"/>
              <a:t>Model to be extended to include not only intraoperative and postoperative complications but also perioperative complications</a:t>
            </a:r>
          </a:p>
          <a:p>
            <a:pPr lvl="2"/>
            <a:r>
              <a:rPr lang="en-US" sz="1800" dirty="0" smtClean="0"/>
              <a:t>Although perioperative commonly refers to the period of time prior to, during and after surgery, in terms of perioperative complications, we considered perioperative as occurring </a:t>
            </a:r>
            <a:r>
              <a:rPr lang="en-US" sz="1800" dirty="0" smtClean="0"/>
              <a:t>during surgery, after surgery or a time interval beginning during surgery and continuing in the post operative </a:t>
            </a:r>
            <a:r>
              <a:rPr lang="en-US" sz="1800" dirty="0" smtClean="0"/>
              <a:t>period.</a:t>
            </a:r>
          </a:p>
          <a:p>
            <a:pPr lvl="2"/>
            <a:r>
              <a:rPr lang="en-US" sz="1800" dirty="0" smtClean="0"/>
              <a:t>Thus intraoperative and postoperative complications would be considered subtypes of perioperative complications.</a:t>
            </a:r>
          </a:p>
          <a:p>
            <a:pPr lvl="2"/>
            <a:r>
              <a:rPr lang="en-US" sz="1800" dirty="0" smtClean="0"/>
              <a:t>The </a:t>
            </a:r>
            <a:r>
              <a:rPr lang="en-US" sz="1800" dirty="0"/>
              <a:t>preoperative period was not considered for this exercise as a complication (consequence) of surgery would not be expected to occur prior to the surgery.</a:t>
            </a:r>
          </a:p>
          <a:p>
            <a:pPr lvl="2"/>
            <a:endParaRPr lang="en-US" dirty="0" smtClean="0"/>
          </a:p>
        </p:txBody>
      </p:sp>
      <p:sp>
        <p:nvSpPr>
          <p:cNvPr id="2" name="Title 1"/>
          <p:cNvSpPr>
            <a:spLocks noGrp="1"/>
          </p:cNvSpPr>
          <p:nvPr>
            <p:ph type="title"/>
          </p:nvPr>
        </p:nvSpPr>
        <p:spPr>
          <a:xfrm>
            <a:off x="457200" y="76200"/>
            <a:ext cx="6592043" cy="1146151"/>
          </a:xfrm>
        </p:spPr>
        <p:txBody>
          <a:bodyPr>
            <a:normAutofit fontScale="90000"/>
          </a:bodyPr>
          <a:lstStyle/>
          <a:p>
            <a:r>
              <a:rPr lang="en-US" sz="3600" dirty="0" smtClean="0"/>
              <a:t/>
            </a:r>
            <a:br>
              <a:rPr lang="en-US" sz="3600" dirty="0" smtClean="0"/>
            </a:br>
            <a:r>
              <a:rPr lang="en-US" sz="3600" dirty="0" smtClean="0"/>
              <a:t>Addition </a:t>
            </a:r>
            <a:r>
              <a:rPr lang="en-US" sz="3600" dirty="0"/>
              <a:t>of during, during AND/OR after to associated with role hierarchy</a:t>
            </a:r>
            <a:r>
              <a:rPr lang="en-US" dirty="0"/>
              <a:t/>
            </a:r>
            <a:br>
              <a:rPr lang="en-US" dirty="0"/>
            </a:br>
            <a:endParaRPr lang="en-US" dirty="0"/>
          </a:p>
        </p:txBody>
      </p:sp>
    </p:spTree>
    <p:extLst>
      <p:ext uri="{BB962C8B-B14F-4D97-AF65-F5344CB8AC3E}">
        <p14:creationId xmlns:p14="http://schemas.microsoft.com/office/powerpoint/2010/main" val="1934059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Proposed </a:t>
            </a:r>
            <a:r>
              <a:rPr lang="en-US" dirty="0" smtClean="0"/>
              <a:t>model for intraoperative complications is </a:t>
            </a:r>
            <a:r>
              <a:rPr lang="en-US" dirty="0"/>
              <a:t>to approve use of 371881003 |During (attribute</a:t>
            </a:r>
            <a:r>
              <a:rPr lang="en-US" dirty="0" smtClean="0"/>
              <a:t>)|with a range limited to procedures</a:t>
            </a:r>
          </a:p>
          <a:p>
            <a:pPr lvl="1"/>
            <a:r>
              <a:rPr lang="en-US" dirty="0" smtClean="0"/>
              <a:t>Concern expressed that extending range of during to include clinical findings/disorders would overlap with the co-occurrence model for combined disorders </a:t>
            </a:r>
          </a:p>
          <a:p>
            <a:r>
              <a:rPr lang="en-US" dirty="0" smtClean="0"/>
              <a:t>Proposed model for perioperative complication is to create a new role, during AND/OR after as a descendant of associated with and an ancestor of both during and of after</a:t>
            </a:r>
          </a:p>
          <a:p>
            <a:r>
              <a:rPr lang="en-US" dirty="0" smtClean="0"/>
              <a:t>Above models applicable to other procedure related </a:t>
            </a:r>
            <a:r>
              <a:rPr lang="en-US" dirty="0" smtClean="0"/>
              <a:t>complications</a:t>
            </a:r>
            <a:endParaRPr lang="en-US" dirty="0" smtClean="0"/>
          </a:p>
        </p:txBody>
      </p:sp>
      <p:sp>
        <p:nvSpPr>
          <p:cNvPr id="2" name="Title 1"/>
          <p:cNvSpPr>
            <a:spLocks noGrp="1"/>
          </p:cNvSpPr>
          <p:nvPr>
            <p:ph type="title"/>
          </p:nvPr>
        </p:nvSpPr>
        <p:spPr>
          <a:xfrm>
            <a:off x="457200" y="76200"/>
            <a:ext cx="6592043" cy="1146151"/>
          </a:xfrm>
        </p:spPr>
        <p:txBody>
          <a:bodyPr>
            <a:normAutofit fontScale="90000"/>
          </a:bodyPr>
          <a:lstStyle/>
          <a:p>
            <a:r>
              <a:rPr lang="en-US" sz="3600" dirty="0" smtClean="0"/>
              <a:t/>
            </a:r>
            <a:br>
              <a:rPr lang="en-US" sz="3600" dirty="0" smtClean="0"/>
            </a:br>
            <a:r>
              <a:rPr lang="en-US" sz="3600" dirty="0" smtClean="0"/>
              <a:t>Surgical complications</a:t>
            </a:r>
            <a:r>
              <a:rPr lang="en-US" dirty="0"/>
              <a:t/>
            </a:r>
            <a:br>
              <a:rPr lang="en-US" dirty="0"/>
            </a:br>
            <a:endParaRPr lang="en-US" dirty="0"/>
          </a:p>
        </p:txBody>
      </p:sp>
    </p:spTree>
    <p:extLst>
      <p:ext uri="{BB962C8B-B14F-4D97-AF65-F5344CB8AC3E}">
        <p14:creationId xmlns:p14="http://schemas.microsoft.com/office/powerpoint/2010/main" val="1934059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8025" y="2876550"/>
            <a:ext cx="2638425" cy="1104900"/>
          </a:xfrm>
          <a:prstGeom prst="rect">
            <a:avLst/>
          </a:prstGeom>
        </p:spPr>
      </p:pic>
      <p:sp>
        <p:nvSpPr>
          <p:cNvPr id="3" name="Title 2"/>
          <p:cNvSpPr>
            <a:spLocks noGrp="1"/>
          </p:cNvSpPr>
          <p:nvPr>
            <p:ph type="title"/>
          </p:nvPr>
        </p:nvSpPr>
        <p:spPr/>
        <p:txBody>
          <a:bodyPr>
            <a:normAutofit fontScale="90000"/>
          </a:bodyPr>
          <a:lstStyle/>
          <a:p>
            <a:r>
              <a:rPr lang="en-US" dirty="0" smtClean="0"/>
              <a:t>Revised associated with role hierarchy</a:t>
            </a:r>
            <a:endParaRPr lang="en-US" dirty="0"/>
          </a:p>
        </p:txBody>
      </p:sp>
    </p:spTree>
    <p:extLst>
      <p:ext uri="{BB962C8B-B14F-4D97-AF65-F5344CB8AC3E}">
        <p14:creationId xmlns:p14="http://schemas.microsoft.com/office/powerpoint/2010/main" val="147288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nvSpPr>
        <p:spPr>
          <a:xfrm>
            <a:off x="353082" y="292100"/>
            <a:ext cx="832175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Intraoperative complication</a:t>
            </a:r>
            <a:endParaRPr lang="en-US" dirty="0"/>
          </a:p>
        </p:txBody>
      </p:sp>
      <p:sp>
        <p:nvSpPr>
          <p:cNvPr id="23" name="Content Placeholder 2"/>
          <p:cNvSpPr>
            <a:spLocks noGrp="1"/>
          </p:cNvSpPr>
          <p:nvPr/>
        </p:nvSpPr>
        <p:spPr>
          <a:xfrm>
            <a:off x="353082" y="1752600"/>
            <a:ext cx="832175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Intraoperative X or X during surgery</a:t>
            </a:r>
          </a:p>
          <a:p>
            <a:r>
              <a:rPr lang="en-US" dirty="0" smtClean="0"/>
              <a:t>Model</a:t>
            </a:r>
          </a:p>
          <a:p>
            <a:endParaRPr lang="en-US" dirty="0" smtClean="0"/>
          </a:p>
          <a:p>
            <a:endParaRPr lang="en-US" dirty="0"/>
          </a:p>
        </p:txBody>
      </p:sp>
      <p:grpSp>
        <p:nvGrpSpPr>
          <p:cNvPr id="24" name="Group 23"/>
          <p:cNvGrpSpPr/>
          <p:nvPr/>
        </p:nvGrpSpPr>
        <p:grpSpPr>
          <a:xfrm>
            <a:off x="2133600" y="2971800"/>
            <a:ext cx="4359361" cy="2616649"/>
            <a:chOff x="3320429" y="3215668"/>
            <a:chExt cx="5508612" cy="2616649"/>
          </a:xfrm>
        </p:grpSpPr>
        <p:sp>
          <p:nvSpPr>
            <p:cNvPr id="25" name="Oval 24"/>
            <p:cNvSpPr/>
            <p:nvPr/>
          </p:nvSpPr>
          <p:spPr>
            <a:xfrm>
              <a:off x="4608337" y="4064230"/>
              <a:ext cx="144016" cy="14401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AU"/>
            </a:p>
          </p:txBody>
        </p:sp>
        <p:cxnSp>
          <p:nvCxnSpPr>
            <p:cNvPr id="26" name="Elbow Connector 130"/>
            <p:cNvCxnSpPr/>
            <p:nvPr/>
          </p:nvCxnSpPr>
          <p:spPr>
            <a:xfrm>
              <a:off x="4357041" y="4125707"/>
              <a:ext cx="259532"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Isosceles Triangle 59"/>
            <p:cNvSpPr/>
            <p:nvPr/>
          </p:nvSpPr>
          <p:spPr>
            <a:xfrm rot="5400000">
              <a:off x="5308489" y="4628308"/>
              <a:ext cx="216024" cy="288032"/>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AU"/>
            </a:p>
          </p:txBody>
        </p:sp>
        <p:sp>
          <p:nvSpPr>
            <p:cNvPr id="28" name="Rectangle 27"/>
            <p:cNvSpPr/>
            <p:nvPr/>
          </p:nvSpPr>
          <p:spPr>
            <a:xfrm>
              <a:off x="5552677" y="3863740"/>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1400" dirty="0" smtClean="0">
                  <a:solidFill>
                    <a:schemeClr val="tx1"/>
                  </a:solidFill>
                </a:rPr>
                <a:t>X</a:t>
              </a:r>
              <a:endParaRPr lang="en-AU" sz="1400" dirty="0">
                <a:solidFill>
                  <a:schemeClr val="tx1"/>
                </a:solidFill>
              </a:endParaRPr>
            </a:p>
          </p:txBody>
        </p:sp>
        <p:sp>
          <p:nvSpPr>
            <p:cNvPr id="29" name="Rectangle 28"/>
            <p:cNvSpPr/>
            <p:nvPr/>
          </p:nvSpPr>
          <p:spPr>
            <a:xfrm>
              <a:off x="3320429" y="3215668"/>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1400" dirty="0" smtClean="0">
                  <a:solidFill>
                    <a:schemeClr val="tx1"/>
                  </a:solidFill>
                </a:rPr>
                <a:t>Defined concept</a:t>
              </a:r>
              <a:endParaRPr lang="en-AU" sz="1400" dirty="0">
                <a:solidFill>
                  <a:schemeClr val="tx1"/>
                </a:solidFill>
              </a:endParaRPr>
            </a:p>
          </p:txBody>
        </p:sp>
        <p:sp>
          <p:nvSpPr>
            <p:cNvPr id="30" name="Flowchart: Terminator 12"/>
            <p:cNvSpPr/>
            <p:nvPr/>
          </p:nvSpPr>
          <p:spPr>
            <a:xfrm>
              <a:off x="5516673" y="5302027"/>
              <a:ext cx="1512168" cy="530290"/>
            </a:xfrm>
            <a:prstGeom prst="flowChartTerminator">
              <a:avLst/>
            </a:prstGeom>
            <a:solidFill>
              <a:srgbClr val="FFFFCC"/>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1400" dirty="0" smtClean="0">
                  <a:solidFill>
                    <a:schemeClr val="tx1"/>
                  </a:solidFill>
                </a:rPr>
                <a:t>During</a:t>
              </a:r>
              <a:endParaRPr lang="en-AU" sz="1400" dirty="0">
                <a:solidFill>
                  <a:schemeClr val="tx1"/>
                </a:solidFill>
              </a:endParaRPr>
            </a:p>
          </p:txBody>
        </p:sp>
        <p:sp>
          <p:nvSpPr>
            <p:cNvPr id="31" name="Rectangle 30"/>
            <p:cNvSpPr/>
            <p:nvPr/>
          </p:nvSpPr>
          <p:spPr>
            <a:xfrm>
              <a:off x="7388881" y="5302027"/>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1400" dirty="0" smtClean="0">
                  <a:solidFill>
                    <a:schemeClr val="tx1"/>
                  </a:solidFill>
                </a:rPr>
                <a:t>Surgical Procedure</a:t>
              </a:r>
              <a:endParaRPr lang="en-AU" sz="1400" dirty="0">
                <a:solidFill>
                  <a:schemeClr val="tx1"/>
                </a:solidFill>
              </a:endParaRPr>
            </a:p>
          </p:txBody>
        </p:sp>
        <p:cxnSp>
          <p:nvCxnSpPr>
            <p:cNvPr id="32" name="Elbow Connector 31"/>
            <p:cNvCxnSpPr>
              <a:endCxn id="25" idx="1"/>
            </p:cNvCxnSpPr>
            <p:nvPr/>
          </p:nvCxnSpPr>
          <p:spPr>
            <a:xfrm rot="16200000" flipH="1">
              <a:off x="4419488" y="4469986"/>
              <a:ext cx="1438287" cy="756084"/>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flipV="1">
              <a:off x="7061005" y="5567172"/>
              <a:ext cx="288032" cy="1873"/>
            </a:xfrm>
            <a:prstGeom prst="bentConnector3">
              <a:avLst>
                <a:gd name="adj1" fmla="val 50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Isosceles Triangle 59"/>
            <p:cNvSpPr/>
            <p:nvPr/>
          </p:nvSpPr>
          <p:spPr>
            <a:xfrm rot="5400000">
              <a:off x="5300649" y="3981691"/>
              <a:ext cx="216024" cy="288032"/>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AU"/>
            </a:p>
          </p:txBody>
        </p:sp>
        <p:sp>
          <p:nvSpPr>
            <p:cNvPr id="35" name="Oval 34"/>
            <p:cNvSpPr/>
            <p:nvPr/>
          </p:nvSpPr>
          <p:spPr>
            <a:xfrm>
              <a:off x="3816981" y="3863740"/>
              <a:ext cx="540060" cy="53029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3200" dirty="0" smtClean="0">
                  <a:solidFill>
                    <a:schemeClr val="tx1"/>
                  </a:solidFill>
                  <a:latin typeface="Arial Unicode MS"/>
                  <a:ea typeface="Arial Unicode MS"/>
                  <a:cs typeface="Arial Unicode MS"/>
                </a:rPr>
                <a:t>≡</a:t>
              </a:r>
              <a:endParaRPr lang="en-AU" sz="3200" dirty="0">
                <a:solidFill>
                  <a:schemeClr val="tx1"/>
                </a:solidFill>
                <a:latin typeface="Arial Unicode MS" pitchFamily="34" charset="-128"/>
                <a:ea typeface="Arial Unicode MS" pitchFamily="34" charset="-128"/>
                <a:cs typeface="Arial Unicode MS" pitchFamily="34" charset="-128"/>
              </a:endParaRPr>
            </a:p>
          </p:txBody>
        </p:sp>
        <p:cxnSp>
          <p:nvCxnSpPr>
            <p:cNvPr id="36" name="Elbow Connector 111"/>
            <p:cNvCxnSpPr/>
            <p:nvPr/>
          </p:nvCxnSpPr>
          <p:spPr>
            <a:xfrm flipV="1">
              <a:off x="4760589" y="4125707"/>
              <a:ext cx="504056" cy="3178"/>
            </a:xfrm>
            <a:prstGeom prst="straightConnector1">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6200000" flipH="1">
              <a:off x="3436133" y="3748036"/>
              <a:ext cx="409161" cy="352536"/>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581783" y="4528967"/>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AU" sz="1400" dirty="0" smtClean="0">
                  <a:solidFill>
                    <a:schemeClr val="tx1"/>
                  </a:solidFill>
                </a:rPr>
                <a:t>Complication</a:t>
              </a:r>
              <a:endParaRPr lang="en-AU" sz="1400" dirty="0">
                <a:solidFill>
                  <a:schemeClr val="tx1"/>
                </a:solidFill>
              </a:endParaRPr>
            </a:p>
          </p:txBody>
        </p:sp>
        <p:cxnSp>
          <p:nvCxnSpPr>
            <p:cNvPr id="39" name="Straight Connector 38"/>
            <p:cNvCxnSpPr/>
            <p:nvPr/>
          </p:nvCxnSpPr>
          <p:spPr>
            <a:xfrm>
              <a:off x="4756669" y="4786611"/>
              <a:ext cx="518609" cy="0"/>
            </a:xfrm>
            <a:prstGeom prst="line">
              <a:avLst/>
            </a:prstGeom>
            <a:ln w="190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723567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950" y="2257425"/>
            <a:ext cx="4600575" cy="2343150"/>
          </a:xfrm>
          <a:prstGeom prst="rect">
            <a:avLst/>
          </a:prstGeom>
        </p:spPr>
      </p:pic>
      <p:sp>
        <p:nvSpPr>
          <p:cNvPr id="2" name="Title 1"/>
          <p:cNvSpPr>
            <a:spLocks noGrp="1"/>
          </p:cNvSpPr>
          <p:nvPr>
            <p:ph type="title"/>
          </p:nvPr>
        </p:nvSpPr>
        <p:spPr/>
        <p:txBody>
          <a:bodyPr/>
          <a:lstStyle/>
          <a:p>
            <a:r>
              <a:rPr lang="en-US" dirty="0" smtClean="0"/>
              <a:t>Intraoperative complication</a:t>
            </a:r>
            <a:endParaRPr lang="en-US" dirty="0"/>
          </a:p>
        </p:txBody>
      </p:sp>
    </p:spTree>
    <p:extLst>
      <p:ext uri="{BB962C8B-B14F-4D97-AF65-F5344CB8AC3E}">
        <p14:creationId xmlns:p14="http://schemas.microsoft.com/office/powerpoint/2010/main" val="339106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Injury to nerve during surgery</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353753"/>
            <a:ext cx="3886200" cy="1558352"/>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29150" y="2353753"/>
            <a:ext cx="3886200" cy="3008935"/>
          </a:xfrm>
        </p:spPr>
      </p:pic>
    </p:spTree>
    <p:extLst>
      <p:ext uri="{BB962C8B-B14F-4D97-AF65-F5344CB8AC3E}">
        <p14:creationId xmlns:p14="http://schemas.microsoft.com/office/powerpoint/2010/main" val="2086762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normAutofit fontScale="90000"/>
          </a:bodyPr>
          <a:lstStyle/>
          <a:p>
            <a:r>
              <a:rPr lang="en-US" dirty="0" smtClean="0"/>
              <a:t>Injury to </a:t>
            </a:r>
            <a:r>
              <a:rPr lang="en-US" dirty="0" err="1" smtClean="0"/>
              <a:t>viscus</a:t>
            </a:r>
            <a:r>
              <a:rPr lang="en-US" dirty="0" smtClean="0"/>
              <a:t>/spleen during surgery</a:t>
            </a:r>
            <a:endParaRPr lang="en-US" dirty="0"/>
          </a:p>
        </p:txBody>
      </p:sp>
      <p:pic>
        <p:nvPicPr>
          <p:cNvPr id="27" name="Content Placeholder 2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85800" y="2226469"/>
            <a:ext cx="3886200" cy="1727738"/>
          </a:xfrm>
        </p:spPr>
      </p:pic>
      <p:pic>
        <p:nvPicPr>
          <p:cNvPr id="28" name="Content Placeholder 2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16869" y="2376913"/>
            <a:ext cx="3886200" cy="1577294"/>
          </a:xfrm>
        </p:spPr>
      </p:pic>
    </p:spTree>
    <p:extLst>
      <p:ext uri="{BB962C8B-B14F-4D97-AF65-F5344CB8AC3E}">
        <p14:creationId xmlns:p14="http://schemas.microsoft.com/office/powerpoint/2010/main" val="1666066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Intraoperative fracture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377571"/>
            <a:ext cx="3886200" cy="1581314"/>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29150" y="2377571"/>
            <a:ext cx="3886200" cy="2961300"/>
          </a:xfrm>
        </p:spPr>
      </p:pic>
    </p:spTree>
    <p:extLst>
      <p:ext uri="{BB962C8B-B14F-4D97-AF65-F5344CB8AC3E}">
        <p14:creationId xmlns:p14="http://schemas.microsoft.com/office/powerpoint/2010/main" val="540039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Update the editorial guide to clarify the decision process for assigning the various modeling patterns for combined disorders</a:t>
            </a:r>
          </a:p>
          <a:p>
            <a:r>
              <a:rPr lang="en-US" dirty="0" smtClean="0"/>
              <a:t>Develop a </a:t>
            </a:r>
            <a:r>
              <a:rPr lang="en-US" dirty="0"/>
              <a:t>rigorous testing </a:t>
            </a:r>
            <a:r>
              <a:rPr lang="en-US" dirty="0" smtClean="0"/>
              <a:t>approach </a:t>
            </a:r>
            <a:r>
              <a:rPr lang="en-US" dirty="0"/>
              <a:t>to evaluate the combined disorder </a:t>
            </a:r>
            <a:r>
              <a:rPr lang="en-US" dirty="0" smtClean="0"/>
              <a:t>model</a:t>
            </a:r>
          </a:p>
          <a:p>
            <a:r>
              <a:rPr lang="en-US" dirty="0" smtClean="0"/>
              <a:t>Introduce additional temporal intervals/sequences to SNOMED CT using new roles or expanding the range of values for existing roles with respect to combined disorders and procedure complications</a:t>
            </a:r>
          </a:p>
          <a:p>
            <a:r>
              <a:rPr lang="en-US" dirty="0" smtClean="0"/>
              <a:t>Develop a plan for retrospectively remediating existing combined disorder content</a:t>
            </a:r>
          </a:p>
          <a:p>
            <a:r>
              <a:rPr lang="en-US" dirty="0" smtClean="0"/>
              <a:t>Address complex combined disorders (&gt;2 conditions)</a:t>
            </a:r>
          </a:p>
          <a:p>
            <a:r>
              <a:rPr lang="en-US" dirty="0" smtClean="0"/>
              <a:t>Update allergy model</a:t>
            </a:r>
          </a:p>
          <a:p>
            <a:pPr lvl="1"/>
            <a:r>
              <a:rPr lang="en-US" dirty="0" smtClean="0"/>
              <a:t>Review model for allergic condition (due to allergic reaction)</a:t>
            </a:r>
          </a:p>
          <a:p>
            <a:pPr lvl="1"/>
            <a:r>
              <a:rPr lang="en-US" dirty="0" smtClean="0"/>
              <a:t>Add allergic condition </a:t>
            </a:r>
            <a:r>
              <a:rPr lang="en-US" dirty="0"/>
              <a:t>and autoimmune </a:t>
            </a:r>
            <a:r>
              <a:rPr lang="en-US" dirty="0" smtClean="0"/>
              <a:t>disorder under </a:t>
            </a:r>
            <a:r>
              <a:rPr lang="en-US" dirty="0"/>
              <a:t>414029004 |Disorder of immune function (disorder</a:t>
            </a:r>
            <a:r>
              <a:rPr lang="en-US" dirty="0" smtClean="0"/>
              <a:t>)|</a:t>
            </a:r>
          </a:p>
          <a:p>
            <a:pPr lvl="1"/>
            <a:r>
              <a:rPr lang="en-US" dirty="0" smtClean="0"/>
              <a:t>Add new classes of adverse sensitivity and intolerance</a:t>
            </a:r>
          </a:p>
          <a:p>
            <a:pPr lvl="1"/>
            <a:endParaRPr lang="en-US" dirty="0" smtClean="0"/>
          </a:p>
          <a:p>
            <a:pPr lvl="1"/>
            <a:endParaRPr lang="en-US" dirty="0" smtClean="0"/>
          </a:p>
          <a:p>
            <a:endParaRPr lang="en-US" dirty="0" smtClean="0"/>
          </a:p>
        </p:txBody>
      </p:sp>
      <p:sp>
        <p:nvSpPr>
          <p:cNvPr id="2" name="Title 1"/>
          <p:cNvSpPr>
            <a:spLocks noGrp="1"/>
          </p:cNvSpPr>
          <p:nvPr>
            <p:ph type="title"/>
          </p:nvPr>
        </p:nvSpPr>
        <p:spPr/>
        <p:txBody>
          <a:bodyPr/>
          <a:lstStyle/>
          <a:p>
            <a:r>
              <a:rPr lang="en-US" dirty="0" smtClean="0"/>
              <a:t>ECE Goals – 2016 and onward</a:t>
            </a:r>
            <a:endParaRPr lang="en-US" dirty="0"/>
          </a:p>
        </p:txBody>
      </p:sp>
    </p:spTree>
    <p:extLst>
      <p:ext uri="{BB962C8B-B14F-4D97-AF65-F5344CB8AC3E}">
        <p14:creationId xmlns:p14="http://schemas.microsoft.com/office/powerpoint/2010/main" val="882059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Intraoperative hemorrhage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466210"/>
            <a:ext cx="3886200" cy="1897465"/>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29150" y="2466210"/>
            <a:ext cx="3886200" cy="2784021"/>
          </a:xfrm>
        </p:spPr>
      </p:pic>
    </p:spTree>
    <p:extLst>
      <p:ext uri="{BB962C8B-B14F-4D97-AF65-F5344CB8AC3E}">
        <p14:creationId xmlns:p14="http://schemas.microsoft.com/office/powerpoint/2010/main" val="1174959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smtClean="0"/>
              <a:t>Intraoperative complication hierarchy</a:t>
            </a:r>
            <a:endParaRPr lang="en-US" dirty="0"/>
          </a:p>
        </p:txBody>
      </p:sp>
      <p:pic>
        <p:nvPicPr>
          <p:cNvPr id="18" name="Content Placeholder 1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603108"/>
            <a:ext cx="3886200" cy="1255112"/>
          </a:xfrm>
        </p:spPr>
      </p:pic>
      <p:pic>
        <p:nvPicPr>
          <p:cNvPr id="19" name="Content Placeholder 1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29150" y="2603108"/>
            <a:ext cx="3886200" cy="875338"/>
          </a:xfrm>
        </p:spPr>
      </p:pic>
    </p:spTree>
    <p:extLst>
      <p:ext uri="{BB962C8B-B14F-4D97-AF65-F5344CB8AC3E}">
        <p14:creationId xmlns:p14="http://schemas.microsoft.com/office/powerpoint/2010/main" val="1424081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Perioperative complications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75721" y="2226469"/>
            <a:ext cx="2992058" cy="3263504"/>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200650" y="3220046"/>
            <a:ext cx="2743200" cy="1276350"/>
          </a:xfrm>
        </p:spPr>
      </p:pic>
    </p:spTree>
    <p:extLst>
      <p:ext uri="{BB962C8B-B14F-4D97-AF65-F5344CB8AC3E}">
        <p14:creationId xmlns:p14="http://schemas.microsoft.com/office/powerpoint/2010/main" val="1240639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smtClean="0"/>
              <a:t>Remaining issues</a:t>
            </a:r>
            <a:endParaRPr lang="en-US" sz="3200" dirty="0"/>
          </a:p>
        </p:txBody>
      </p:sp>
      <p:sp>
        <p:nvSpPr>
          <p:cNvPr id="6" name="Content Placeholder 5"/>
          <p:cNvSpPr>
            <a:spLocks noGrp="1"/>
          </p:cNvSpPr>
          <p:nvPr>
            <p:ph idx="1"/>
          </p:nvPr>
        </p:nvSpPr>
        <p:spPr/>
        <p:txBody>
          <a:bodyPr/>
          <a:lstStyle/>
          <a:p>
            <a:r>
              <a:rPr lang="en-US" dirty="0" smtClean="0"/>
              <a:t>We did not </a:t>
            </a:r>
            <a:r>
              <a:rPr lang="en-US" dirty="0"/>
              <a:t>consider approval of 288556008 |Before (attribute</a:t>
            </a:r>
            <a:r>
              <a:rPr lang="en-US" dirty="0" smtClean="0"/>
              <a:t>)| at this time. </a:t>
            </a:r>
          </a:p>
          <a:p>
            <a:r>
              <a:rPr lang="en-US" dirty="0" smtClean="0"/>
              <a:t>It is appreciated that additional mechanisms for representation of temporal intervals in SNOMED CT such as the use </a:t>
            </a:r>
            <a:r>
              <a:rPr lang="en-US" dirty="0"/>
              <a:t>of occurrence or another role with </a:t>
            </a:r>
            <a:r>
              <a:rPr lang="en-US" dirty="0" smtClean="0"/>
              <a:t>307158003 </a:t>
            </a:r>
            <a:r>
              <a:rPr lang="en-US" dirty="0"/>
              <a:t>|Temporal periods relating to physiological functions (qualifier value</a:t>
            </a:r>
            <a:r>
              <a:rPr lang="en-US" dirty="0" smtClean="0"/>
              <a:t>)| may be required in addition to before, during, during and/or after and after in order to capture other temporal relationships such as perinatal, perimenopausal and pregnancy-associated</a:t>
            </a:r>
          </a:p>
          <a:p>
            <a:endParaRPr lang="en-US" dirty="0"/>
          </a:p>
        </p:txBody>
      </p:sp>
    </p:spTree>
    <p:extLst>
      <p:ext uri="{BB962C8B-B14F-4D97-AF65-F5344CB8AC3E}">
        <p14:creationId xmlns:p14="http://schemas.microsoft.com/office/powerpoint/2010/main" val="321509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lnSpcReduction="20000"/>
          </a:bodyPr>
          <a:lstStyle/>
          <a:p>
            <a:r>
              <a:rPr lang="en-US" dirty="0" smtClean="0"/>
              <a:t>An agreement </a:t>
            </a:r>
            <a:r>
              <a:rPr lang="en-US" dirty="0"/>
              <a:t>with INSERM to add </a:t>
            </a:r>
            <a:r>
              <a:rPr lang="en-US" dirty="0" err="1"/>
              <a:t>Orphanet</a:t>
            </a:r>
            <a:r>
              <a:rPr lang="en-US" dirty="0"/>
              <a:t> rare diseases to the International release of SNOMED CT.</a:t>
            </a:r>
            <a:endParaRPr lang="en-US" dirty="0" smtClean="0"/>
          </a:p>
          <a:p>
            <a:r>
              <a:rPr lang="en-US" dirty="0" smtClean="0"/>
              <a:t>1700 </a:t>
            </a:r>
            <a:r>
              <a:rPr lang="en-US" dirty="0"/>
              <a:t>rare conditions that are variably named for the primary clinical manifestations and the eponymous name of the people who identified the </a:t>
            </a:r>
            <a:r>
              <a:rPr lang="en-US" dirty="0" smtClean="0"/>
              <a:t>condition.</a:t>
            </a:r>
          </a:p>
          <a:p>
            <a:pPr lvl="1"/>
            <a:r>
              <a:rPr lang="en-US" dirty="0" smtClean="0"/>
              <a:t>E.g.</a:t>
            </a:r>
            <a:r>
              <a:rPr lang="en-US" dirty="0"/>
              <a:t> Hydrocephalus-</a:t>
            </a:r>
            <a:r>
              <a:rPr lang="en-US" dirty="0" err="1"/>
              <a:t>agyria</a:t>
            </a:r>
            <a:r>
              <a:rPr lang="en-US" dirty="0"/>
              <a:t>-retinal dysplasia syndrome</a:t>
            </a:r>
            <a:br>
              <a:rPr lang="en-US" dirty="0"/>
            </a:br>
            <a:r>
              <a:rPr lang="en-US" dirty="0"/>
              <a:t>Walker-Warburg syndrome</a:t>
            </a:r>
          </a:p>
          <a:p>
            <a:r>
              <a:rPr lang="en-US" dirty="0"/>
              <a:t>The issue with these terms is that the clinical manifestations in the name of these diseases are variably present and often not co-occurrent. Therefore, they cannot be modeled as always and necessarily being true as having those conditions. </a:t>
            </a:r>
            <a:endParaRPr lang="en-US" dirty="0" smtClean="0"/>
          </a:p>
          <a:p>
            <a:r>
              <a:rPr lang="en-US" dirty="0" smtClean="0"/>
              <a:t>Questions</a:t>
            </a:r>
          </a:p>
          <a:p>
            <a:pPr lvl="1"/>
            <a:r>
              <a:rPr lang="en-US" dirty="0" smtClean="0"/>
              <a:t>Which </a:t>
            </a:r>
            <a:r>
              <a:rPr lang="en-US" dirty="0"/>
              <a:t>term should be the FSN (eponym or clinical </a:t>
            </a:r>
            <a:r>
              <a:rPr lang="en-US" dirty="0" smtClean="0"/>
              <a:t>term) ?</a:t>
            </a:r>
          </a:p>
          <a:p>
            <a:pPr lvl="1"/>
            <a:r>
              <a:rPr lang="en-US" dirty="0" smtClean="0"/>
              <a:t>If </a:t>
            </a:r>
            <a:r>
              <a:rPr lang="en-US" dirty="0"/>
              <a:t>the latter, what is the proper structure of the FSN? Currently </a:t>
            </a:r>
            <a:r>
              <a:rPr lang="en-US" dirty="0" err="1"/>
              <a:t>Orphanet</a:t>
            </a:r>
            <a:r>
              <a:rPr lang="en-US" dirty="0"/>
              <a:t> uses dashes to separate the different clinical manifestations </a:t>
            </a:r>
            <a:br>
              <a:rPr lang="en-US" dirty="0"/>
            </a:br>
            <a:endParaRPr lang="en-US" dirty="0"/>
          </a:p>
        </p:txBody>
      </p:sp>
      <p:sp>
        <p:nvSpPr>
          <p:cNvPr id="5" name="Title 4"/>
          <p:cNvSpPr>
            <a:spLocks noGrp="1"/>
          </p:cNvSpPr>
          <p:nvPr>
            <p:ph type="title"/>
          </p:nvPr>
        </p:nvSpPr>
        <p:spPr>
          <a:xfrm>
            <a:off x="457200" y="304800"/>
            <a:ext cx="6592043" cy="917551"/>
          </a:xfrm>
        </p:spPr>
        <p:txBody>
          <a:bodyPr>
            <a:normAutofit fontScale="90000"/>
          </a:bodyPr>
          <a:lstStyle/>
          <a:p>
            <a:r>
              <a:rPr lang="en-US" dirty="0" smtClean="0"/>
              <a:t/>
            </a:r>
            <a:br>
              <a:rPr lang="en-US" dirty="0" smtClean="0"/>
            </a:br>
            <a:r>
              <a:rPr lang="en-US" dirty="0" smtClean="0"/>
              <a:t>Syndromes </a:t>
            </a:r>
            <a:r>
              <a:rPr lang="en-US" dirty="0"/>
              <a:t>in which constituent conditions are variably present</a:t>
            </a:r>
            <a:br>
              <a:rPr lang="en-US" dirty="0"/>
            </a:br>
            <a:endParaRPr lang="en-US" dirty="0"/>
          </a:p>
        </p:txBody>
      </p:sp>
    </p:spTree>
    <p:extLst>
      <p:ext uri="{BB962C8B-B14F-4D97-AF65-F5344CB8AC3E}">
        <p14:creationId xmlns:p14="http://schemas.microsoft.com/office/powerpoint/2010/main" val="1024681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a:t>C</a:t>
            </a:r>
            <a:r>
              <a:rPr lang="en-US" dirty="0" smtClean="0"/>
              <a:t>urrent editorial</a:t>
            </a:r>
            <a:r>
              <a:rPr lang="en-US" dirty="0"/>
              <a:t> </a:t>
            </a:r>
            <a:r>
              <a:rPr lang="en-US" dirty="0" smtClean="0"/>
              <a:t>favors </a:t>
            </a:r>
            <a:r>
              <a:rPr lang="en-US" dirty="0"/>
              <a:t>expansions but </a:t>
            </a:r>
            <a:r>
              <a:rPr lang="en-US" dirty="0" smtClean="0"/>
              <a:t>”</a:t>
            </a:r>
            <a:r>
              <a:rPr lang="is-IS" dirty="0" smtClean="0"/>
              <a:t>…</a:t>
            </a:r>
            <a:r>
              <a:rPr lang="en-US" dirty="0" smtClean="0"/>
              <a:t>allow[</a:t>
            </a:r>
            <a:r>
              <a:rPr lang="en-US" dirty="0" err="1" smtClean="0"/>
              <a:t>ing</a:t>
            </a:r>
            <a:r>
              <a:rPr lang="en-US" dirty="0" smtClean="0"/>
              <a:t> </a:t>
            </a:r>
            <a:r>
              <a:rPr lang="en-US" dirty="0"/>
              <a:t>exceptions] when the full description is exceptionally long and </a:t>
            </a:r>
            <a:r>
              <a:rPr lang="en-US" dirty="0" smtClean="0"/>
              <a:t>unwieldy..". </a:t>
            </a:r>
          </a:p>
          <a:p>
            <a:r>
              <a:rPr lang="en-US" dirty="0" smtClean="0"/>
              <a:t>Follow the </a:t>
            </a:r>
            <a:r>
              <a:rPr lang="en-US" dirty="0"/>
              <a:t>current </a:t>
            </a:r>
            <a:r>
              <a:rPr lang="en-US" dirty="0" smtClean="0"/>
              <a:t>guidance to use</a:t>
            </a:r>
            <a:r>
              <a:rPr lang="en-US" dirty="0"/>
              <a:t> expanded forms but accepting that there is room for </a:t>
            </a:r>
            <a:r>
              <a:rPr lang="en-US" dirty="0" smtClean="0"/>
              <a:t>judgment.</a:t>
            </a:r>
          </a:p>
          <a:p>
            <a:pPr lvl="1"/>
            <a:r>
              <a:rPr lang="en-US" dirty="0" smtClean="0"/>
              <a:t>Use eponym when commonly associated with usage</a:t>
            </a:r>
          </a:p>
          <a:p>
            <a:pPr lvl="2"/>
            <a:r>
              <a:rPr lang="en-US" dirty="0" smtClean="0"/>
              <a:t>E.g. Tetralogy of </a:t>
            </a:r>
            <a:r>
              <a:rPr lang="en-US" dirty="0" err="1" smtClean="0"/>
              <a:t>Fallot</a:t>
            </a:r>
            <a:r>
              <a:rPr lang="en-US" dirty="0" smtClean="0"/>
              <a:t> as opposed to RVH, VSD, pulmonary artery stenosis and overriding aorta</a:t>
            </a:r>
          </a:p>
          <a:p>
            <a:r>
              <a:rPr lang="en-US" dirty="0" smtClean="0"/>
              <a:t>On </a:t>
            </a:r>
            <a:r>
              <a:rPr lang="en-US" dirty="0"/>
              <a:t>the actual form of the </a:t>
            </a:r>
            <a:r>
              <a:rPr lang="en-US" dirty="0" smtClean="0"/>
              <a:t>expanded term</a:t>
            </a:r>
            <a:r>
              <a:rPr lang="en-US" dirty="0"/>
              <a:t>, </a:t>
            </a:r>
            <a:r>
              <a:rPr lang="en-US" dirty="0" smtClean="0"/>
              <a:t>don’t use</a:t>
            </a:r>
            <a:r>
              <a:rPr lang="en-US" dirty="0"/>
              <a:t> the full 'co-occurrent with' connective between various </a:t>
            </a:r>
            <a:r>
              <a:rPr lang="en-US" dirty="0" smtClean="0"/>
              <a:t>components.</a:t>
            </a:r>
          </a:p>
          <a:p>
            <a:r>
              <a:rPr lang="en-US" dirty="0" smtClean="0"/>
              <a:t>Preference is to use a </a:t>
            </a:r>
            <a:r>
              <a:rPr lang="en-US" dirty="0"/>
              <a:t>comma separated list, a final 'and' and a closing </a:t>
            </a:r>
            <a:r>
              <a:rPr lang="en-US" dirty="0" smtClean="0"/>
              <a:t>'syndrome’</a:t>
            </a:r>
          </a:p>
          <a:p>
            <a:pPr lvl="1"/>
            <a:r>
              <a:rPr lang="en-US" dirty="0" err="1" smtClean="0"/>
              <a:t>Eg</a:t>
            </a:r>
            <a:r>
              <a:rPr lang="en-US" dirty="0" smtClean="0"/>
              <a:t>. Hydrocephalus</a:t>
            </a:r>
            <a:r>
              <a:rPr lang="en-US" dirty="0"/>
              <a:t>, </a:t>
            </a:r>
            <a:r>
              <a:rPr lang="en-US" dirty="0" err="1"/>
              <a:t>agyria</a:t>
            </a:r>
            <a:r>
              <a:rPr lang="en-US" dirty="0"/>
              <a:t> and retinal dysplasia syndrome' rather than 'Hydrocephalus-</a:t>
            </a:r>
            <a:r>
              <a:rPr lang="en-US" dirty="0" err="1"/>
              <a:t>agyria</a:t>
            </a:r>
            <a:r>
              <a:rPr lang="en-US" dirty="0"/>
              <a:t>-retinal dysplasia syndrome</a:t>
            </a:r>
            <a:r>
              <a:rPr lang="en-US" dirty="0" smtClean="0"/>
              <a:t>' simply</a:t>
            </a:r>
          </a:p>
          <a:p>
            <a:pPr lvl="2"/>
            <a:r>
              <a:rPr lang="en-US" dirty="0"/>
              <a:t>M</a:t>
            </a:r>
            <a:r>
              <a:rPr lang="en-US" dirty="0" smtClean="0"/>
              <a:t>ight </a:t>
            </a:r>
            <a:r>
              <a:rPr lang="en-US" dirty="0"/>
              <a:t>make parsing &amp; word </a:t>
            </a:r>
            <a:r>
              <a:rPr lang="en-US" dirty="0" smtClean="0"/>
              <a:t>tokenization </a:t>
            </a:r>
            <a:r>
              <a:rPr lang="en-US" dirty="0"/>
              <a:t>more predictable.</a:t>
            </a:r>
          </a:p>
        </p:txBody>
      </p:sp>
      <p:sp>
        <p:nvSpPr>
          <p:cNvPr id="2" name="Title 1"/>
          <p:cNvSpPr>
            <a:spLocks noGrp="1"/>
          </p:cNvSpPr>
          <p:nvPr>
            <p:ph type="title"/>
          </p:nvPr>
        </p:nvSpPr>
        <p:spPr/>
        <p:txBody>
          <a:bodyPr/>
          <a:lstStyle/>
          <a:p>
            <a:r>
              <a:rPr lang="en-US" dirty="0"/>
              <a:t>FSN Naming</a:t>
            </a:r>
          </a:p>
        </p:txBody>
      </p:sp>
    </p:spTree>
    <p:extLst>
      <p:ext uri="{BB962C8B-B14F-4D97-AF65-F5344CB8AC3E}">
        <p14:creationId xmlns:p14="http://schemas.microsoft.com/office/powerpoint/2010/main" val="1996125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Building on the established genetic/congenital approach (</a:t>
            </a:r>
            <a:r>
              <a:rPr lang="en-US" u="sng" dirty="0" smtClean="0">
                <a:hlinkClick r:id="rId2"/>
              </a:rPr>
              <a:t>www.snomed.org/eg?t=findings_disorder_types_congenital_genet_devel_acq</a:t>
            </a:r>
            <a:r>
              <a:rPr lang="en-US" dirty="0" smtClean="0"/>
              <a:t> ) many of the new additions will need modelling judgments on how they are added:</a:t>
            </a:r>
          </a:p>
          <a:p>
            <a:pPr lvl="1"/>
            <a:r>
              <a:rPr lang="en-US" dirty="0" smtClean="0"/>
              <a:t>Hereditary/genetic</a:t>
            </a:r>
            <a:r>
              <a:rPr lang="en-US" dirty="0"/>
              <a:t> </a:t>
            </a:r>
            <a:r>
              <a:rPr lang="en-US" dirty="0" smtClean="0"/>
              <a:t>disorders</a:t>
            </a:r>
          </a:p>
          <a:p>
            <a:pPr lvl="2"/>
            <a:r>
              <a:rPr lang="en-US" dirty="0"/>
              <a:t>A</a:t>
            </a:r>
            <a:r>
              <a:rPr lang="en-US" dirty="0" smtClean="0"/>
              <a:t>dd as primitively asserted subtypes of 32895009 | Hereditary disease (disorder)</a:t>
            </a:r>
          </a:p>
          <a:p>
            <a:pPr lvl="1"/>
            <a:r>
              <a:rPr lang="en-US" dirty="0" smtClean="0"/>
              <a:t>Congenital</a:t>
            </a:r>
            <a:r>
              <a:rPr lang="en-US" dirty="0"/>
              <a:t> </a:t>
            </a:r>
            <a:r>
              <a:rPr lang="en-US" dirty="0" smtClean="0"/>
              <a:t>disorders</a:t>
            </a:r>
            <a:endParaRPr lang="en-US" dirty="0"/>
          </a:p>
          <a:p>
            <a:pPr lvl="2"/>
            <a:r>
              <a:rPr lang="en-US" dirty="0"/>
              <a:t>M</a:t>
            </a:r>
            <a:r>
              <a:rPr lang="en-US" dirty="0" smtClean="0"/>
              <a:t>odel </a:t>
            </a:r>
            <a:r>
              <a:rPr lang="en-US" dirty="0"/>
              <a:t>with occurrence=congenital</a:t>
            </a:r>
            <a:endParaRPr lang="en-US" dirty="0" smtClean="0"/>
          </a:p>
          <a:p>
            <a:pPr lvl="1"/>
            <a:endParaRPr lang="en-US" dirty="0" smtClean="0"/>
          </a:p>
          <a:p>
            <a:pPr lvl="1"/>
            <a:endParaRPr lang="en-US" dirty="0"/>
          </a:p>
        </p:txBody>
      </p:sp>
      <p:sp>
        <p:nvSpPr>
          <p:cNvPr id="2" name="Title 1"/>
          <p:cNvSpPr>
            <a:spLocks noGrp="1"/>
          </p:cNvSpPr>
          <p:nvPr>
            <p:ph type="title"/>
          </p:nvPr>
        </p:nvSpPr>
        <p:spPr/>
        <p:txBody>
          <a:bodyPr/>
          <a:lstStyle/>
          <a:p>
            <a:r>
              <a:rPr lang="en-US" dirty="0"/>
              <a:t>General modelling</a:t>
            </a:r>
          </a:p>
        </p:txBody>
      </p:sp>
    </p:spTree>
    <p:extLst>
      <p:ext uri="{BB962C8B-B14F-4D97-AF65-F5344CB8AC3E}">
        <p14:creationId xmlns:p14="http://schemas.microsoft.com/office/powerpoint/2010/main" val="18352712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M</a:t>
            </a:r>
            <a:r>
              <a:rPr lang="en-US" dirty="0" smtClean="0"/>
              <a:t>odel </a:t>
            </a:r>
            <a:r>
              <a:rPr lang="en-US" dirty="0"/>
              <a:t>using the most suitable finding site=chromosome structure refinement and associated morphology value. </a:t>
            </a:r>
            <a:endParaRPr lang="en-US" dirty="0" smtClean="0"/>
          </a:p>
          <a:p>
            <a:pPr lvl="1"/>
            <a:r>
              <a:rPr lang="en-US" dirty="0" smtClean="0"/>
              <a:t>Example Ring chromosome 20 syndrome</a:t>
            </a:r>
          </a:p>
          <a:p>
            <a:pPr lvl="2"/>
            <a:r>
              <a:rPr lang="en-US" dirty="0"/>
              <a:t>Finding </a:t>
            </a:r>
            <a:r>
              <a:rPr lang="en-US" dirty="0" smtClean="0"/>
              <a:t>site = 25610001 </a:t>
            </a:r>
            <a:r>
              <a:rPr lang="en-US" dirty="0"/>
              <a:t>|Chromosome pair 20 (cell structure</a:t>
            </a:r>
            <a:r>
              <a:rPr lang="en-US" dirty="0" smtClean="0"/>
              <a:t>)|</a:t>
            </a:r>
          </a:p>
          <a:p>
            <a:pPr lvl="2"/>
            <a:r>
              <a:rPr lang="en-US" dirty="0" smtClean="0"/>
              <a:t>Associated morphology = 23345003 </a:t>
            </a:r>
            <a:r>
              <a:rPr lang="en-US" dirty="0"/>
              <a:t>|Ring chromosome (morphologic abnormality)|</a:t>
            </a:r>
          </a:p>
          <a:p>
            <a:r>
              <a:rPr lang="en-US" dirty="0" smtClean="0"/>
              <a:t>Observable model required for representing specific mutations (see e.g</a:t>
            </a:r>
            <a:r>
              <a:rPr lang="en-US" dirty="0"/>
              <a:t>. artf227316 Malignant neoplasm with gene mutation)</a:t>
            </a:r>
            <a:endParaRPr lang="en-US" dirty="0" smtClean="0"/>
          </a:p>
          <a:p>
            <a:endParaRPr lang="en-US" dirty="0"/>
          </a:p>
        </p:txBody>
      </p:sp>
      <p:sp>
        <p:nvSpPr>
          <p:cNvPr id="2" name="Title 1"/>
          <p:cNvSpPr>
            <a:spLocks noGrp="1"/>
          </p:cNvSpPr>
          <p:nvPr>
            <p:ph type="title"/>
          </p:nvPr>
        </p:nvSpPr>
        <p:spPr/>
        <p:txBody>
          <a:bodyPr/>
          <a:lstStyle/>
          <a:p>
            <a:r>
              <a:rPr lang="en-US" sz="3200" dirty="0" smtClean="0"/>
              <a:t>Chromosomal abnormalities</a:t>
            </a:r>
            <a:endParaRPr lang="en-US" sz="3200" dirty="0"/>
          </a:p>
        </p:txBody>
      </p:sp>
    </p:spTree>
    <p:extLst>
      <p:ext uri="{BB962C8B-B14F-4D97-AF65-F5344CB8AC3E}">
        <p14:creationId xmlns:p14="http://schemas.microsoft.com/office/powerpoint/2010/main" val="474317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dirty="0" smtClean="0"/>
              <a:t>The </a:t>
            </a:r>
            <a:r>
              <a:rPr lang="en-US" dirty="0"/>
              <a:t>preferred approach is to identify from the experts/literature the essential/cardinal features of each named </a:t>
            </a:r>
            <a:r>
              <a:rPr lang="en-US" dirty="0" smtClean="0"/>
              <a:t>syndrome.</a:t>
            </a:r>
          </a:p>
          <a:p>
            <a:r>
              <a:rPr lang="en-US" dirty="0" smtClean="0"/>
              <a:t>Ideally </a:t>
            </a:r>
            <a:r>
              <a:rPr lang="en-US" dirty="0"/>
              <a:t>each of these can be included as a role grouped 'condition' </a:t>
            </a:r>
            <a:r>
              <a:rPr lang="en-US" dirty="0" smtClean="0"/>
              <a:t>(and thus acquires the appropriate </a:t>
            </a:r>
            <a:r>
              <a:rPr lang="en-US" dirty="0" err="1" smtClean="0"/>
              <a:t>supertype</a:t>
            </a:r>
            <a:r>
              <a:rPr lang="en-US" dirty="0" smtClean="0"/>
              <a:t> by classification), but </a:t>
            </a:r>
            <a:r>
              <a:rPr lang="en-US" dirty="0"/>
              <a:t>where this is not feasible essential features can only be included by directly asserting as </a:t>
            </a:r>
            <a:r>
              <a:rPr lang="en-US" dirty="0" err="1" smtClean="0"/>
              <a:t>supertypes</a:t>
            </a:r>
            <a:r>
              <a:rPr lang="en-US" dirty="0" smtClean="0"/>
              <a:t>.</a:t>
            </a:r>
          </a:p>
          <a:p>
            <a:r>
              <a:rPr lang="en-US" dirty="0" smtClean="0"/>
              <a:t>Variant </a:t>
            </a:r>
            <a:r>
              <a:rPr lang="en-US" dirty="0"/>
              <a:t>features (e.g. </a:t>
            </a:r>
            <a:r>
              <a:rPr lang="en-US" dirty="0" err="1"/>
              <a:t>encephalocele</a:t>
            </a:r>
            <a:r>
              <a:rPr lang="en-US" dirty="0"/>
              <a:t> for Walker-Warburg) would not be included in the formal definition, but if important then variants that 'include' another feature can be </a:t>
            </a:r>
            <a:r>
              <a:rPr lang="en-US" dirty="0" smtClean="0"/>
              <a:t>added as subtypes of the base concept.</a:t>
            </a:r>
          </a:p>
          <a:p>
            <a:pPr lvl="1"/>
            <a:r>
              <a:rPr lang="en-US" dirty="0" smtClean="0"/>
              <a:t>Naming convention</a:t>
            </a:r>
          </a:p>
          <a:p>
            <a:pPr lvl="2"/>
            <a:r>
              <a:rPr lang="en-US" dirty="0" smtClean="0"/>
              <a:t>X syndrome with Y (Walker-Warburg syndrome with </a:t>
            </a:r>
            <a:r>
              <a:rPr lang="en-US" dirty="0" err="1" smtClean="0"/>
              <a:t>encephalocele</a:t>
            </a:r>
            <a:r>
              <a:rPr lang="en-US" dirty="0" smtClean="0"/>
              <a:t>)</a:t>
            </a:r>
          </a:p>
          <a:p>
            <a:r>
              <a:rPr lang="en-US" dirty="0" smtClean="0"/>
              <a:t>For </a:t>
            </a:r>
            <a:r>
              <a:rPr lang="en-US" dirty="0"/>
              <a:t>those syndromes where only a handful of 'essential/cardinal' features </a:t>
            </a:r>
            <a:r>
              <a:rPr lang="en-US" dirty="0" smtClean="0"/>
              <a:t>are included </a:t>
            </a:r>
            <a:r>
              <a:rPr lang="en-US" dirty="0"/>
              <a:t>in the </a:t>
            </a:r>
            <a:r>
              <a:rPr lang="en-US" dirty="0" smtClean="0"/>
              <a:t>definition, consider </a:t>
            </a:r>
            <a:r>
              <a:rPr lang="en-US" dirty="0"/>
              <a:t>an FSN of </a:t>
            </a:r>
            <a:r>
              <a:rPr lang="en-US" dirty="0" smtClean="0"/>
              <a:t>the type “X </a:t>
            </a:r>
            <a:r>
              <a:rPr lang="en-US" dirty="0"/>
              <a:t>syndrome including phenotypic </a:t>
            </a:r>
            <a:r>
              <a:rPr lang="en-US" dirty="0" smtClean="0"/>
              <a:t>variants”</a:t>
            </a:r>
            <a:r>
              <a:rPr lang="en-US" dirty="0"/>
              <a:t> </a:t>
            </a:r>
            <a:r>
              <a:rPr lang="en-US" dirty="0" smtClean="0"/>
              <a:t>to indicate there</a:t>
            </a:r>
            <a:r>
              <a:rPr lang="en-US" dirty="0"/>
              <a:t> may well be other features but they are not included </a:t>
            </a:r>
            <a:r>
              <a:rPr lang="en-US" dirty="0" smtClean="0"/>
              <a:t>here.</a:t>
            </a:r>
            <a:endParaRPr lang="en-US" dirty="0"/>
          </a:p>
        </p:txBody>
      </p:sp>
      <p:sp>
        <p:nvSpPr>
          <p:cNvPr id="2" name="Title 1"/>
          <p:cNvSpPr>
            <a:spLocks noGrp="1"/>
          </p:cNvSpPr>
          <p:nvPr>
            <p:ph type="title"/>
          </p:nvPr>
        </p:nvSpPr>
        <p:spPr/>
        <p:txBody>
          <a:bodyPr/>
          <a:lstStyle/>
          <a:p>
            <a:r>
              <a:rPr lang="en-US" dirty="0"/>
              <a:t>Specific modelling </a:t>
            </a:r>
          </a:p>
        </p:txBody>
      </p:sp>
    </p:spTree>
    <p:extLst>
      <p:ext uri="{BB962C8B-B14F-4D97-AF65-F5344CB8AC3E}">
        <p14:creationId xmlns:p14="http://schemas.microsoft.com/office/powerpoint/2010/main" val="911502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6592043" cy="1143000"/>
          </a:xfrm>
        </p:spPr>
        <p:txBody>
          <a:bodyPr>
            <a:normAutofit fontScale="90000"/>
          </a:bodyPr>
          <a:lstStyle/>
          <a:p>
            <a:r>
              <a:rPr lang="en-US" dirty="0" smtClean="0"/>
              <a:t/>
            </a:r>
            <a:br>
              <a:rPr lang="en-US" dirty="0" smtClean="0"/>
            </a:br>
            <a:r>
              <a:rPr lang="en-US" dirty="0" smtClean="0"/>
              <a:t>Application </a:t>
            </a:r>
            <a:r>
              <a:rPr lang="en-US" dirty="0"/>
              <a:t>of ECE guidance retrospectively - maintenance of existing descriptions that may be ambiguous</a:t>
            </a:r>
            <a:br>
              <a:rPr lang="en-US" dirty="0"/>
            </a:br>
            <a:endParaRPr lang="en-US" dirty="0"/>
          </a:p>
        </p:txBody>
      </p:sp>
      <p:sp>
        <p:nvSpPr>
          <p:cNvPr id="3" name="Content Placeholder 2"/>
          <p:cNvSpPr>
            <a:spLocks noGrp="1"/>
          </p:cNvSpPr>
          <p:nvPr>
            <p:ph idx="1"/>
          </p:nvPr>
        </p:nvSpPr>
        <p:spPr/>
        <p:txBody>
          <a:bodyPr/>
          <a:lstStyle/>
          <a:p>
            <a:r>
              <a:rPr lang="en-US" dirty="0" smtClean="0"/>
              <a:t>Presentation at Montevideo meeting outlined plan for remediating existing combined disorder content based on identifying concepts modeled with associated with and its descendants and attempting to reconcile the model with the FSN</a:t>
            </a:r>
          </a:p>
          <a:p>
            <a:r>
              <a:rPr lang="en-US" dirty="0" smtClean="0"/>
              <a:t>Based on the current approach to providing guidelines for modeling combined disorder concepts as outlined on slide 6, we will initially concentrate on remediating content for specific high frequency, high impact domains such as infectious disease, diabetic complications, AIDS related disorders</a:t>
            </a:r>
            <a:endParaRPr lang="en-US" dirty="0"/>
          </a:p>
        </p:txBody>
      </p:sp>
    </p:spTree>
    <p:extLst>
      <p:ext uri="{BB962C8B-B14F-4D97-AF65-F5344CB8AC3E}">
        <p14:creationId xmlns:p14="http://schemas.microsoft.com/office/powerpoint/2010/main" val="175722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Guidelines for modeling combined disorder patterns</a:t>
            </a:r>
          </a:p>
          <a:p>
            <a:r>
              <a:rPr lang="en-US" dirty="0"/>
              <a:t>Addition of during, during AND/OR after to associated with role </a:t>
            </a:r>
            <a:r>
              <a:rPr lang="en-US" dirty="0" smtClean="0"/>
              <a:t>hierarchy</a:t>
            </a:r>
          </a:p>
          <a:p>
            <a:r>
              <a:rPr lang="en-US" dirty="0"/>
              <a:t>Application of ECE guidance </a:t>
            </a:r>
            <a:r>
              <a:rPr lang="en-US" dirty="0" smtClean="0"/>
              <a:t>retrospectively - maintenance </a:t>
            </a:r>
            <a:r>
              <a:rPr lang="en-US" dirty="0"/>
              <a:t>of existing descriptions that may be </a:t>
            </a:r>
            <a:r>
              <a:rPr lang="en-US" dirty="0" smtClean="0"/>
              <a:t>ambiguous</a:t>
            </a:r>
            <a:endParaRPr lang="en-US" dirty="0"/>
          </a:p>
          <a:p>
            <a:r>
              <a:rPr lang="en-US" dirty="0"/>
              <a:t>Syndromes in which constituent conditions are variably </a:t>
            </a:r>
            <a:r>
              <a:rPr lang="en-US" dirty="0" smtClean="0"/>
              <a:t>present</a:t>
            </a:r>
            <a:endParaRPr lang="en-US" dirty="0"/>
          </a:p>
        </p:txBody>
      </p:sp>
      <p:sp>
        <p:nvSpPr>
          <p:cNvPr id="2" name="Title 1"/>
          <p:cNvSpPr>
            <a:spLocks noGrp="1"/>
          </p:cNvSpPr>
          <p:nvPr>
            <p:ph type="title"/>
          </p:nvPr>
        </p:nvSpPr>
        <p:spPr/>
        <p:txBody>
          <a:bodyPr/>
          <a:lstStyle/>
          <a:p>
            <a:r>
              <a:rPr lang="en-US" dirty="0" smtClean="0"/>
              <a:t>Current discussions</a:t>
            </a:r>
            <a:endParaRPr lang="en-US" dirty="0"/>
          </a:p>
        </p:txBody>
      </p:sp>
    </p:spTree>
    <p:extLst>
      <p:ext uri="{BB962C8B-B14F-4D97-AF65-F5344CB8AC3E}">
        <p14:creationId xmlns:p14="http://schemas.microsoft.com/office/powerpoint/2010/main" val="2269087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Revised work plan </a:t>
            </a:r>
            <a:endParaRPr lang="en-US" sz="3200" dirty="0"/>
          </a:p>
        </p:txBody>
      </p:sp>
      <p:sp>
        <p:nvSpPr>
          <p:cNvPr id="3" name="Content Placeholder 2"/>
          <p:cNvSpPr>
            <a:spLocks noGrp="1"/>
          </p:cNvSpPr>
          <p:nvPr>
            <p:ph idx="1"/>
          </p:nvPr>
        </p:nvSpPr>
        <p:spPr/>
        <p:txBody>
          <a:bodyPr/>
          <a:lstStyle/>
          <a:p>
            <a:r>
              <a:rPr lang="en-US" dirty="0" smtClean="0"/>
              <a:t>Identify relevant domains</a:t>
            </a:r>
          </a:p>
          <a:p>
            <a:pPr lvl="1"/>
            <a:r>
              <a:rPr lang="en-US" dirty="0" smtClean="0"/>
              <a:t>Usage analysis of NHS GP/FP </a:t>
            </a:r>
            <a:r>
              <a:rPr lang="en-US" dirty="0" err="1" smtClean="0"/>
              <a:t>refset</a:t>
            </a:r>
            <a:r>
              <a:rPr lang="en-US" dirty="0" smtClean="0"/>
              <a:t> and KP CMT donation</a:t>
            </a:r>
          </a:p>
          <a:p>
            <a:pPr lvl="1"/>
            <a:r>
              <a:rPr lang="en-US" dirty="0" smtClean="0"/>
              <a:t>Feedback from authors/modeling team</a:t>
            </a:r>
          </a:p>
          <a:p>
            <a:r>
              <a:rPr lang="en-US" dirty="0" smtClean="0"/>
              <a:t>Identify naming patterns and models within each domain	</a:t>
            </a:r>
          </a:p>
          <a:p>
            <a:pPr lvl="1"/>
            <a:r>
              <a:rPr lang="en-US" dirty="0" smtClean="0"/>
              <a:t>Search for inferred parents that might indicate “covert” co-occurrence</a:t>
            </a:r>
          </a:p>
          <a:p>
            <a:r>
              <a:rPr lang="en-US" dirty="0" smtClean="0"/>
              <a:t>Determine temporal sequence and causation</a:t>
            </a:r>
          </a:p>
          <a:p>
            <a:r>
              <a:rPr lang="en-US" dirty="0" smtClean="0"/>
              <a:t>Apply correct model and/or FSN if required based on domain-specific guidelines to be developed</a:t>
            </a:r>
          </a:p>
        </p:txBody>
      </p:sp>
    </p:spTree>
    <p:extLst>
      <p:ext uri="{BB962C8B-B14F-4D97-AF65-F5344CB8AC3E}">
        <p14:creationId xmlns:p14="http://schemas.microsoft.com/office/powerpoint/2010/main" val="661829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Current model for combined disorders is based on time intervals (co-occurrence, following) and causality</a:t>
            </a:r>
          </a:p>
          <a:p>
            <a:r>
              <a:rPr lang="en-US" dirty="0" smtClean="0"/>
              <a:t>Interpretation of causality and time interval between two related disorders proving to be difficult even using a very liberal definition of causality (indirect as well as direct), leading to violation of the reproducibility rule </a:t>
            </a:r>
            <a:endParaRPr lang="en-US" dirty="0"/>
          </a:p>
        </p:txBody>
      </p:sp>
      <p:sp>
        <p:nvSpPr>
          <p:cNvPr id="4" name="Title 3"/>
          <p:cNvSpPr>
            <a:spLocks noGrp="1"/>
          </p:cNvSpPr>
          <p:nvPr>
            <p:ph type="title"/>
          </p:nvPr>
        </p:nvSpPr>
        <p:spPr>
          <a:xfrm>
            <a:off x="457201" y="228600"/>
            <a:ext cx="6477000" cy="993751"/>
          </a:xfrm>
        </p:spPr>
        <p:txBody>
          <a:bodyPr>
            <a:noAutofit/>
          </a:bodyPr>
          <a:lstStyle/>
          <a:p>
            <a:r>
              <a:rPr lang="en-US" sz="3600" dirty="0"/>
              <a:t>Guidelines for modeling combined disorder patterns</a:t>
            </a:r>
          </a:p>
        </p:txBody>
      </p:sp>
    </p:spTree>
    <p:extLst>
      <p:ext uri="{BB962C8B-B14F-4D97-AF65-F5344CB8AC3E}">
        <p14:creationId xmlns:p14="http://schemas.microsoft.com/office/powerpoint/2010/main" val="3222428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613288"/>
          <a:ext cx="8229600" cy="4499786"/>
        </p:xfrm>
        <a:graphic>
          <a:graphicData uri="http://schemas.openxmlformats.org/drawingml/2006/table">
            <a:tbl>
              <a:tblPr/>
              <a:tblGrid>
                <a:gridCol w="4497049"/>
                <a:gridCol w="699541"/>
                <a:gridCol w="649574"/>
                <a:gridCol w="1191718"/>
                <a:gridCol w="1191718"/>
              </a:tblGrid>
              <a:tr h="149993">
                <a:tc>
                  <a:txBody>
                    <a:bodyPr/>
                    <a:lstStyle/>
                    <a:p>
                      <a:pPr algn="l" fontAlgn="b"/>
                      <a:r>
                        <a:rPr lang="en-US" sz="900" b="1" i="0" u="none" strike="noStrike">
                          <a:solidFill>
                            <a:srgbClr val="000000"/>
                          </a:solidFill>
                          <a:effectLst/>
                          <a:latin typeface="Calibri"/>
                        </a:rPr>
                        <a:t>Concept</a:t>
                      </a:r>
                    </a:p>
                  </a:txBody>
                  <a:tcPr marL="7500" marR="7500" marT="7500" marB="0" anchor="b">
                    <a:lnL>
                      <a:noFill/>
                    </a:lnL>
                    <a:lnR>
                      <a:noFill/>
                    </a:lnR>
                    <a:lnT>
                      <a:noFill/>
                    </a:lnT>
                    <a:lnB>
                      <a:noFill/>
                    </a:lnB>
                  </a:tcPr>
                </a:tc>
                <a:tc>
                  <a:txBody>
                    <a:bodyPr/>
                    <a:lstStyle/>
                    <a:p>
                      <a:pPr algn="l" fontAlgn="b"/>
                      <a:r>
                        <a:rPr lang="en-US" sz="900" b="1" i="0" u="none" strike="noStrike">
                          <a:solidFill>
                            <a:srgbClr val="000000"/>
                          </a:solidFill>
                          <a:effectLst/>
                          <a:latin typeface="Calibri"/>
                        </a:rPr>
                        <a:t>Causation BG </a:t>
                      </a:r>
                    </a:p>
                  </a:txBody>
                  <a:tcPr marL="7500" marR="7500" marT="7500" marB="0" anchor="b">
                    <a:lnL>
                      <a:noFill/>
                    </a:lnL>
                    <a:lnR>
                      <a:noFill/>
                    </a:lnR>
                    <a:lnT>
                      <a:noFill/>
                    </a:lnT>
                    <a:lnB>
                      <a:noFill/>
                    </a:lnB>
                  </a:tcPr>
                </a:tc>
                <a:tc>
                  <a:txBody>
                    <a:bodyPr/>
                    <a:lstStyle/>
                    <a:p>
                      <a:pPr algn="l" fontAlgn="b"/>
                      <a:r>
                        <a:rPr lang="en-US" sz="900" b="1" i="0" u="none" strike="noStrike">
                          <a:solidFill>
                            <a:srgbClr val="000000"/>
                          </a:solidFill>
                          <a:effectLst/>
                          <a:latin typeface="Calibri"/>
                        </a:rPr>
                        <a:t>Causation EC</a:t>
                      </a:r>
                    </a:p>
                  </a:txBody>
                  <a:tcPr marL="7500" marR="7500" marT="7500" marB="0" anchor="b">
                    <a:lnL>
                      <a:noFill/>
                    </a:lnL>
                    <a:lnR>
                      <a:noFill/>
                    </a:lnR>
                    <a:lnT>
                      <a:noFill/>
                    </a:lnT>
                    <a:lnB>
                      <a:noFill/>
                    </a:lnB>
                  </a:tcPr>
                </a:tc>
                <a:tc>
                  <a:txBody>
                    <a:bodyPr/>
                    <a:lstStyle/>
                    <a:p>
                      <a:pPr algn="l" fontAlgn="b"/>
                      <a:r>
                        <a:rPr lang="en-US" sz="900" b="1" i="0" u="none" strike="noStrike">
                          <a:solidFill>
                            <a:srgbClr val="000000"/>
                          </a:solidFill>
                          <a:effectLst/>
                          <a:latin typeface="Calibri"/>
                        </a:rPr>
                        <a:t>Role BG</a:t>
                      </a:r>
                    </a:p>
                  </a:txBody>
                  <a:tcPr marL="7500" marR="7500" marT="7500" marB="0" anchor="b">
                    <a:lnL>
                      <a:noFill/>
                    </a:lnL>
                    <a:lnR>
                      <a:noFill/>
                    </a:lnR>
                    <a:lnT>
                      <a:noFill/>
                    </a:lnT>
                    <a:lnB>
                      <a:noFill/>
                    </a:lnB>
                  </a:tcPr>
                </a:tc>
                <a:tc>
                  <a:txBody>
                    <a:bodyPr/>
                    <a:lstStyle/>
                    <a:p>
                      <a:pPr algn="l" fontAlgn="b"/>
                      <a:r>
                        <a:rPr lang="en-US" sz="900" b="1" i="0" u="none" strike="noStrike">
                          <a:solidFill>
                            <a:srgbClr val="000000"/>
                          </a:solidFill>
                          <a:effectLst/>
                          <a:latin typeface="Calibri"/>
                        </a:rPr>
                        <a:t>Role EC</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709471005 |Periodontitis co-occurrent with leukemia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449978">
                <a:tc>
                  <a:txBody>
                    <a:bodyPr/>
                    <a:lstStyle/>
                    <a:p>
                      <a:pPr algn="l" fontAlgn="b"/>
                      <a:r>
                        <a:rPr lang="en-US" sz="900" b="0" i="0" u="none" strike="noStrike">
                          <a:solidFill>
                            <a:srgbClr val="000000"/>
                          </a:solidFill>
                          <a:effectLst/>
                          <a:latin typeface="Calibri"/>
                        </a:rPr>
                        <a:t>41931000119102 |Sinusitis co-occurrent with nasal polyps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r>
              <a:tr h="149993">
                <a:tc>
                  <a:txBody>
                    <a:bodyPr/>
                    <a:lstStyle/>
                    <a:p>
                      <a:pPr algn="l" fontAlgn="b"/>
                      <a:r>
                        <a:rPr lang="en-US" sz="900" b="0" i="0" u="none" strike="noStrike">
                          <a:solidFill>
                            <a:srgbClr val="000000"/>
                          </a:solidFill>
                          <a:effectLst/>
                          <a:latin typeface="Calibri"/>
                        </a:rPr>
                        <a:t>367171000119100 |Hematuria co-occurrent and due to cystitis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709147009 |Gingivitis co-occurrent with diabetes mellitus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366961000119106 |Albinism co-occurrent with hematologic disorder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706913006 |Varicose veins of lower limb co-occurrent with edema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r>
              <a:tr h="149993">
                <a:tc>
                  <a:txBody>
                    <a:bodyPr/>
                    <a:lstStyle/>
                    <a:p>
                      <a:pPr algn="l" fontAlgn="b"/>
                      <a:r>
                        <a:rPr lang="en-US" sz="900" b="0" i="0" u="none" strike="noStrike">
                          <a:solidFill>
                            <a:srgbClr val="000000"/>
                          </a:solidFill>
                          <a:effectLst/>
                          <a:latin typeface="Calibri"/>
                        </a:rPr>
                        <a:t>714203003 |Acute bronchitis co-occurrent with bronchiectasis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r>
              <a:tr h="449978">
                <a:tc>
                  <a:txBody>
                    <a:bodyPr/>
                    <a:lstStyle/>
                    <a:p>
                      <a:pPr algn="l" fontAlgn="b"/>
                      <a:r>
                        <a:rPr lang="en-US" sz="900" b="0" i="0" u="none" strike="noStrike">
                          <a:solidFill>
                            <a:srgbClr val="000000"/>
                          </a:solidFill>
                          <a:effectLst/>
                          <a:latin typeface="Calibri"/>
                        </a:rPr>
                        <a:t>708030004 |Pulmonary emphysema co-occurrent with fibrosis of lung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125011000119100 |Mild persistent asthma co-occurrent with allergic rhinitis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r>
              <a:tr h="299985">
                <a:tc>
                  <a:txBody>
                    <a:bodyPr/>
                    <a:lstStyle/>
                    <a:p>
                      <a:pPr algn="l" fontAlgn="b"/>
                      <a:r>
                        <a:rPr lang="en-US" sz="900" b="0" i="0" u="none" strike="noStrike">
                          <a:solidFill>
                            <a:srgbClr val="000000"/>
                          </a:solidFill>
                          <a:effectLst/>
                          <a:latin typeface="Calibri"/>
                        </a:rPr>
                        <a:t>285821000119105 |Major laceration of heart co-occurrent with hemopericardium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due to</a:t>
                      </a:r>
                    </a:p>
                  </a:txBody>
                  <a:tcPr marL="7500" marR="7500" marT="7500" marB="0" anchor="b">
                    <a:lnL>
                      <a:noFill/>
                    </a:lnL>
                    <a:lnR>
                      <a:noFill/>
                    </a:lnR>
                    <a:lnT>
                      <a:noFill/>
                    </a:lnT>
                    <a:lnB>
                      <a:noFill/>
                    </a:lnB>
                    <a:solidFill>
                      <a:srgbClr val="00B05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00B050"/>
                    </a:solidFill>
                  </a:tcPr>
                </a:tc>
              </a:tr>
              <a:tr h="149993">
                <a:tc>
                  <a:txBody>
                    <a:bodyPr/>
                    <a:lstStyle/>
                    <a:p>
                      <a:pPr algn="l" fontAlgn="b"/>
                      <a:r>
                        <a:rPr lang="en-US" sz="900" b="0" i="0" u="none" strike="noStrike">
                          <a:solidFill>
                            <a:srgbClr val="000000"/>
                          </a:solidFill>
                          <a:effectLst/>
                          <a:latin typeface="Calibri"/>
                        </a:rPr>
                        <a:t>713844000 |Dementia co-occurrent with human immunodeficiency virus infection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19448008 |Optic atrophy associated with retinal dystrophy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r>
              <a:tr h="149993">
                <a:tc>
                  <a:txBody>
                    <a:bodyPr/>
                    <a:lstStyle/>
                    <a:p>
                      <a:pPr algn="l" fontAlgn="b"/>
                      <a:r>
                        <a:rPr lang="en-US" sz="900" b="0" i="0" u="none" strike="noStrike">
                          <a:solidFill>
                            <a:srgbClr val="000000"/>
                          </a:solidFill>
                          <a:effectLst/>
                          <a:latin typeface="Calibri"/>
                        </a:rPr>
                        <a:t>420543008 |Anemia associated with acquired immunodeficiency syndrome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281004 |Dementia associated with alcoholism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68241007 |Glaucoma associated with ocular trauma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due to</a:t>
                      </a:r>
                    </a:p>
                  </a:txBody>
                  <a:tcPr marL="7500" marR="7500" marT="7500" marB="0" anchor="b">
                    <a:lnL>
                      <a:noFill/>
                    </a:lnL>
                    <a:lnR>
                      <a:noFill/>
                    </a:lnR>
                    <a:lnT>
                      <a:noFill/>
                    </a:lnT>
                    <a:lnB>
                      <a:noFill/>
                    </a:lnB>
                    <a:solidFill>
                      <a:srgbClr val="00B050"/>
                    </a:solidFill>
                  </a:tcPr>
                </a:tc>
                <a:tc>
                  <a:txBody>
                    <a:bodyPr/>
                    <a:lstStyle/>
                    <a:p>
                      <a:pPr algn="l" fontAlgn="b"/>
                      <a:r>
                        <a:rPr lang="en-US" sz="900" b="0" i="0" u="none" strike="noStrike">
                          <a:solidFill>
                            <a:srgbClr val="000000"/>
                          </a:solidFill>
                          <a:effectLst/>
                          <a:latin typeface="Calibri"/>
                        </a:rPr>
                        <a:t>after</a:t>
                      </a:r>
                    </a:p>
                  </a:txBody>
                  <a:tcPr marL="7500" marR="7500" marT="7500" marB="0" anchor="b">
                    <a:lnL>
                      <a:noFill/>
                    </a:lnL>
                    <a:lnR>
                      <a:noFill/>
                    </a:lnR>
                    <a:lnT>
                      <a:noFill/>
                    </a:lnT>
                    <a:lnB>
                      <a:noFill/>
                    </a:lnB>
                    <a:solidFill>
                      <a:srgbClr val="00B050"/>
                    </a:solidFill>
                  </a:tcPr>
                </a:tc>
              </a:tr>
              <a:tr h="299985">
                <a:tc>
                  <a:txBody>
                    <a:bodyPr/>
                    <a:lstStyle/>
                    <a:p>
                      <a:pPr algn="l" fontAlgn="b"/>
                      <a:r>
                        <a:rPr lang="en-US" sz="900" b="0" i="0" u="none" strike="noStrike">
                          <a:solidFill>
                            <a:srgbClr val="000000"/>
                          </a:solidFill>
                          <a:effectLst/>
                          <a:latin typeface="Calibri"/>
                        </a:rPr>
                        <a:t>43742007 |Pericarditis associated with severe chronic anemia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230685009 |Myasthenia gravis associated with thymoma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00B050"/>
                    </a:solidFill>
                  </a:tcPr>
                </a:tc>
                <a:tc>
                  <a:txBody>
                    <a:bodyPr/>
                    <a:lstStyle/>
                    <a:p>
                      <a:pPr algn="l" fontAlgn="b"/>
                      <a:r>
                        <a:rPr lang="en-US" sz="900" b="0" i="0" u="none" strike="noStrike">
                          <a:solidFill>
                            <a:srgbClr val="000000"/>
                          </a:solidFill>
                          <a:effectLst/>
                          <a:latin typeface="Calibri"/>
                        </a:rPr>
                        <a:t>due to</a:t>
                      </a:r>
                    </a:p>
                  </a:txBody>
                  <a:tcPr marL="7500" marR="7500" marT="7500" marB="0" anchor="b">
                    <a:lnL>
                      <a:noFill/>
                    </a:lnL>
                    <a:lnR>
                      <a:noFill/>
                    </a:lnR>
                    <a:lnT>
                      <a:noFill/>
                    </a:lnT>
                    <a:lnB>
                      <a:noFill/>
                    </a:lnB>
                    <a:solidFill>
                      <a:srgbClr val="00B050"/>
                    </a:solidFill>
                  </a:tcPr>
                </a:tc>
              </a:tr>
              <a:tr h="149993">
                <a:tc>
                  <a:txBody>
                    <a:bodyPr/>
                    <a:lstStyle/>
                    <a:p>
                      <a:pPr algn="l" fontAlgn="b"/>
                      <a:r>
                        <a:rPr lang="en-US" sz="900" b="0" i="0" u="none" strike="noStrike">
                          <a:solidFill>
                            <a:srgbClr val="000000"/>
                          </a:solidFill>
                          <a:effectLst/>
                          <a:latin typeface="Calibri"/>
                        </a:rPr>
                        <a:t>422183001 |Skin ulcer associated with diabetes mellitus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421132004 |Platelet dysfunction associated with uremia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tcPr>
                </a:tc>
              </a:tr>
              <a:tr h="149993">
                <a:tc>
                  <a:txBody>
                    <a:bodyPr/>
                    <a:lstStyle/>
                    <a:p>
                      <a:pPr algn="l" fontAlgn="b"/>
                      <a:r>
                        <a:rPr lang="en-US" sz="900" b="0" i="0" u="none" strike="noStrike">
                          <a:solidFill>
                            <a:srgbClr val="000000"/>
                          </a:solidFill>
                          <a:effectLst/>
                          <a:latin typeface="Calibri"/>
                        </a:rPr>
                        <a:t>425390006 |Dementia associated with Parkinson's Disease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r>
              <a:tr h="149993">
                <a:tc>
                  <a:txBody>
                    <a:bodyPr/>
                    <a:lstStyle/>
                    <a:p>
                      <a:pPr algn="l" fontAlgn="b"/>
                      <a:r>
                        <a:rPr lang="en-US" sz="900" b="0" i="0" u="none" strike="noStrike">
                          <a:solidFill>
                            <a:srgbClr val="000000"/>
                          </a:solidFill>
                          <a:effectLst/>
                          <a:latin typeface="Calibri"/>
                        </a:rPr>
                        <a:t>791000119109 |Angina associated with type II diabetes mellitus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Co-occurrent and due to</a:t>
                      </a:r>
                    </a:p>
                  </a:txBody>
                  <a:tcPr marL="7500" marR="7500" marT="7500" marB="0" anchor="b">
                    <a:lnL>
                      <a:noFill/>
                    </a:lnL>
                    <a:lnR>
                      <a:noFill/>
                    </a:lnR>
                    <a:lnT>
                      <a:noFill/>
                    </a:lnT>
                    <a:lnB>
                      <a:noFill/>
                    </a:lnB>
                    <a:solidFill>
                      <a:srgbClr val="FFFF00"/>
                    </a:solidFill>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solidFill>
                      <a:srgbClr val="FFFF00"/>
                    </a:solidFill>
                  </a:tcPr>
                </a:tc>
              </a:tr>
              <a:tr h="149993">
                <a:tc>
                  <a:txBody>
                    <a:bodyPr/>
                    <a:lstStyle/>
                    <a:p>
                      <a:pPr algn="l" fontAlgn="b"/>
                      <a:r>
                        <a:rPr lang="en-US" sz="900" b="0" i="0" u="none" strike="noStrike">
                          <a:solidFill>
                            <a:srgbClr val="000000"/>
                          </a:solidFill>
                          <a:effectLst/>
                          <a:latin typeface="Calibri"/>
                        </a:rPr>
                        <a:t>230571009 |Neuropathy associated with endocrine disorder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Unknown</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Indirect</a:t>
                      </a:r>
                    </a:p>
                  </a:txBody>
                  <a:tcPr marL="7500" marR="7500" marT="7500" marB="0" anchor="b">
                    <a:lnL>
                      <a:noFill/>
                    </a:lnL>
                    <a:lnR>
                      <a:noFill/>
                    </a:lnR>
                    <a:lnT>
                      <a:noFill/>
                    </a:lnT>
                    <a:lnB>
                      <a:noFill/>
                    </a:lnB>
                    <a:solidFill>
                      <a:srgbClr val="00B0F0"/>
                    </a:solidFill>
                  </a:tcPr>
                </a:tc>
                <a:tc>
                  <a:txBody>
                    <a:bodyPr/>
                    <a:lstStyle/>
                    <a:p>
                      <a:pPr algn="l" fontAlgn="b"/>
                      <a:r>
                        <a:rPr lang="en-US" sz="900" b="0" i="0" u="none" strike="noStrike">
                          <a:solidFill>
                            <a:srgbClr val="000000"/>
                          </a:solidFill>
                          <a:effectLst/>
                          <a:latin typeface="Calibri"/>
                        </a:rPr>
                        <a:t>N/A</a:t>
                      </a:r>
                    </a:p>
                  </a:txBody>
                  <a:tcPr marL="7500" marR="7500" marT="7500" marB="0" anchor="b">
                    <a:lnL>
                      <a:noFill/>
                    </a:lnL>
                    <a:lnR>
                      <a:noFill/>
                    </a:lnR>
                    <a:lnT>
                      <a:noFill/>
                    </a:lnT>
                    <a:lnB>
                      <a:noFill/>
                    </a:lnB>
                    <a:solidFill>
                      <a:srgbClr val="00B050"/>
                    </a:solidFill>
                  </a:tcPr>
                </a:tc>
                <a:tc>
                  <a:txBody>
                    <a:bodyPr/>
                    <a:lstStyle/>
                    <a:p>
                      <a:pPr algn="l" fontAlgn="b"/>
                      <a:r>
                        <a:rPr lang="en-US" sz="900" b="0" i="0" u="none" strike="noStrike">
                          <a:solidFill>
                            <a:srgbClr val="000000"/>
                          </a:solidFill>
                          <a:effectLst/>
                          <a:latin typeface="Calibri"/>
                        </a:rPr>
                        <a:t>due to</a:t>
                      </a:r>
                    </a:p>
                  </a:txBody>
                  <a:tcPr marL="7500" marR="7500" marT="7500" marB="0" anchor="b">
                    <a:lnL>
                      <a:noFill/>
                    </a:lnL>
                    <a:lnR>
                      <a:noFill/>
                    </a:lnR>
                    <a:lnT>
                      <a:noFill/>
                    </a:lnT>
                    <a:lnB>
                      <a:noFill/>
                    </a:lnB>
                    <a:solidFill>
                      <a:srgbClr val="00B050"/>
                    </a:solidFill>
                  </a:tcPr>
                </a:tc>
              </a:tr>
              <a:tr h="149993">
                <a:tc>
                  <a:txBody>
                    <a:bodyPr/>
                    <a:lstStyle/>
                    <a:p>
                      <a:pPr algn="l" fontAlgn="b"/>
                      <a:r>
                        <a:rPr lang="en-US" sz="900" b="0" i="0" u="none" strike="noStrike">
                          <a:solidFill>
                            <a:srgbClr val="000000"/>
                          </a:solidFill>
                          <a:effectLst/>
                          <a:latin typeface="Calibri"/>
                        </a:rPr>
                        <a:t>403560008 |Port-wine stain associated with spinal dysraphism (disorder)|</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None</a:t>
                      </a:r>
                    </a:p>
                  </a:txBody>
                  <a:tcPr marL="7500" marR="7500" marT="7500" marB="0" anchor="b">
                    <a:lnL>
                      <a:noFill/>
                    </a:lnL>
                    <a:lnR>
                      <a:noFill/>
                    </a:lnR>
                    <a:lnT>
                      <a:noFill/>
                    </a:lnT>
                    <a:lnB>
                      <a:noFill/>
                    </a:lnB>
                  </a:tcPr>
                </a:tc>
                <a:tc>
                  <a:txBody>
                    <a:bodyPr/>
                    <a:lstStyle/>
                    <a:p>
                      <a:pPr algn="l" fontAlgn="b"/>
                      <a:r>
                        <a:rPr lang="en-US" sz="900" b="0" i="0" u="none" strike="noStrike">
                          <a:solidFill>
                            <a:srgbClr val="000000"/>
                          </a:solidFill>
                          <a:effectLst/>
                          <a:latin typeface="Calibri"/>
                        </a:rPr>
                        <a:t>Co-occurrent</a:t>
                      </a:r>
                    </a:p>
                  </a:txBody>
                  <a:tcPr marL="7500" marR="7500" marT="7500" marB="0" anchor="b">
                    <a:lnL>
                      <a:noFill/>
                    </a:lnL>
                    <a:lnR>
                      <a:noFill/>
                    </a:lnR>
                    <a:lnT>
                      <a:noFill/>
                    </a:lnT>
                    <a:lnB>
                      <a:noFill/>
                    </a:lnB>
                  </a:tcPr>
                </a:tc>
                <a:tc>
                  <a:txBody>
                    <a:bodyPr/>
                    <a:lstStyle/>
                    <a:p>
                      <a:pPr algn="l" fontAlgn="b"/>
                      <a:r>
                        <a:rPr lang="en-US" sz="900" b="0" i="0" u="none" strike="noStrike" dirty="0">
                          <a:solidFill>
                            <a:srgbClr val="000000"/>
                          </a:solidFill>
                          <a:effectLst/>
                          <a:latin typeface="Calibri"/>
                        </a:rPr>
                        <a:t>Co-occurrent</a:t>
                      </a:r>
                    </a:p>
                  </a:txBody>
                  <a:tcPr marL="7500" marR="7500" marT="7500" marB="0" anchor="b">
                    <a:lnL>
                      <a:noFill/>
                    </a:lnL>
                    <a:lnR>
                      <a:noFill/>
                    </a:lnR>
                    <a:lnT>
                      <a:noFill/>
                    </a:lnT>
                    <a:lnB>
                      <a:noFill/>
                    </a:lnB>
                  </a:tcPr>
                </a:tc>
              </a:tr>
            </a:tbl>
          </a:graphicData>
        </a:graphic>
      </p:graphicFrame>
      <p:sp>
        <p:nvSpPr>
          <p:cNvPr id="2" name="Title 1"/>
          <p:cNvSpPr>
            <a:spLocks noGrp="1"/>
          </p:cNvSpPr>
          <p:nvPr>
            <p:ph type="title"/>
          </p:nvPr>
        </p:nvSpPr>
        <p:spPr>
          <a:xfrm>
            <a:off x="457200" y="457200"/>
            <a:ext cx="6592043" cy="765151"/>
          </a:xfrm>
        </p:spPr>
        <p:txBody>
          <a:bodyPr>
            <a:normAutofit fontScale="90000"/>
          </a:bodyPr>
          <a:lstStyle/>
          <a:p>
            <a:r>
              <a:rPr lang="en-US" dirty="0" smtClean="0"/>
              <a:t>Test of reproducibility of assigning causal relationship between </a:t>
            </a:r>
            <a:r>
              <a:rPr lang="en-US" smtClean="0"/>
              <a:t>two disorders </a:t>
            </a:r>
            <a:endParaRPr lang="en-US" dirty="0"/>
          </a:p>
        </p:txBody>
      </p:sp>
    </p:spTree>
    <p:extLst>
      <p:ext uri="{BB962C8B-B14F-4D97-AF65-F5344CB8AC3E}">
        <p14:creationId xmlns:p14="http://schemas.microsoft.com/office/powerpoint/2010/main" val="3741462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Suggested resolution to the aforementioned issue is to assign causality and time interval based on consensus, to combined disorder concepts associated with specific domains and provide guidelines for modeling these domains in the editorial guide</a:t>
            </a:r>
          </a:p>
          <a:p>
            <a:r>
              <a:rPr lang="en-US" dirty="0" smtClean="0"/>
              <a:t>Domains would initially represent high impact, high usage areas</a:t>
            </a:r>
          </a:p>
          <a:p>
            <a:pPr lvl="1"/>
            <a:r>
              <a:rPr lang="en-US" dirty="0" smtClean="0"/>
              <a:t>Examples</a:t>
            </a:r>
          </a:p>
          <a:p>
            <a:pPr lvl="2"/>
            <a:r>
              <a:rPr lang="en-US" dirty="0" smtClean="0"/>
              <a:t>Infections </a:t>
            </a:r>
          </a:p>
          <a:p>
            <a:pPr lvl="2"/>
            <a:r>
              <a:rPr lang="en-US" dirty="0" smtClean="0"/>
              <a:t>Diabetic complications</a:t>
            </a:r>
          </a:p>
          <a:p>
            <a:pPr lvl="2"/>
            <a:r>
              <a:rPr lang="en-US" dirty="0" smtClean="0"/>
              <a:t>AIDs related disorders</a:t>
            </a:r>
          </a:p>
          <a:p>
            <a:r>
              <a:rPr lang="en-US" dirty="0" smtClean="0"/>
              <a:t>Additional domains to be considered based on authors input</a:t>
            </a:r>
            <a:endParaRPr lang="en-US" dirty="0"/>
          </a:p>
        </p:txBody>
      </p:sp>
      <p:sp>
        <p:nvSpPr>
          <p:cNvPr id="2" name="Title 1"/>
          <p:cNvSpPr>
            <a:spLocks noGrp="1"/>
          </p:cNvSpPr>
          <p:nvPr>
            <p:ph type="title"/>
          </p:nvPr>
        </p:nvSpPr>
        <p:spPr>
          <a:xfrm>
            <a:off x="457200" y="76200"/>
            <a:ext cx="6592043" cy="1219200"/>
          </a:xfrm>
        </p:spPr>
        <p:txBody>
          <a:bodyPr/>
          <a:lstStyle/>
          <a:p>
            <a:r>
              <a:rPr lang="en-US" dirty="0" smtClean="0"/>
              <a:t>Proposed approach to achieving reproducibility </a:t>
            </a:r>
            <a:r>
              <a:rPr lang="en-US" smtClean="0"/>
              <a:t>for modeling combined disorders</a:t>
            </a:r>
            <a:endParaRPr lang="en-US"/>
          </a:p>
        </p:txBody>
      </p:sp>
    </p:spTree>
    <p:extLst>
      <p:ext uri="{BB962C8B-B14F-4D97-AF65-F5344CB8AC3E}">
        <p14:creationId xmlns:p14="http://schemas.microsoft.com/office/powerpoint/2010/main" val="106083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2133600" y="6272239"/>
            <a:ext cx="1140151" cy="334962"/>
          </a:xfrm>
        </p:spPr>
        <p:txBody>
          <a:bodyPr/>
          <a:lstStyle/>
          <a:p>
            <a:r>
              <a:rPr lang="en-US" sz="1400" dirty="0" smtClean="0"/>
              <a:t>Stated view</a:t>
            </a:r>
            <a:endParaRPr lang="en-US" sz="1400" dirty="0"/>
          </a:p>
        </p:txBody>
      </p:sp>
      <p:sp>
        <p:nvSpPr>
          <p:cNvPr id="5" name="Text Placeholder 4"/>
          <p:cNvSpPr>
            <a:spLocks noGrp="1"/>
          </p:cNvSpPr>
          <p:nvPr>
            <p:ph type="body" idx="3"/>
          </p:nvPr>
        </p:nvSpPr>
        <p:spPr>
          <a:xfrm>
            <a:off x="6172200" y="6266683"/>
            <a:ext cx="1260120" cy="346074"/>
          </a:xfrm>
        </p:spPr>
        <p:txBody>
          <a:bodyPr/>
          <a:lstStyle/>
          <a:p>
            <a:endParaRPr lang="en-US" sz="1400" dirty="0" smtClean="0"/>
          </a:p>
          <a:p>
            <a:endParaRPr lang="en-US" sz="1400" dirty="0"/>
          </a:p>
          <a:p>
            <a:endParaRPr lang="en-US" sz="1400" dirty="0" smtClean="0"/>
          </a:p>
          <a:p>
            <a:r>
              <a:rPr lang="en-US" sz="1400" dirty="0" smtClean="0"/>
              <a:t>Inferred view</a:t>
            </a:r>
            <a:endParaRPr lang="en-US" sz="1400" dirty="0"/>
          </a:p>
        </p:txBody>
      </p:sp>
      <p:sp>
        <p:nvSpPr>
          <p:cNvPr id="2" name="Title 1"/>
          <p:cNvSpPr>
            <a:spLocks noGrp="1"/>
          </p:cNvSpPr>
          <p:nvPr>
            <p:ph type="title"/>
          </p:nvPr>
        </p:nvSpPr>
        <p:spPr/>
        <p:txBody>
          <a:bodyPr>
            <a:normAutofit fontScale="90000"/>
          </a:bodyPr>
          <a:lstStyle/>
          <a:p>
            <a:r>
              <a:rPr lang="en-US" dirty="0"/>
              <a:t>Infections, co-occurrence, causation, sites and morphology</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3733800"/>
            <a:ext cx="4038599" cy="247732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9483" y="3733800"/>
            <a:ext cx="4267199" cy="2705920"/>
          </a:xfrm>
          <a:prstGeom prst="rect">
            <a:avLst/>
          </a:prstGeom>
        </p:spPr>
      </p:pic>
      <p:sp>
        <p:nvSpPr>
          <p:cNvPr id="9" name="Oval 8"/>
          <p:cNvSpPr/>
          <p:nvPr/>
        </p:nvSpPr>
        <p:spPr>
          <a:xfrm>
            <a:off x="5265632" y="4114800"/>
            <a:ext cx="897308"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91267" y="4572000"/>
            <a:ext cx="897308"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38200" y="1676400"/>
            <a:ext cx="7391400" cy="1600438"/>
          </a:xfrm>
          <a:prstGeom prst="rect">
            <a:avLst/>
          </a:prstGeom>
          <a:noFill/>
        </p:spPr>
        <p:txBody>
          <a:bodyPr wrap="square" rtlCol="0">
            <a:spAutoFit/>
          </a:bodyPr>
          <a:lstStyle/>
          <a:p>
            <a:r>
              <a:rPr lang="en-US" sz="2400" dirty="0" smtClean="0"/>
              <a:t>“Covert co-occurrence”</a:t>
            </a:r>
          </a:p>
          <a:p>
            <a:pPr marL="285750" indent="-285750">
              <a:buFont typeface="Arial" panose="020B0604020202020204" pitchFamily="34" charset="0"/>
              <a:buChar char="•"/>
            </a:pPr>
            <a:r>
              <a:rPr lang="en-US" sz="1400" dirty="0" smtClean="0"/>
              <a:t>Review of NHS GP/FP </a:t>
            </a:r>
            <a:r>
              <a:rPr lang="en-US" sz="1400" dirty="0" err="1" smtClean="0"/>
              <a:t>refset</a:t>
            </a:r>
            <a:r>
              <a:rPr lang="en-US" sz="1400" dirty="0" smtClean="0"/>
              <a:t> reveals that many concepts due to the way they are modeled with role groups, may inherit more than parent and thus be interpreted as consisting of more than one CLP which may not be apparent from the FSN</a:t>
            </a:r>
          </a:p>
          <a:p>
            <a:pPr marL="285750" indent="-285750">
              <a:buFont typeface="Arial" panose="020B0604020202020204" pitchFamily="34" charset="0"/>
              <a:buChar char="•"/>
            </a:pPr>
            <a:r>
              <a:rPr lang="en-US" sz="1400" dirty="0" smtClean="0"/>
              <a:t>Example: </a:t>
            </a:r>
            <a:r>
              <a:rPr lang="en-US" dirty="0" smtClean="0"/>
              <a:t>Infective uveitis (</a:t>
            </a:r>
            <a:r>
              <a:rPr lang="en-US" sz="1400" dirty="0" smtClean="0"/>
              <a:t>may be recast as Uveitis co-occurrent and due to eye infection)</a:t>
            </a:r>
            <a:endParaRPr lang="en-US" sz="1400" dirty="0"/>
          </a:p>
        </p:txBody>
      </p:sp>
    </p:spTree>
    <p:extLst>
      <p:ext uri="{BB962C8B-B14F-4D97-AF65-F5344CB8AC3E}">
        <p14:creationId xmlns:p14="http://schemas.microsoft.com/office/powerpoint/2010/main" val="1231572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Infective (infectious) </a:t>
            </a:r>
            <a:r>
              <a:rPr lang="en-US" dirty="0"/>
              <a:t>vs infected</a:t>
            </a:r>
          </a:p>
        </p:txBody>
      </p:sp>
      <p:sp>
        <p:nvSpPr>
          <p:cNvPr id="8" name="Content Placeholder 7"/>
          <p:cNvSpPr>
            <a:spLocks noGrp="1"/>
          </p:cNvSpPr>
          <p:nvPr>
            <p:ph idx="1"/>
          </p:nvPr>
        </p:nvSpPr>
        <p:spPr/>
        <p:txBody>
          <a:bodyPr/>
          <a:lstStyle/>
          <a:p>
            <a:r>
              <a:rPr lang="en-US" dirty="0" smtClean="0"/>
              <a:t>Difference between infections directly resulting in a morphologically abnormal structure ( e.g. inflammation) and infections of a morphologically abnormal structure due to another cause (e.g. infected blister) and infections of a previously inflamed site (infected eczema).</a:t>
            </a:r>
          </a:p>
          <a:p>
            <a:r>
              <a:rPr lang="en-US" dirty="0" smtClean="0"/>
              <a:t>If infections cause and occur at the same time as inflammation they should be modeled as inflammation co-occurrent and due to infection Y</a:t>
            </a:r>
          </a:p>
          <a:p>
            <a:r>
              <a:rPr lang="en-US" dirty="0" smtClean="0"/>
              <a:t>Alternatively, if inflammation is considered to be the inevitable outcome of infections</a:t>
            </a:r>
            <a:r>
              <a:rPr lang="en-US" dirty="0"/>
              <a:t>, then </a:t>
            </a:r>
            <a:r>
              <a:rPr lang="en-US" dirty="0" smtClean="0"/>
              <a:t>inflammation </a:t>
            </a:r>
            <a:r>
              <a:rPr lang="en-US" dirty="0"/>
              <a:t>co-occurrent with infection Y </a:t>
            </a:r>
            <a:r>
              <a:rPr lang="en-US" dirty="0" smtClean="0"/>
              <a:t>would suffice</a:t>
            </a:r>
          </a:p>
        </p:txBody>
      </p:sp>
    </p:spTree>
    <p:extLst>
      <p:ext uri="{BB962C8B-B14F-4D97-AF65-F5344CB8AC3E}">
        <p14:creationId xmlns:p14="http://schemas.microsoft.com/office/powerpoint/2010/main" val="167318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592043" cy="1069951"/>
          </a:xfrm>
        </p:spPr>
        <p:txBody>
          <a:bodyPr>
            <a:normAutofit fontScale="90000"/>
          </a:bodyPr>
          <a:lstStyle/>
          <a:p>
            <a:r>
              <a:rPr lang="en-US" sz="2200" dirty="0" smtClean="0"/>
              <a:t/>
            </a:r>
            <a:br>
              <a:rPr lang="en-US" sz="2200" dirty="0" smtClean="0"/>
            </a:br>
            <a:r>
              <a:rPr lang="en-US" sz="2200" dirty="0" smtClean="0"/>
              <a:t>Standard </a:t>
            </a:r>
            <a:r>
              <a:rPr lang="en-US" sz="2200" dirty="0"/>
              <a:t>modelling patterns (with preferred role group combinations) </a:t>
            </a:r>
            <a:r>
              <a:rPr lang="en-US" sz="2200" dirty="0" smtClean="0"/>
              <a:t>required for </a:t>
            </a:r>
            <a:r>
              <a:rPr lang="en-US" sz="2200" dirty="0"/>
              <a:t>several </a:t>
            </a:r>
            <a:r>
              <a:rPr lang="en-US" sz="2200" dirty="0" smtClean="0"/>
              <a:t>infectious disease variants (which </a:t>
            </a:r>
            <a:r>
              <a:rPr lang="en-US" sz="2200" dirty="0"/>
              <a:t>are currently inconsistently applied</a:t>
            </a:r>
            <a:r>
              <a:rPr lang="en-US" sz="2200" dirty="0" smtClean="0"/>
              <a:t>)</a:t>
            </a:r>
            <a:r>
              <a:rPr lang="en-US" dirty="0"/>
              <a:t/>
            </a:r>
            <a:br>
              <a:rPr lang="en-US" dirty="0"/>
            </a:br>
            <a:endParaRPr lang="en-US" dirty="0"/>
          </a:p>
        </p:txBody>
      </p:sp>
      <p:sp>
        <p:nvSpPr>
          <p:cNvPr id="3" name="Content Placeholder 2"/>
          <p:cNvSpPr>
            <a:spLocks noGrp="1"/>
          </p:cNvSpPr>
          <p:nvPr>
            <p:ph idx="1"/>
          </p:nvPr>
        </p:nvSpPr>
        <p:spPr/>
        <p:txBody>
          <a:bodyPr/>
          <a:lstStyle/>
          <a:p>
            <a:r>
              <a:rPr lang="en-US" sz="1800" dirty="0"/>
              <a:t> </a:t>
            </a:r>
            <a:r>
              <a:rPr lang="en-US" sz="1800" dirty="0" smtClean="0"/>
              <a:t>infection (including asymptomatic carrier states)</a:t>
            </a:r>
            <a:endParaRPr lang="en-US" sz="1800" dirty="0"/>
          </a:p>
          <a:p>
            <a:r>
              <a:rPr lang="en-US" sz="1800" dirty="0" smtClean="0"/>
              <a:t> Infection </a:t>
            </a:r>
            <a:r>
              <a:rPr lang="en-US" sz="1800" dirty="0"/>
              <a:t>at site</a:t>
            </a:r>
          </a:p>
          <a:p>
            <a:r>
              <a:rPr lang="en-US" sz="1800" dirty="0" smtClean="0"/>
              <a:t> Infection </a:t>
            </a:r>
            <a:r>
              <a:rPr lang="en-US" sz="1800" dirty="0"/>
              <a:t>by organism</a:t>
            </a:r>
          </a:p>
          <a:p>
            <a:r>
              <a:rPr lang="en-US" sz="1800" dirty="0" smtClean="0"/>
              <a:t> Infection </a:t>
            </a:r>
            <a:r>
              <a:rPr lang="en-US" sz="1800" dirty="0"/>
              <a:t>by organism at </a:t>
            </a:r>
            <a:r>
              <a:rPr lang="en-US" sz="1800" dirty="0" smtClean="0"/>
              <a:t>site</a:t>
            </a:r>
            <a:endParaRPr lang="en-US" sz="1800" dirty="0"/>
          </a:p>
          <a:p>
            <a:r>
              <a:rPr lang="en-US" sz="1800" dirty="0" smtClean="0"/>
              <a:t> Infection </a:t>
            </a:r>
            <a:r>
              <a:rPr lang="en-US" sz="1800" dirty="0"/>
              <a:t>by organism causing morphologic abnormality</a:t>
            </a:r>
          </a:p>
          <a:p>
            <a:r>
              <a:rPr lang="en-US" sz="1800" dirty="0"/>
              <a:t> </a:t>
            </a:r>
            <a:r>
              <a:rPr lang="en-US" sz="1800" dirty="0" smtClean="0"/>
              <a:t>Infection </a:t>
            </a:r>
            <a:r>
              <a:rPr lang="en-US" sz="1800" dirty="0"/>
              <a:t>by organism causing morphologic abnormality at site (e.g. </a:t>
            </a:r>
            <a:r>
              <a:rPr lang="en-US" sz="1800" dirty="0" smtClean="0"/>
              <a:t>    </a:t>
            </a:r>
            <a:r>
              <a:rPr lang="en-US" sz="1800" dirty="0" err="1" smtClean="0"/>
              <a:t>tuberculous</a:t>
            </a:r>
            <a:r>
              <a:rPr lang="en-US" sz="1800" dirty="0" smtClean="0"/>
              <a:t> </a:t>
            </a:r>
            <a:r>
              <a:rPr lang="en-US" sz="1800" dirty="0"/>
              <a:t>ascites, infective corneal ulcer)</a:t>
            </a:r>
          </a:p>
          <a:p>
            <a:r>
              <a:rPr lang="en-US" sz="1800" dirty="0" smtClean="0"/>
              <a:t> Infection </a:t>
            </a:r>
            <a:r>
              <a:rPr lang="en-US" sz="1800" dirty="0"/>
              <a:t>by organism in morphologic abnormality</a:t>
            </a:r>
          </a:p>
          <a:p>
            <a:r>
              <a:rPr lang="en-US" sz="1800" dirty="0" smtClean="0"/>
              <a:t> Infection </a:t>
            </a:r>
            <a:r>
              <a:rPr lang="en-US" sz="1800" dirty="0"/>
              <a:t>by organism in morphologic abnormality at site (e.g. infected ascites, infected varicose ulcer)</a:t>
            </a:r>
          </a:p>
          <a:p>
            <a:r>
              <a:rPr lang="en-US" sz="1800" dirty="0" smtClean="0"/>
              <a:t> Infection </a:t>
            </a:r>
            <a:r>
              <a:rPr lang="en-US" sz="1800" dirty="0"/>
              <a:t>by organism in morphologic abnormality, causing other morphologic abnormality, at site</a:t>
            </a:r>
          </a:p>
          <a:p>
            <a:endParaRPr lang="en-US" dirty="0"/>
          </a:p>
          <a:p>
            <a:endParaRPr lang="en-US" dirty="0"/>
          </a:p>
        </p:txBody>
      </p:sp>
    </p:spTree>
    <p:extLst>
      <p:ext uri="{BB962C8B-B14F-4D97-AF65-F5344CB8AC3E}">
        <p14:creationId xmlns:p14="http://schemas.microsoft.com/office/powerpoint/2010/main" val="3904594738"/>
      </p:ext>
    </p:extLst>
  </p:cSld>
  <p:clrMapOvr>
    <a:masterClrMapping/>
  </p:clrMapOvr>
</p:sld>
</file>

<file path=ppt/theme/theme1.xml><?xml version="1.0" encoding="utf-8"?>
<a:theme xmlns:a="http://schemas.openxmlformats.org/drawingml/2006/main" name="06172015_PresenceOfX">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ombined clinical disorders_rev 2" id="{FDC66228-E11F-B143-8B85-892B6BF3D51D}" vid="{43E63191-0034-CE4B-BD95-E3BF628FA6C1}"/>
    </a:ext>
  </a:extLst>
</a:theme>
</file>

<file path=docProps/app.xml><?xml version="1.0" encoding="utf-8"?>
<Properties xmlns="http://schemas.openxmlformats.org/officeDocument/2006/extended-properties" xmlns:vt="http://schemas.openxmlformats.org/officeDocument/2006/docPropsVTypes">
  <Template>IHTSDO template</Template>
  <TotalTime>1487</TotalTime>
  <Words>1810</Words>
  <Application>Microsoft Macintosh PowerPoint</Application>
  <PresentationFormat>On-screen Show (4:3)</PresentationFormat>
  <Paragraphs>277</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 Unicode MS</vt:lpstr>
      <vt:lpstr>Calibri</vt:lpstr>
      <vt:lpstr>Museo 300</vt:lpstr>
      <vt:lpstr>Museo 500</vt:lpstr>
      <vt:lpstr>Arial</vt:lpstr>
      <vt:lpstr>06172015_PresenceOfX</vt:lpstr>
      <vt:lpstr>Events, conditions, episodes project group activities</vt:lpstr>
      <vt:lpstr>ECE Goals – 2016 and onward</vt:lpstr>
      <vt:lpstr>Current discussions</vt:lpstr>
      <vt:lpstr>Guidelines for modeling combined disorder patterns</vt:lpstr>
      <vt:lpstr>Test of reproducibility of assigning causal relationship between two disorders </vt:lpstr>
      <vt:lpstr>Proposed approach to achieving reproducibility for modeling combined disorders</vt:lpstr>
      <vt:lpstr>Infections, co-occurrence, causation, sites and morphology</vt:lpstr>
      <vt:lpstr>Infective (infectious) vs infected</vt:lpstr>
      <vt:lpstr> Standard modelling patterns (with preferred role group combinations) required for several infectious disease variants (which are currently inconsistently applied) </vt:lpstr>
      <vt:lpstr>Diabetic complications</vt:lpstr>
      <vt:lpstr>Workplan</vt:lpstr>
      <vt:lpstr> Addition of during, during AND/OR after to associated with role hierarchy </vt:lpstr>
      <vt:lpstr> Surgical complications </vt:lpstr>
      <vt:lpstr>Revised associated with role hierarchy</vt:lpstr>
      <vt:lpstr>PowerPoint Presentation</vt:lpstr>
      <vt:lpstr>Intraoperative complication</vt:lpstr>
      <vt:lpstr>Injury to nerve during surgery</vt:lpstr>
      <vt:lpstr>Injury to viscus/spleen during surgery</vt:lpstr>
      <vt:lpstr>Intraoperative fracture</vt:lpstr>
      <vt:lpstr>Intraoperative hemorrhage</vt:lpstr>
      <vt:lpstr>Intraoperative complication hierarchy</vt:lpstr>
      <vt:lpstr>Perioperative complications</vt:lpstr>
      <vt:lpstr>Remaining issues</vt:lpstr>
      <vt:lpstr> Syndromes in which constituent conditions are variably present </vt:lpstr>
      <vt:lpstr>FSN Naming</vt:lpstr>
      <vt:lpstr>General modelling</vt:lpstr>
      <vt:lpstr>Chromosomal abnormalities</vt:lpstr>
      <vt:lpstr>Specific modelling </vt:lpstr>
      <vt:lpstr> Application of ECE guidance retrospectively - maintenance of existing descriptions that may be ambiguous </vt:lpstr>
      <vt:lpstr>Revised work plan </vt:lpstr>
    </vt:vector>
  </TitlesOfParts>
  <Company>Kaiser Permanente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Bruce J. Goldberg, MD, PhD</dc:creator>
  <cp:lastModifiedBy>Bruce Goldberg</cp:lastModifiedBy>
  <cp:revision>68</cp:revision>
  <dcterms:created xsi:type="dcterms:W3CDTF">2016-04-04T22:29:51Z</dcterms:created>
  <dcterms:modified xsi:type="dcterms:W3CDTF">2016-04-13T00:34:20Z</dcterms:modified>
</cp:coreProperties>
</file>