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327" r:id="rId3"/>
    <p:sldId id="328" r:id="rId4"/>
    <p:sldId id="329" r:id="rId5"/>
    <p:sldId id="330" r:id="rId6"/>
    <p:sldId id="258" r:id="rId7"/>
    <p:sldId id="259" r:id="rId8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70" roundtripDataSignature="AMtx7mjFRoN4l9ud+WtK4010xkePqQHzW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h Harry" initials="SH" lastIdx="3" clrIdx="0">
    <p:extLst>
      <p:ext uri="{19B8F6BF-5375-455C-9EA6-DF929625EA0E}">
        <p15:presenceInfo xmlns:p15="http://schemas.microsoft.com/office/powerpoint/2012/main" userId="d0be8d124c608ca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36B9997-EBD9-49BC-9FB4-CD0D714A6AA6}">
  <a:tblStyle styleId="{E36B9997-EBD9-49BC-9FB4-CD0D714A6AA6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1E6E7"/>
          </a:solidFill>
        </a:fill>
      </a:tcStyle>
    </a:wholeTbl>
    <a:band1H>
      <a:tcTxStyle b="off" i="off"/>
      <a:tcStyle>
        <a:tcBdr/>
        <a:fill>
          <a:solidFill>
            <a:srgbClr val="E2CACB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E2CACB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71" Type="http://schemas.openxmlformats.org/officeDocument/2006/relationships/commentAuthors" Target="commentAuthors.xml"/><Relationship Id="rId2" Type="http://schemas.openxmlformats.org/officeDocument/2006/relationships/slide" Target="slides/slide1.xml"/><Relationship Id="rId70" Type="http://customschemas.google.com/relationships/presentationmetadata" Target="meta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" name="Google Shape;3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4" name="Google Shape;4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0" name="Google Shape;5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p21" descr="Cover_bkg_3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21"/>
          <p:cNvSpPr txBox="1">
            <a:spLocks noGrp="1"/>
          </p:cNvSpPr>
          <p:nvPr>
            <p:ph type="ctrTitle"/>
          </p:nvPr>
        </p:nvSpPr>
        <p:spPr>
          <a:xfrm>
            <a:off x="916720" y="657321"/>
            <a:ext cx="6480951" cy="31678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Arial"/>
              <a:buNone/>
              <a:defRPr sz="4500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1"/>
          <p:cNvSpPr txBox="1">
            <a:spLocks noGrp="1"/>
          </p:cNvSpPr>
          <p:nvPr>
            <p:ph type="subTitle" idx="1"/>
          </p:nvPr>
        </p:nvSpPr>
        <p:spPr>
          <a:xfrm>
            <a:off x="916720" y="3825164"/>
            <a:ext cx="6400800" cy="688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rgbClr val="C3CD7B"/>
              </a:buClr>
              <a:buSzPts val="1600"/>
              <a:buFont typeface="Arial"/>
              <a:buNone/>
              <a:defRPr sz="1600" b="1" i="0">
                <a:solidFill>
                  <a:srgbClr val="C3CD7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2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2"/>
          <p:cNvSpPr txBox="1">
            <a:spLocks noGrp="1"/>
          </p:cNvSpPr>
          <p:nvPr>
            <p:ph type="body" idx="1"/>
          </p:nvPr>
        </p:nvSpPr>
        <p:spPr>
          <a:xfrm>
            <a:off x="956667" y="1882620"/>
            <a:ext cx="7282212" cy="3950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⮚"/>
              <a:defRPr sz="2800"/>
            </a:lvl1pPr>
            <a:lvl2pPr marL="914400" lvl="1" indent="-40640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>
                <a:latin typeface="Arial"/>
                <a:ea typeface="Arial"/>
                <a:cs typeface="Arial"/>
                <a:sym typeface="Arial"/>
              </a:defRPr>
            </a:lvl2pPr>
            <a:lvl3pPr marL="1371600" lvl="2" indent="-40640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3pPr>
            <a:lvl4pPr marL="1828800" lvl="3" indent="-40640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4pPr>
            <a:lvl5pPr marL="2286000" lvl="4" indent="-40640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»"/>
              <a:defRPr sz="2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22"/>
          <p:cNvSpPr txBox="1">
            <a:spLocks noGrp="1"/>
          </p:cNvSpPr>
          <p:nvPr>
            <p:ph type="dt" idx="10"/>
          </p:nvPr>
        </p:nvSpPr>
        <p:spPr>
          <a:xfrm>
            <a:off x="956439" y="5936345"/>
            <a:ext cx="129354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22"/>
          <p:cNvSpPr txBox="1">
            <a:spLocks noGrp="1"/>
          </p:cNvSpPr>
          <p:nvPr>
            <p:ph type="ftr" idx="11"/>
          </p:nvPr>
        </p:nvSpPr>
        <p:spPr>
          <a:xfrm>
            <a:off x="2265667" y="5936345"/>
            <a:ext cx="33553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Google Shape;22;p22"/>
          <p:cNvSpPr txBox="1">
            <a:spLocks noGrp="1"/>
          </p:cNvSpPr>
          <p:nvPr>
            <p:ph type="sldNum" idx="12"/>
          </p:nvPr>
        </p:nvSpPr>
        <p:spPr>
          <a:xfrm>
            <a:off x="5621047" y="5936345"/>
            <a:ext cx="1262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4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4"/>
          <p:cNvSpPr txBox="1">
            <a:spLocks noGrp="1"/>
          </p:cNvSpPr>
          <p:nvPr>
            <p:ph type="body" idx="1"/>
          </p:nvPr>
        </p:nvSpPr>
        <p:spPr>
          <a:xfrm>
            <a:off x="4679846" y="1882621"/>
            <a:ext cx="3465576" cy="3895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  <a:defRPr sz="24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24"/>
          <p:cNvSpPr txBox="1">
            <a:spLocks noGrp="1"/>
          </p:cNvSpPr>
          <p:nvPr>
            <p:ph type="body" idx="2"/>
          </p:nvPr>
        </p:nvSpPr>
        <p:spPr>
          <a:xfrm>
            <a:off x="956439" y="1882620"/>
            <a:ext cx="3465137" cy="3895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  <a:defRPr sz="24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24"/>
          <p:cNvSpPr txBox="1">
            <a:spLocks noGrp="1"/>
          </p:cNvSpPr>
          <p:nvPr>
            <p:ph type="dt" idx="10"/>
          </p:nvPr>
        </p:nvSpPr>
        <p:spPr>
          <a:xfrm>
            <a:off x="956439" y="5936345"/>
            <a:ext cx="129354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Google Shape;28;p24"/>
          <p:cNvSpPr txBox="1">
            <a:spLocks noGrp="1"/>
          </p:cNvSpPr>
          <p:nvPr>
            <p:ph type="ftr" idx="11"/>
          </p:nvPr>
        </p:nvSpPr>
        <p:spPr>
          <a:xfrm>
            <a:off x="2265667" y="5936345"/>
            <a:ext cx="33553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Google Shape;29;p24"/>
          <p:cNvSpPr txBox="1">
            <a:spLocks noGrp="1"/>
          </p:cNvSpPr>
          <p:nvPr>
            <p:ph type="sldNum" idx="12"/>
          </p:nvPr>
        </p:nvSpPr>
        <p:spPr>
          <a:xfrm>
            <a:off x="5621047" y="5936345"/>
            <a:ext cx="12621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89EA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0" descr="Content_bkg_2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0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4500"/>
              <a:buFont typeface="Arial"/>
              <a:buNone/>
              <a:defRPr sz="4500" b="1" i="0" u="none" strike="noStrike" cap="none">
                <a:solidFill>
                  <a:srgbClr val="AD122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20"/>
          <p:cNvSpPr txBox="1">
            <a:spLocks noGrp="1"/>
          </p:cNvSpPr>
          <p:nvPr>
            <p:ph type="body" idx="1"/>
          </p:nvPr>
        </p:nvSpPr>
        <p:spPr>
          <a:xfrm>
            <a:off x="956667" y="1882620"/>
            <a:ext cx="7282212" cy="4689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30200" algn="l" rtl="0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"/>
          <p:cNvSpPr txBox="1">
            <a:spLocks noGrp="1"/>
          </p:cNvSpPr>
          <p:nvPr>
            <p:ph type="ctrTitle"/>
          </p:nvPr>
        </p:nvSpPr>
        <p:spPr>
          <a:xfrm>
            <a:off x="731525" y="394369"/>
            <a:ext cx="7266581" cy="2900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Arial"/>
              <a:buNone/>
            </a:pPr>
            <a:r>
              <a:rPr lang="en-US" dirty="0"/>
              <a:t>Laboratory Interoperation Project</a:t>
            </a:r>
            <a:br>
              <a:rPr lang="en-US" dirty="0"/>
            </a:br>
            <a:endParaRPr dirty="0"/>
          </a:p>
        </p:txBody>
      </p:sp>
      <p:sp>
        <p:nvSpPr>
          <p:cNvPr id="35" name="Google Shape;35;p1"/>
          <p:cNvSpPr txBox="1">
            <a:spLocks noGrp="1"/>
          </p:cNvSpPr>
          <p:nvPr>
            <p:ph type="subTitle" idx="1"/>
          </p:nvPr>
        </p:nvSpPr>
        <p:spPr>
          <a:xfrm>
            <a:off x="745420" y="2870521"/>
            <a:ext cx="6400800" cy="2684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D7B"/>
              </a:buClr>
              <a:buSzPts val="2400"/>
              <a:buFont typeface="Arial"/>
              <a:buNone/>
            </a:pPr>
            <a:r>
              <a:rPr lang="en-US" sz="2400"/>
              <a:t>James R. Campbell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C3CD7B"/>
              </a:buClr>
              <a:buSzPts val="2400"/>
              <a:buFont typeface="Arial"/>
              <a:buNone/>
            </a:pPr>
            <a:r>
              <a:rPr lang="en-US" sz="2400"/>
              <a:t>Sarah Harry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C3CD7B"/>
              </a:buClr>
              <a:buSzPts val="2400"/>
              <a:buFont typeface="Arial"/>
              <a:buNone/>
            </a:pPr>
            <a:r>
              <a:rPr lang="en-US" sz="2400"/>
              <a:t>Daniel Karlsson</a:t>
            </a:r>
            <a:endParaRPr sz="2400"/>
          </a:p>
          <a:p>
            <a:pPr marL="0" lvl="0" indent="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C3CD7B"/>
              </a:buClr>
              <a:buSzPts val="2400"/>
              <a:buFont typeface="Arial"/>
              <a:buNone/>
            </a:pPr>
            <a:endParaRPr sz="2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01B7D-D598-4390-9FC0-14410429B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Problem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534620-7E70-40A1-9A4E-85EE74E924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Laboratory test results are an important EHR dataset critical to clinical decision making, research and population health</a:t>
            </a:r>
          </a:p>
          <a:p>
            <a:r>
              <a:rPr lang="en-US" dirty="0"/>
              <a:t>HL7 identifies LOINC as terminology of choice for lab results</a:t>
            </a:r>
          </a:p>
          <a:p>
            <a:r>
              <a:rPr lang="en-US" dirty="0" err="1"/>
              <a:t>Scandanavian</a:t>
            </a:r>
            <a:r>
              <a:rPr lang="en-US" dirty="0"/>
              <a:t> countries employ NPU for results reports</a:t>
            </a:r>
          </a:p>
          <a:p>
            <a:r>
              <a:rPr lang="en-US" dirty="0"/>
              <a:t>UK maps their lab data to SNOMED Procedure codes</a:t>
            </a:r>
          </a:p>
          <a:p>
            <a:r>
              <a:rPr lang="en-US" dirty="0"/>
              <a:t>No support for interoperation of results data</a:t>
            </a:r>
          </a:p>
        </p:txBody>
      </p:sp>
    </p:spTree>
    <p:extLst>
      <p:ext uri="{BB962C8B-B14F-4D97-AF65-F5344CB8AC3E}">
        <p14:creationId xmlns:p14="http://schemas.microsoft.com/office/powerpoint/2010/main" val="2391197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9CD2C7-1788-42F0-90AD-6E4501304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LOINC-SNOMED Collaboration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401B9E-64AE-4689-9BCA-6A6BF3ED35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56667" y="1882619"/>
            <a:ext cx="7282212" cy="4461619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2013 LOINC and SNOMED “</a:t>
            </a:r>
            <a:r>
              <a:rPr lang="en-US" b="0" i="0" dirty="0">
                <a:solidFill>
                  <a:srgbClr val="333333"/>
                </a:solidFill>
                <a:effectLst/>
                <a:latin typeface="Lato" panose="020B0604020202020204" pitchFamily="34" charset="0"/>
              </a:rPr>
              <a:t>form a long-term collaborative relationship with the objective of developing coded content to support order entry and result reporting”</a:t>
            </a:r>
          </a:p>
          <a:p>
            <a:pPr algn="l" fontAlgn="base"/>
            <a:r>
              <a:rPr lang="en-US" b="0" i="0" dirty="0">
                <a:solidFill>
                  <a:srgbClr val="333333"/>
                </a:solidFill>
                <a:effectLst/>
                <a:latin typeface="Lato" panose="020F0502020204030203" pitchFamily="34" charset="0"/>
              </a:rPr>
              <a:t>To prioritize the effort, </a:t>
            </a:r>
            <a:r>
              <a:rPr lang="en-US" b="0" i="0" dirty="0" err="1">
                <a:solidFill>
                  <a:srgbClr val="333333"/>
                </a:solidFill>
                <a:effectLst/>
                <a:latin typeface="Lato" panose="020F0502020204030203" pitchFamily="34" charset="0"/>
              </a:rPr>
              <a:t>Regenstrief</a:t>
            </a:r>
            <a:r>
              <a:rPr lang="en-US" b="0" i="0" dirty="0">
                <a:solidFill>
                  <a:srgbClr val="333333"/>
                </a:solidFill>
                <a:effectLst/>
                <a:latin typeface="Lato" panose="020F0502020204030203" pitchFamily="34" charset="0"/>
              </a:rPr>
              <a:t> and SNOMED International have agreed to focus the work on these domain areas (which may later be expanded into other areas of mutual interest):</a:t>
            </a:r>
          </a:p>
          <a:p>
            <a:pPr lvl="1" fontAlgn="base"/>
            <a:r>
              <a:rPr lang="en-US" b="0" i="0" dirty="0">
                <a:solidFill>
                  <a:srgbClr val="333333"/>
                </a:solidFill>
                <a:effectLst/>
                <a:latin typeface="Lato" panose="020F0502020204030203" pitchFamily="34" charset="0"/>
              </a:rPr>
              <a:t>Laboratory, including discrete orders and observations and panel names for orders (excluding panel structure)</a:t>
            </a:r>
          </a:p>
          <a:p>
            <a:pPr lvl="1" fontAlgn="base"/>
            <a:r>
              <a:rPr lang="en-US" b="0" i="0" dirty="0">
                <a:solidFill>
                  <a:srgbClr val="333333"/>
                </a:solidFill>
                <a:effectLst/>
                <a:latin typeface="Lato" panose="020F0502020204030203" pitchFamily="34" charset="0"/>
              </a:rPr>
              <a:t>Anthropomorphic measurements and evaluations</a:t>
            </a:r>
          </a:p>
          <a:p>
            <a:pPr lvl="1" fontAlgn="base"/>
            <a:r>
              <a:rPr lang="en-US" dirty="0">
                <a:solidFill>
                  <a:srgbClr val="333333"/>
                </a:solidFill>
                <a:latin typeface="Lato" panose="020F0502020204030203" pitchFamily="34" charset="0"/>
              </a:rPr>
              <a:t>Vi</a:t>
            </a:r>
            <a:r>
              <a:rPr lang="en-US" b="0" i="0" dirty="0">
                <a:solidFill>
                  <a:srgbClr val="333333"/>
                </a:solidFill>
                <a:effectLst/>
                <a:latin typeface="Lato" panose="020F0502020204030203" pitchFamily="34" charset="0"/>
              </a:rPr>
              <a:t>tal signs and physiological measurements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220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FAF52-8069-4335-9E29-D25DECE96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Laboratory Interoperation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088170-3816-4BEC-950C-7E9C95773D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2017: OWL axioms published for 13621 LOINC concepts</a:t>
            </a:r>
          </a:p>
          <a:p>
            <a:r>
              <a:rPr lang="en-US" dirty="0"/>
              <a:t>2018: NPU demonstration project for common labs</a:t>
            </a:r>
          </a:p>
          <a:p>
            <a:r>
              <a:rPr lang="en-US" dirty="0"/>
              <a:t>2019: Nebraska extends axiom set for coverage of common US lab tests, adds anatomic pathology and genetics</a:t>
            </a:r>
          </a:p>
          <a:p>
            <a:r>
              <a:rPr lang="en-US" dirty="0"/>
              <a:t>2021: E2O project defines common UK lab tests with observables model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9937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BEE4F-791E-4531-8BA9-F5FF2DEE8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514FA4-D072-45D8-9D8C-AFF42228A6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Extend technology preview expression map set to include:</a:t>
            </a:r>
          </a:p>
          <a:p>
            <a:pPr lvl="1"/>
            <a:r>
              <a:rPr lang="en-US" dirty="0"/>
              <a:t>Nebraska Lexicon laboratory and anatomic pathology</a:t>
            </a:r>
          </a:p>
          <a:p>
            <a:pPr lvl="1"/>
            <a:r>
              <a:rPr lang="en-US" dirty="0"/>
              <a:t>UK lab Procedures concepts </a:t>
            </a:r>
          </a:p>
          <a:p>
            <a:pPr lvl="1"/>
            <a:r>
              <a:rPr lang="en-US" dirty="0"/>
              <a:t>NPU lab result concepts in common use</a:t>
            </a:r>
          </a:p>
          <a:p>
            <a:r>
              <a:rPr lang="en-US" dirty="0"/>
              <a:t>Publish as OWL axiom expression set for interoperation of lab results</a:t>
            </a:r>
          </a:p>
        </p:txBody>
      </p:sp>
    </p:spTree>
    <p:extLst>
      <p:ext uri="{BB962C8B-B14F-4D97-AF65-F5344CB8AC3E}">
        <p14:creationId xmlns:p14="http://schemas.microsoft.com/office/powerpoint/2010/main" val="3137754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4500"/>
              <a:buFont typeface="Arial"/>
              <a:buNone/>
            </a:pPr>
            <a:r>
              <a:rPr lang="en-US"/>
              <a:t>NHS Evaluation Procedure Usage (READ code maps)</a:t>
            </a:r>
            <a:endParaRPr/>
          </a:p>
        </p:txBody>
      </p:sp>
      <p:graphicFrame>
        <p:nvGraphicFramePr>
          <p:cNvPr id="47" name="Google Shape;47;p9"/>
          <p:cNvGraphicFramePr/>
          <p:nvPr/>
        </p:nvGraphicFramePr>
        <p:xfrm>
          <a:off x="957263" y="1882775"/>
          <a:ext cx="7605825" cy="4442515"/>
        </p:xfrm>
        <a:graphic>
          <a:graphicData uri="http://schemas.openxmlformats.org/drawingml/2006/table">
            <a:tbl>
              <a:tblPr firstRow="1" bandRow="1">
                <a:noFill/>
                <a:tableStyleId>{E36B9997-EBD9-49BC-9FB4-CD0D714A6AA6}</a:tableStyleId>
              </a:tblPr>
              <a:tblGrid>
                <a:gridCol w="2314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5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35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0" i="0" u="none" strike="noStrike" cap="none" dirty="0" err="1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EvaluationProcedureID</a:t>
                      </a:r>
                      <a:endParaRPr sz="1600" b="0" i="0" u="none" strike="noStrike" cap="none" dirty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EvaluationProcedureTERM</a:t>
                      </a:r>
                      <a:endParaRPr sz="1600" b="0" i="0" u="none" strike="noStrike" cap="non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0" i="0" u="none" strike="noStrike" cap="non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2011-2019 Usage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113075003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Creatinine measurement, serum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278893220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104934005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Sodium measurement, serum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263533050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271236005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Serum potassium measurement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263083990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271026005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Haemoglobin</a:t>
                      </a:r>
                      <a:r>
                        <a:rPr lang="en-US" sz="18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level estimation</a:t>
                      </a:r>
                      <a:endParaRPr sz="1400" u="none" strike="noStrike" cap="none" dirty="0"/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250937900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442673006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Measurement of total haemoglobin concentration using dipstick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250937900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391558003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Total white blood count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249562990</a:t>
                      </a:r>
                      <a:endParaRPr sz="1400" u="none" strike="noStrike" cap="none"/>
                    </a:p>
                  </a:txBody>
                  <a:tcPr marL="7625" marR="7625" marT="76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767002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White blood cell count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249562990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0"/>
          <p:cNvSpPr txBox="1"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D122A"/>
              </a:buClr>
              <a:buSzPts val="3600"/>
              <a:buFont typeface="Arial"/>
              <a:buNone/>
            </a:pPr>
            <a:r>
              <a:rPr lang="en-US" sz="3600" dirty="0"/>
              <a:t>113075003|Creatinine measurement, serum </a:t>
            </a:r>
            <a:r>
              <a:rPr lang="en-US" sz="3600" dirty="0" smtClean="0"/>
              <a:t>(</a:t>
            </a:r>
            <a:r>
              <a:rPr lang="en-US" sz="3600" dirty="0" smtClean="0"/>
              <a:t>observable</a:t>
            </a:r>
            <a:r>
              <a:rPr lang="en-US" sz="3600" dirty="0" smtClean="0"/>
              <a:t>)|</a:t>
            </a:r>
            <a:endParaRPr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9591" t="13888" r="38702" b="54061"/>
          <a:stretch/>
        </p:blipFill>
        <p:spPr>
          <a:xfrm>
            <a:off x="879230" y="1856217"/>
            <a:ext cx="7863840" cy="3399335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879231" y="2418950"/>
            <a:ext cx="8321040" cy="395031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NeMed_Presentation">
  <a:themeElements>
    <a:clrScheme name="NebMed">
      <a:dk1>
        <a:srgbClr val="000000"/>
      </a:dk1>
      <a:lt1>
        <a:srgbClr val="FFFFFF"/>
      </a:lt1>
      <a:dk2>
        <a:srgbClr val="303B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A1B426"/>
      </a:accent4>
      <a:accent5>
        <a:srgbClr val="F26721"/>
      </a:accent5>
      <a:accent6>
        <a:srgbClr val="FCB614"/>
      </a:accent6>
      <a:hlink>
        <a:srgbClr val="002957"/>
      </a:hlink>
      <a:folHlink>
        <a:srgbClr val="129DB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2671</TotalTime>
  <Words>301</Words>
  <Application>Microsoft Office PowerPoint</Application>
  <PresentationFormat>On-screen Show (4:3)</PresentationFormat>
  <Paragraphs>53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Lato</vt:lpstr>
      <vt:lpstr>Noto Sans Symbols</vt:lpstr>
      <vt:lpstr>NeMed_Presentation</vt:lpstr>
      <vt:lpstr>Laboratory Interoperation Project </vt:lpstr>
      <vt:lpstr>The Problem </vt:lpstr>
      <vt:lpstr>LOINC-SNOMED Collaboration</vt:lpstr>
      <vt:lpstr>Laboratory Interoperation</vt:lpstr>
      <vt:lpstr>Proposal</vt:lpstr>
      <vt:lpstr>NHS Evaluation Procedure Usage (READ code maps)</vt:lpstr>
      <vt:lpstr>113075003|Creatinine measurement, serum (observable)|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E2O Phase 1 Semantic Interoperation of Laboratory Results</dc:title>
  <dc:creator>Greg</dc:creator>
  <cp:lastModifiedBy>Campbell, James R</cp:lastModifiedBy>
  <cp:revision>70</cp:revision>
  <dcterms:created xsi:type="dcterms:W3CDTF">2014-09-17T15:14:42Z</dcterms:created>
  <dcterms:modified xsi:type="dcterms:W3CDTF">2022-03-21T17:15:20Z</dcterms:modified>
</cp:coreProperties>
</file>