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62" r:id="rId6"/>
    <p:sldId id="259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55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6" autoAdjust="0"/>
    <p:restoredTop sz="86618" autoAdjust="0"/>
  </p:normalViewPr>
  <p:slideViewPr>
    <p:cSldViewPr>
      <p:cViewPr varScale="1">
        <p:scale>
          <a:sx n="92" d="100"/>
          <a:sy n="92" d="100"/>
        </p:scale>
        <p:origin x="12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nyder, John (NIH/NLM) [E]" userId="96a94f47-8f47-4933-9156-0ba51344fd97" providerId="ADAL" clId="{F9E24D7E-DDC1-4961-B510-4BF5DC450891}"/>
    <pc:docChg chg="modSld">
      <pc:chgData name="Snyder, John (NIH/NLM) [E]" userId="96a94f47-8f47-4933-9156-0ba51344fd97" providerId="ADAL" clId="{F9E24D7E-DDC1-4961-B510-4BF5DC450891}" dt="2022-09-27T10:22:02.307" v="0" actId="6549"/>
      <pc:docMkLst>
        <pc:docMk/>
      </pc:docMkLst>
      <pc:sldChg chg="modSp mod">
        <pc:chgData name="Snyder, John (NIH/NLM) [E]" userId="96a94f47-8f47-4933-9156-0ba51344fd97" providerId="ADAL" clId="{F9E24D7E-DDC1-4961-B510-4BF5DC450891}" dt="2022-09-27T10:22:02.307" v="0" actId="6549"/>
        <pc:sldMkLst>
          <pc:docMk/>
          <pc:sldMk cId="1160859381" sldId="256"/>
        </pc:sldMkLst>
        <pc:spChg chg="mod">
          <ac:chgData name="Snyder, John (NIH/NLM) [E]" userId="96a94f47-8f47-4933-9156-0ba51344fd97" providerId="ADAL" clId="{F9E24D7E-DDC1-4961-B510-4BF5DC450891}" dt="2022-09-27T10:22:02.307" v="0" actId="6549"/>
          <ac:spMkLst>
            <pc:docMk/>
            <pc:sldMk cId="1160859381" sldId="2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F51FA-4DD7-457A-8EF3-21FE10F8BE6C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1538-CC2D-408A-9E64-842501D9D9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15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  </a:t>
            </a:r>
          </a:p>
          <a:p>
            <a:pPr marL="171450" indent="-171450">
              <a:buFontTx/>
              <a:buChar char="-"/>
            </a:pPr>
            <a:r>
              <a:rPr lang="en-US" dirty="0"/>
              <a:t>Define what should be in the organism hierarchy versus what should be in the finding hierarchy?</a:t>
            </a:r>
          </a:p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51538-CC2D-408A-9E64-842501D9D94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033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A51538-CC2D-408A-9E64-842501D9D94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00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1148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540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044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860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7742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889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15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472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281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18574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188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97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620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172200"/>
            <a:ext cx="12192000" cy="762001"/>
          </a:xfrm>
          <a:prstGeom prst="rect">
            <a:avLst/>
          </a:prstGeom>
          <a:solidFill>
            <a:srgbClr val="20558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48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248400"/>
            <a:ext cx="3389810" cy="54864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EC8B-9E95-4567-92FB-64514F577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Microbiology Project Group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67200"/>
            <a:ext cx="9144000" cy="1600200"/>
          </a:xfrm>
        </p:spPr>
        <p:txBody>
          <a:bodyPr>
            <a:normAutofit/>
          </a:bodyPr>
          <a:lstStyle/>
          <a:p>
            <a:pPr lvl="0"/>
            <a:r>
              <a:rPr lang="en-US" sz="2000" dirty="0">
                <a:solidFill>
                  <a:schemeClr val="tx1"/>
                </a:solidFill>
              </a:rPr>
              <a:t>John Snyder, DTR, RD – Co-chair</a:t>
            </a:r>
          </a:p>
        </p:txBody>
      </p:sp>
    </p:spTree>
    <p:extLst>
      <p:ext uri="{BB962C8B-B14F-4D97-AF65-F5344CB8AC3E}">
        <p14:creationId xmlns:p14="http://schemas.microsoft.com/office/powerpoint/2010/main" val="1160859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089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Scope Statement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89507"/>
            <a:ext cx="10896600" cy="2377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effectLst/>
                <a:latin typeface="+mn-lt"/>
                <a:ea typeface="Calibri" panose="020F0502020204030204" pitchFamily="34" charset="0"/>
              </a:rPr>
              <a:t>Identify concepts from the organism hierarchy (i.e. &lt; 410607006 |Organism (organism)|) that exist in the extension modules of participating NRCs that </a:t>
            </a:r>
            <a:r>
              <a:rPr lang="en-US" sz="2400" b="1" dirty="0">
                <a:latin typeface="+mn-lt"/>
                <a:ea typeface="Calibri" panose="020F0502020204030204" pitchFamily="34" charset="0"/>
              </a:rPr>
              <a:t>are</a:t>
            </a:r>
            <a:r>
              <a:rPr lang="en-US" sz="2400" b="1" dirty="0">
                <a:effectLst/>
                <a:latin typeface="+mn-lt"/>
                <a:ea typeface="Calibri" panose="020F0502020204030204" pitchFamily="34" charset="0"/>
              </a:rPr>
              <a:t> eligible for promotion, with appropriate reference to authoritative source material, to the international edition and define a process </a:t>
            </a:r>
            <a:r>
              <a:rPr lang="en-US" sz="2400" b="1">
                <a:effectLst/>
                <a:latin typeface="+mn-lt"/>
                <a:ea typeface="Calibri" panose="020F0502020204030204" pitchFamily="34" charset="0"/>
              </a:rPr>
              <a:t>for having content </a:t>
            </a:r>
            <a:r>
              <a:rPr lang="en-US" sz="2400" b="1" dirty="0">
                <a:effectLst/>
                <a:latin typeface="+mn-lt"/>
                <a:ea typeface="Calibri" panose="020F0502020204030204" pitchFamily="34" charset="0"/>
              </a:rPr>
              <a:t>promoted on an </a:t>
            </a:r>
            <a:r>
              <a:rPr lang="en-US" sz="2400" b="1">
                <a:effectLst/>
                <a:latin typeface="+mn-lt"/>
                <a:ea typeface="Calibri" panose="020F0502020204030204" pitchFamily="34" charset="0"/>
              </a:rPr>
              <a:t>ongoing basis</a:t>
            </a:r>
            <a:endParaRPr lang="en-US" sz="4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4704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F4DBC-277C-4DD9-9B00-3A6B048B4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545" y="0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MALDI-TOF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5F46E8-E092-4F2E-AE8A-4C7A81633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10972800" cy="448157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>
                <a:latin typeface="+mn-lt"/>
              </a:rPr>
              <a:t>Member request</a:t>
            </a:r>
          </a:p>
          <a:p>
            <a:pPr lvl="1"/>
            <a:r>
              <a:rPr lang="en-US" dirty="0">
                <a:latin typeface="+mn-lt"/>
              </a:rPr>
              <a:t>Align SNOMED Organism hierarchy with MALDI-TOF’s mass spectrometry database of organism</a:t>
            </a:r>
          </a:p>
          <a:p>
            <a:pPr marL="457200" lvl="1" indent="0">
              <a:buNone/>
            </a:pPr>
            <a:endParaRPr lang="en-US" dirty="0">
              <a:latin typeface="+mn-lt"/>
            </a:endParaRPr>
          </a:p>
          <a:p>
            <a:r>
              <a:rPr lang="en-US" b="1" dirty="0">
                <a:latin typeface="+mn-lt"/>
              </a:rPr>
              <a:t>Review</a:t>
            </a:r>
          </a:p>
          <a:p>
            <a:pPr lvl="1"/>
            <a:r>
              <a:rPr lang="en-US" dirty="0">
                <a:latin typeface="+mn-lt"/>
              </a:rPr>
              <a:t>No one single authoritative MALDI-TOF mass spectrometry database</a:t>
            </a:r>
          </a:p>
          <a:p>
            <a:pPr lvl="1"/>
            <a:r>
              <a:rPr lang="en-US" dirty="0">
                <a:latin typeface="+mn-lt"/>
              </a:rPr>
              <a:t>Each country / organization selects which organism that will be represented in their MALDI-TOF implementation</a:t>
            </a:r>
          </a:p>
          <a:p>
            <a:pPr lvl="1"/>
            <a:r>
              <a:rPr lang="en-US" dirty="0">
                <a:latin typeface="+mn-lt"/>
              </a:rPr>
              <a:t>Curator’s of MALDI-TOF content rely on same authoritative sources as SNOMED International (e.g. LPSN, </a:t>
            </a:r>
            <a:r>
              <a:rPr lang="en-US" dirty="0" err="1">
                <a:latin typeface="+mn-lt"/>
              </a:rPr>
              <a:t>Mycobank</a:t>
            </a:r>
            <a:r>
              <a:rPr lang="en-US" dirty="0">
                <a:latin typeface="+mn-lt"/>
              </a:rPr>
              <a:t>, etc.)</a:t>
            </a:r>
          </a:p>
          <a:p>
            <a:pPr marL="457200" lvl="1" indent="0">
              <a:buNone/>
            </a:pPr>
            <a:endParaRPr lang="en-US" dirty="0">
              <a:latin typeface="+mn-lt"/>
            </a:endParaRPr>
          </a:p>
          <a:p>
            <a:r>
              <a:rPr lang="en-US" b="1" dirty="0">
                <a:latin typeface="+mn-lt"/>
              </a:rPr>
              <a:t>Proposal</a:t>
            </a:r>
          </a:p>
          <a:p>
            <a:pPr lvl="1"/>
            <a:r>
              <a:rPr lang="en-US" dirty="0">
                <a:latin typeface="+mn-lt"/>
              </a:rPr>
              <a:t>MALDI-TOF is out-of-scope for the microbiology project group</a:t>
            </a:r>
          </a:p>
          <a:p>
            <a:pPr lvl="1"/>
            <a:r>
              <a:rPr lang="en-US" dirty="0">
                <a:latin typeface="+mn-lt"/>
              </a:rPr>
              <a:t>Member request SNOMED International pursue formal partnership with organism authoritative source curator’s and establish:</a:t>
            </a:r>
          </a:p>
          <a:p>
            <a:pPr lvl="2"/>
            <a:r>
              <a:rPr lang="en-US" dirty="0">
                <a:latin typeface="+mn-lt"/>
              </a:rPr>
              <a:t>Agreement for full representation of authoritative source content in SNOMED Organism Hierarchy</a:t>
            </a:r>
          </a:p>
          <a:p>
            <a:pPr lvl="2"/>
            <a:r>
              <a:rPr lang="en-US" dirty="0">
                <a:latin typeface="+mn-lt"/>
              </a:rPr>
              <a:t>Process for consuming and updating content from authoritative sources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810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B1BDE-37BC-4851-AF61-2D97FFD9B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Project Task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8786FE-5FE2-49D4-9AB7-B73EEF363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990600"/>
            <a:ext cx="10972800" cy="5029200"/>
          </a:xfrm>
        </p:spPr>
        <p:txBody>
          <a:bodyPr>
            <a:normAutofit fontScale="92500" lnSpcReduction="20000"/>
          </a:bodyPr>
          <a:lstStyle/>
          <a:p>
            <a:r>
              <a:rPr lang="en-US" sz="2400" b="1" dirty="0">
                <a:latin typeface="+mn-lt"/>
              </a:rPr>
              <a:t>Project Team NRCs</a:t>
            </a:r>
          </a:p>
          <a:p>
            <a:pPr lvl="1"/>
            <a:r>
              <a:rPr lang="en-US" sz="2000" dirty="0">
                <a:latin typeface="+mn-lt"/>
              </a:rPr>
              <a:t>Extract extension level content from </a:t>
            </a:r>
            <a:r>
              <a:rPr lang="en-US" sz="2000" dirty="0">
                <a:effectLst/>
                <a:latin typeface="+mn-lt"/>
                <a:ea typeface="Calibri" panose="020F0502020204030204" pitchFamily="34" charset="0"/>
              </a:rPr>
              <a:t>&lt; 410607006 |Organism (organism)| into SNOMED CRS batch template (Excel)</a:t>
            </a:r>
          </a:p>
          <a:p>
            <a:pPr lvl="2"/>
            <a:r>
              <a:rPr lang="en-US" sz="1600" dirty="0">
                <a:effectLst/>
                <a:latin typeface="+mn-lt"/>
                <a:ea typeface="Calibri" panose="020F0502020204030204" pitchFamily="34" charset="0"/>
              </a:rPr>
              <a:t>IF an NRC has ability to query SNOMED using transitive closure against the FULL RF2 files should provide earliest </a:t>
            </a:r>
            <a:r>
              <a:rPr lang="en-US" sz="1600" dirty="0" err="1">
                <a:effectLst/>
                <a:latin typeface="+mn-lt"/>
                <a:ea typeface="Calibri" panose="020F0502020204030204" pitchFamily="34" charset="0"/>
              </a:rPr>
              <a:t>effectivetime</a:t>
            </a:r>
            <a:r>
              <a:rPr lang="en-US" sz="1600" dirty="0">
                <a:effectLst/>
                <a:latin typeface="+mn-lt"/>
                <a:ea typeface="Calibri" panose="020F0502020204030204" pitchFamily="34" charset="0"/>
              </a:rPr>
              <a:t> for all concepts eligible for promotion</a:t>
            </a:r>
          </a:p>
          <a:p>
            <a:pPr lvl="1"/>
            <a:r>
              <a:rPr lang="en-US" sz="2000" dirty="0">
                <a:latin typeface="+mn-lt"/>
              </a:rPr>
              <a:t>Identify supporting references from recognized authoritative Source(s)</a:t>
            </a:r>
          </a:p>
          <a:p>
            <a:pPr lvl="1"/>
            <a:r>
              <a:rPr lang="en-US" sz="2000" dirty="0">
                <a:latin typeface="+mn-lt"/>
              </a:rPr>
              <a:t>Each NRC will be responsible for review of internal content for concepts that are based on homonyms and/or basonyms </a:t>
            </a:r>
            <a:r>
              <a:rPr lang="en-US" sz="2000">
                <a:latin typeface="+mn-lt"/>
              </a:rPr>
              <a:t>for inactivation</a:t>
            </a:r>
            <a:endParaRPr lang="en-US" sz="2000" dirty="0">
              <a:latin typeface="+mn-lt"/>
            </a:endParaRPr>
          </a:p>
          <a:p>
            <a:pPr marL="457200" lvl="1" indent="0">
              <a:buNone/>
            </a:pPr>
            <a:endParaRPr lang="en-US" sz="2000" dirty="0">
              <a:latin typeface="+mn-lt"/>
            </a:endParaRPr>
          </a:p>
          <a:p>
            <a:r>
              <a:rPr lang="en-US" sz="2400" b="1" dirty="0">
                <a:latin typeface="+mn-lt"/>
              </a:rPr>
              <a:t>Project Administrator</a:t>
            </a:r>
          </a:p>
          <a:p>
            <a:pPr lvl="1"/>
            <a:r>
              <a:rPr lang="en-US" sz="2000" dirty="0">
                <a:latin typeface="+mn-lt"/>
              </a:rPr>
              <a:t>Cross-walk submitted content from member NRCs to identify overlapping content</a:t>
            </a:r>
          </a:p>
          <a:p>
            <a:pPr lvl="2"/>
            <a:r>
              <a:rPr lang="en-US" sz="1600" dirty="0">
                <a:latin typeface="+mn-lt"/>
              </a:rPr>
              <a:t>NRC to provide earliest </a:t>
            </a:r>
            <a:r>
              <a:rPr lang="en-US" sz="1600" dirty="0" err="1">
                <a:latin typeface="+mn-lt"/>
              </a:rPr>
              <a:t>effectivetime</a:t>
            </a:r>
            <a:r>
              <a:rPr lang="en-US" sz="1600" dirty="0">
                <a:latin typeface="+mn-lt"/>
              </a:rPr>
              <a:t> for overlapping organisms</a:t>
            </a:r>
          </a:p>
          <a:p>
            <a:pPr lvl="1"/>
            <a:r>
              <a:rPr lang="en-US" sz="2000" dirty="0">
                <a:latin typeface="+mn-lt"/>
              </a:rPr>
              <a:t>Concept with earliest </a:t>
            </a:r>
            <a:r>
              <a:rPr lang="en-US" sz="2000" dirty="0" err="1">
                <a:latin typeface="+mn-lt"/>
              </a:rPr>
              <a:t>effectivetime</a:t>
            </a:r>
            <a:r>
              <a:rPr lang="en-US" sz="2000" dirty="0">
                <a:latin typeface="+mn-lt"/>
              </a:rPr>
              <a:t> becomes the “ideal candidate for promotion”</a:t>
            </a:r>
          </a:p>
          <a:p>
            <a:pPr marL="914400" lvl="2" indent="0">
              <a:buNone/>
            </a:pPr>
            <a:endParaRPr lang="en-US" sz="1600" dirty="0">
              <a:latin typeface="+mn-lt"/>
            </a:endParaRPr>
          </a:p>
          <a:p>
            <a:r>
              <a:rPr lang="en-US" sz="2400" b="1" dirty="0">
                <a:latin typeface="+mn-lt"/>
              </a:rPr>
              <a:t>Content Promotion</a:t>
            </a:r>
          </a:p>
          <a:p>
            <a:pPr lvl="1"/>
            <a:r>
              <a:rPr lang="en-US" sz="2000" dirty="0">
                <a:latin typeface="+mn-lt"/>
              </a:rPr>
              <a:t>Phase 1: overlapping content promoted to core edition</a:t>
            </a:r>
          </a:p>
          <a:p>
            <a:pPr lvl="1"/>
            <a:r>
              <a:rPr lang="en-US" sz="2000" dirty="0">
                <a:latin typeface="+mn-lt"/>
              </a:rPr>
              <a:t>Phase 2: non-overlapping content with references from authoritative sources to be promoted</a:t>
            </a:r>
          </a:p>
        </p:txBody>
      </p:sp>
    </p:spTree>
    <p:extLst>
      <p:ext uri="{BB962C8B-B14F-4D97-AF65-F5344CB8AC3E}">
        <p14:creationId xmlns:p14="http://schemas.microsoft.com/office/powerpoint/2010/main" val="1788107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EE3C3-CDF0-4562-8020-FA52D8F7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Project Business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0F32A6-9BC9-44F5-8792-ED13F3586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11277600" cy="5029200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>
                <a:latin typeface="+mn-lt"/>
              </a:rPr>
              <a:t>Non-overlapping content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Defined as any organism concept that exists in a single national extension and meets the criteria for promotion to the International edition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does not need to be evaluated by the project group prior to submission to international for promotion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Promotion request for all content in &lt; 410607006 |Organism (organism)| that is eligible for promotion should be made as soon as possible.</a:t>
            </a:r>
          </a:p>
          <a:p>
            <a:pPr marL="457200" lvl="1" indent="0">
              <a:buNone/>
            </a:pPr>
            <a:endParaRPr lang="en-US" dirty="0">
              <a:latin typeface="+mn-lt"/>
            </a:endParaRPr>
          </a:p>
          <a:p>
            <a:r>
              <a:rPr lang="en-US" b="1" dirty="0">
                <a:latin typeface="+mn-lt"/>
              </a:rPr>
              <a:t>Overlapping Content 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Defined as any organism concept that exists in two or more national extensions and meets the criteria for promotion to the international edition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Project group will review and evaluate each concept for promotability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Concept with the earliest concept creation </a:t>
            </a:r>
            <a:r>
              <a:rPr lang="en-US" dirty="0" err="1">
                <a:latin typeface="+mn-lt"/>
              </a:rPr>
              <a:t>effectivetime</a:t>
            </a:r>
            <a:r>
              <a:rPr lang="en-US" dirty="0">
                <a:latin typeface="+mn-lt"/>
              </a:rPr>
              <a:t> is considered the “Ideal promotable concept”</a:t>
            </a:r>
          </a:p>
          <a:p>
            <a:pPr lvl="2">
              <a:lnSpc>
                <a:spcPct val="120000"/>
              </a:lnSpc>
            </a:pPr>
            <a:r>
              <a:rPr lang="en-US" dirty="0">
                <a:latin typeface="+mn-lt"/>
              </a:rPr>
              <a:t>So that all NRCs are fairly represented in this decision, criteria other than </a:t>
            </a:r>
            <a:r>
              <a:rPr lang="en-US" dirty="0" err="1">
                <a:latin typeface="+mn-lt"/>
              </a:rPr>
              <a:t>effectivetime</a:t>
            </a:r>
            <a:r>
              <a:rPr lang="en-US" dirty="0">
                <a:latin typeface="+mn-lt"/>
              </a:rPr>
              <a:t> will not give weight to the decision. (e.g. Size or age of an NRC)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The NRC that owns the “Ideal promotable concept” may decline to have their content promoted. In which case, the next concept in line based on </a:t>
            </a:r>
            <a:r>
              <a:rPr lang="en-US" dirty="0" err="1">
                <a:latin typeface="+mn-lt"/>
              </a:rPr>
              <a:t>effectivetime</a:t>
            </a:r>
            <a:r>
              <a:rPr lang="en-US" dirty="0">
                <a:latin typeface="+mn-lt"/>
              </a:rPr>
              <a:t> will become the “ideal promotable concept”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800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A5CF2-B2FE-4FB8-852E-5C314489E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972800" cy="1143000"/>
          </a:xfrm>
        </p:spPr>
        <p:txBody>
          <a:bodyPr/>
          <a:lstStyle/>
          <a:p>
            <a:r>
              <a:rPr lang="en-US" dirty="0"/>
              <a:t>Batch Template Column Repurposing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A4B51-45E5-45BB-95ED-77CC585210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159498"/>
            <a:ext cx="10972800" cy="4860301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latin typeface="+mn-lt"/>
              </a:rPr>
              <a:t>Batch template should be populated as expected with the following exceptions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+mn-lt"/>
              </a:rPr>
              <a:t>Parent Concept Id(1) </a:t>
            </a:r>
            <a:r>
              <a:rPr lang="en-US" dirty="0">
                <a:latin typeface="+mn-lt"/>
              </a:rPr>
              <a:t>and </a:t>
            </a:r>
            <a:r>
              <a:rPr lang="en-US" b="1" dirty="0">
                <a:latin typeface="+mn-lt"/>
              </a:rPr>
              <a:t>Parent Concept Id(2)</a:t>
            </a:r>
            <a:r>
              <a:rPr lang="en-US" dirty="0">
                <a:latin typeface="+mn-lt"/>
              </a:rPr>
              <a:t> </a:t>
            </a:r>
          </a:p>
          <a:p>
            <a:pPr lvl="2"/>
            <a:r>
              <a:rPr lang="en-US" dirty="0">
                <a:latin typeface="+mn-lt"/>
              </a:rPr>
              <a:t>Based on transitive closure with depth, this is the most immediate parent concept(s)</a:t>
            </a:r>
          </a:p>
          <a:p>
            <a:pPr marL="914400" lvl="2" indent="0">
              <a:buNone/>
            </a:pPr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+mn-lt"/>
              </a:rPr>
              <a:t>Parent Concept Id(3)</a:t>
            </a:r>
            <a:endParaRPr lang="en-US" dirty="0">
              <a:latin typeface="+mn-lt"/>
            </a:endParaRPr>
          </a:p>
          <a:p>
            <a:pPr lvl="2"/>
            <a:r>
              <a:rPr lang="en-US" dirty="0">
                <a:latin typeface="+mn-lt"/>
              </a:rPr>
              <a:t>Grouping concept that contains the </a:t>
            </a:r>
            <a:r>
              <a:rPr lang="en-US" dirty="0" err="1">
                <a:latin typeface="+mn-lt"/>
              </a:rPr>
              <a:t>conceptID</a:t>
            </a:r>
            <a:r>
              <a:rPr lang="en-US" dirty="0">
                <a:latin typeface="+mn-lt"/>
              </a:rPr>
              <a:t> only for one of the following concepts so that we can filter the content from each extension by domain for working purposes</a:t>
            </a:r>
          </a:p>
          <a:p>
            <a:pPr lvl="3"/>
            <a:r>
              <a:rPr lang="en-US" dirty="0">
                <a:latin typeface="+mn-lt"/>
              </a:rPr>
              <a:t>419036000 |Domain Archaea (organism)|</a:t>
            </a:r>
          </a:p>
          <a:p>
            <a:pPr lvl="3"/>
            <a:r>
              <a:rPr lang="en-US" dirty="0">
                <a:latin typeface="+mn-lt"/>
              </a:rPr>
              <a:t>409822003 |Domain Bacteria (organism)|</a:t>
            </a:r>
          </a:p>
          <a:p>
            <a:pPr lvl="3"/>
            <a:r>
              <a:rPr lang="en-US" dirty="0">
                <a:latin typeface="+mn-lt"/>
              </a:rPr>
              <a:t>415671008 |Domain Eukarya (organism)|</a:t>
            </a:r>
          </a:p>
          <a:p>
            <a:pPr lvl="3"/>
            <a:r>
              <a:rPr lang="en-US" dirty="0">
                <a:latin typeface="+mn-lt"/>
              </a:rPr>
              <a:t>84676004 |Prion (organism)|</a:t>
            </a:r>
          </a:p>
          <a:p>
            <a:pPr lvl="3"/>
            <a:r>
              <a:rPr lang="en-US" dirty="0">
                <a:latin typeface="+mn-lt"/>
              </a:rPr>
              <a:t>49872002 |Virus (organism)|</a:t>
            </a:r>
          </a:p>
          <a:p>
            <a:pPr marL="1371600" lvl="3" indent="0">
              <a:buNone/>
            </a:pPr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+mn-lt"/>
              </a:rPr>
              <a:t>Proposed Use</a:t>
            </a:r>
            <a:r>
              <a:rPr lang="en-US" dirty="0">
                <a:latin typeface="+mn-lt"/>
              </a:rPr>
              <a:t> </a:t>
            </a:r>
          </a:p>
          <a:p>
            <a:pPr lvl="2"/>
            <a:r>
              <a:rPr lang="en-US" dirty="0">
                <a:latin typeface="+mn-lt"/>
              </a:rPr>
              <a:t>contains static text “Organism project group - Promotion of extension content”</a:t>
            </a:r>
          </a:p>
          <a:p>
            <a:pPr marL="914400" lvl="2" indent="0">
              <a:buNone/>
            </a:pPr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+mn-lt"/>
              </a:rPr>
              <a:t>Summary</a:t>
            </a:r>
            <a:endParaRPr lang="en-US" dirty="0">
              <a:latin typeface="+mn-lt"/>
            </a:endParaRPr>
          </a:p>
          <a:p>
            <a:pPr lvl="2"/>
            <a:r>
              <a:rPr lang="en-US" dirty="0">
                <a:latin typeface="+mn-lt"/>
              </a:rPr>
              <a:t>Repurposed to contain the </a:t>
            </a:r>
            <a:r>
              <a:rPr lang="en-US" dirty="0" err="1">
                <a:latin typeface="+mn-lt"/>
              </a:rPr>
              <a:t>effectivetime</a:t>
            </a:r>
            <a:r>
              <a:rPr lang="en-US" dirty="0">
                <a:latin typeface="+mn-lt"/>
              </a:rPr>
              <a:t> the concept was created in a particular extension from the FULL RF2 concept file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927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5EC30-FE5D-4160-BF26-055C7319A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US NRC Analysis and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B954D-7BC5-48E2-8702-70B7E5269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>
                <a:latin typeface="+mn-lt"/>
              </a:rPr>
              <a:t>Content eligible for promotion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419036000 |Domain Archaea (organism)| -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0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409822003 |Domain Bacteria (organism)| -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59 (57)</a:t>
            </a:r>
          </a:p>
          <a:p>
            <a:pPr lvl="2">
              <a:lnSpc>
                <a:spcPct val="120000"/>
              </a:lnSpc>
            </a:pPr>
            <a:r>
              <a:rPr lang="en-US" dirty="0">
                <a:latin typeface="+mn-lt"/>
              </a:rPr>
              <a:t>Urgent promotion request submitted by Estonia for</a:t>
            </a:r>
          </a:p>
          <a:p>
            <a:pPr lvl="3">
              <a:lnSpc>
                <a:spcPct val="120000"/>
              </a:lnSpc>
            </a:pPr>
            <a:r>
              <a:rPr lang="en-US" dirty="0">
                <a:latin typeface="+mn-lt"/>
              </a:rPr>
              <a:t>471251000124108 |</a:t>
            </a:r>
            <a:r>
              <a:rPr lang="en-US" dirty="0" err="1">
                <a:latin typeface="+mn-lt"/>
              </a:rPr>
              <a:t>Microbacterium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radiodurans</a:t>
            </a:r>
            <a:r>
              <a:rPr lang="en-US" dirty="0">
                <a:latin typeface="+mn-lt"/>
              </a:rPr>
              <a:t> (organism)|</a:t>
            </a:r>
          </a:p>
          <a:p>
            <a:pPr lvl="3">
              <a:lnSpc>
                <a:spcPct val="120000"/>
              </a:lnSpc>
            </a:pPr>
            <a:r>
              <a:rPr lang="en-US" dirty="0">
                <a:latin typeface="+mn-lt"/>
              </a:rPr>
              <a:t>541371000124102 |</a:t>
            </a:r>
            <a:r>
              <a:rPr lang="en-US" dirty="0" err="1">
                <a:latin typeface="+mn-lt"/>
              </a:rPr>
              <a:t>Flavimobilis</a:t>
            </a:r>
            <a:r>
              <a:rPr lang="en-US" dirty="0">
                <a:latin typeface="+mn-lt"/>
              </a:rPr>
              <a:t> soli (organism)|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415671008 |Domain Eukarya (organism)| -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571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84676004 |Prion (organism)| -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0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+mn-lt"/>
              </a:rPr>
              <a:t>49872002 |Virus (organism)| - </a:t>
            </a:r>
            <a:r>
              <a:rPr lang="en-US" dirty="0">
                <a:solidFill>
                  <a:srgbClr val="FF0000"/>
                </a:solidFill>
                <a:latin typeface="+mn-lt"/>
              </a:rPr>
              <a:t>8</a:t>
            </a:r>
          </a:p>
          <a:p>
            <a:pPr marL="457200" lvl="1" indent="0">
              <a:buNone/>
            </a:pPr>
            <a:endParaRPr lang="en-US" dirty="0">
              <a:solidFill>
                <a:srgbClr val="FF0000"/>
              </a:solidFill>
              <a:latin typeface="+mn-lt"/>
            </a:endParaRPr>
          </a:p>
          <a:p>
            <a:r>
              <a:rPr lang="en-US" b="1" dirty="0">
                <a:latin typeface="+mn-lt"/>
              </a:rPr>
              <a:t>Review of batch submission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123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IH NLM White wide.potx" id="{75A6CFD1-C243-4243-AEDC-DD99682156A9}" vid="{5B682493-D44A-4463-ABC3-895D05FECC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NLM White wide</Template>
  <TotalTime>182</TotalTime>
  <Words>757</Words>
  <Application>Microsoft Office PowerPoint</Application>
  <PresentationFormat>Widescreen</PresentationFormat>
  <Paragraphs>80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Verdana</vt:lpstr>
      <vt:lpstr>Office Theme</vt:lpstr>
      <vt:lpstr>Microbiology Project Group</vt:lpstr>
      <vt:lpstr>Scope Statement</vt:lpstr>
      <vt:lpstr>MALDI-TOF</vt:lpstr>
      <vt:lpstr>Project Task List</vt:lpstr>
      <vt:lpstr>Project Business Rules</vt:lpstr>
      <vt:lpstr>Batch Template Column Repurposing</vt:lpstr>
      <vt:lpstr>US NRC Analysis and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Microbiology Project Group</dc:title>
  <dc:creator>Snyder, John (NIH/NLM) [E]</dc:creator>
  <cp:lastModifiedBy>Snyder, John (NIH/NLM) [E]</cp:lastModifiedBy>
  <cp:revision>3</cp:revision>
  <dcterms:created xsi:type="dcterms:W3CDTF">2022-04-07T13:13:18Z</dcterms:created>
  <dcterms:modified xsi:type="dcterms:W3CDTF">2022-09-27T10:22:13Z</dcterms:modified>
</cp:coreProperties>
</file>