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17"/>
  </p:notesMasterIdLst>
  <p:sldIdLst>
    <p:sldId id="258" r:id="rId2"/>
    <p:sldId id="263" r:id="rId3"/>
    <p:sldId id="272" r:id="rId4"/>
    <p:sldId id="275" r:id="rId5"/>
    <p:sldId id="278" r:id="rId6"/>
    <p:sldId id="279" r:id="rId7"/>
    <p:sldId id="280" r:id="rId8"/>
    <p:sldId id="271" r:id="rId9"/>
    <p:sldId id="264" r:id="rId10"/>
    <p:sldId id="265" r:id="rId11"/>
    <p:sldId id="268" r:id="rId12"/>
    <p:sldId id="269" r:id="rId13"/>
    <p:sldId id="274" r:id="rId14"/>
    <p:sldId id="270" r:id="rId15"/>
    <p:sldId id="277" r:id="rId16"/>
  </p:sldIdLst>
  <p:sldSz cx="9144000" cy="6858000" type="screen4x3"/>
  <p:notesSz cx="9144000" cy="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24A1"/>
    <a:srgbClr val="EB8F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5" autoAdjust="0"/>
    <p:restoredTop sz="86411" autoAdjust="0"/>
  </p:normalViewPr>
  <p:slideViewPr>
    <p:cSldViewPr snapToGrid="0" snapToObjects="1">
      <p:cViewPr varScale="1">
        <p:scale>
          <a:sx n="87" d="100"/>
          <a:sy n="87" d="100"/>
        </p:scale>
        <p:origin x="-432"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27C91F-CCCC-9849-9F52-58C2FE833037}" type="doc">
      <dgm:prSet loTypeId="urn:microsoft.com/office/officeart/2005/8/layout/cycle5" loCatId="" qsTypeId="urn:microsoft.com/office/officeart/2005/8/quickstyle/3D4" qsCatId="3D" csTypeId="urn:microsoft.com/office/officeart/2005/8/colors/accent2_2" csCatId="accent2" phldr="1"/>
      <dgm:spPr/>
      <dgm:t>
        <a:bodyPr/>
        <a:lstStyle/>
        <a:p>
          <a:endParaRPr lang="en-US"/>
        </a:p>
      </dgm:t>
    </dgm:pt>
    <dgm:pt modelId="{7AF61C80-BAD6-DE4B-8F84-A69C6681E349}">
      <dgm:prSet phldrT="[Text]" custT="1"/>
      <dgm:spPr/>
      <dgm:t>
        <a:bodyPr/>
        <a:lstStyle/>
        <a:p>
          <a:r>
            <a:rPr lang="en-US" sz="1200" dirty="0" smtClean="0"/>
            <a:t>Hospitals</a:t>
          </a:r>
          <a:endParaRPr lang="en-US" sz="1200" dirty="0"/>
        </a:p>
      </dgm:t>
    </dgm:pt>
    <dgm:pt modelId="{7DF8B1CD-A0AA-4440-82A8-F9B0629399B5}" type="parTrans" cxnId="{0C0DF4F2-6B88-5140-B17D-FE6A16015CA3}">
      <dgm:prSet/>
      <dgm:spPr/>
      <dgm:t>
        <a:bodyPr/>
        <a:lstStyle/>
        <a:p>
          <a:endParaRPr lang="en-US"/>
        </a:p>
      </dgm:t>
    </dgm:pt>
    <dgm:pt modelId="{EBCD295D-7396-CA45-9A3D-0351A9A7CF71}" type="sibTrans" cxnId="{0C0DF4F2-6B88-5140-B17D-FE6A16015CA3}">
      <dgm:prSet/>
      <dgm:spPr/>
      <dgm:t>
        <a:bodyPr/>
        <a:lstStyle/>
        <a:p>
          <a:endParaRPr lang="en-US"/>
        </a:p>
      </dgm:t>
    </dgm:pt>
    <dgm:pt modelId="{10E03147-38B6-464B-942D-D8DB57878551}">
      <dgm:prSet phldrT="[Text]" custT="1"/>
      <dgm:spPr/>
      <dgm:t>
        <a:bodyPr/>
        <a:lstStyle/>
        <a:p>
          <a:r>
            <a:rPr lang="en-US" sz="1200" dirty="0" smtClean="0"/>
            <a:t>General practice</a:t>
          </a:r>
          <a:endParaRPr lang="en-US" sz="1200" dirty="0"/>
        </a:p>
      </dgm:t>
    </dgm:pt>
    <dgm:pt modelId="{36162207-17FB-C740-92A8-4BCB2E320C23}" type="parTrans" cxnId="{4348C367-E98F-594C-9340-B8DEB3C7F30B}">
      <dgm:prSet/>
      <dgm:spPr/>
      <dgm:t>
        <a:bodyPr/>
        <a:lstStyle/>
        <a:p>
          <a:endParaRPr lang="en-US"/>
        </a:p>
      </dgm:t>
    </dgm:pt>
    <dgm:pt modelId="{35FA811F-3A98-D24F-8161-1D1BD1F5BB35}" type="sibTrans" cxnId="{4348C367-E98F-594C-9340-B8DEB3C7F30B}">
      <dgm:prSet/>
      <dgm:spPr/>
      <dgm:t>
        <a:bodyPr/>
        <a:lstStyle/>
        <a:p>
          <a:endParaRPr lang="en-US"/>
        </a:p>
      </dgm:t>
    </dgm:pt>
    <dgm:pt modelId="{FBCF08CD-E423-E340-97F3-15BBAC49ACF7}">
      <dgm:prSet phldrT="[Text]" custT="1"/>
      <dgm:spPr/>
      <dgm:t>
        <a:bodyPr/>
        <a:lstStyle/>
        <a:p>
          <a:r>
            <a:rPr lang="en-US" sz="1200" dirty="0" smtClean="0"/>
            <a:t>Allied health professions</a:t>
          </a:r>
          <a:endParaRPr lang="en-US" sz="1200" dirty="0"/>
        </a:p>
      </dgm:t>
    </dgm:pt>
    <dgm:pt modelId="{88BF87B5-9FFE-4F45-AA44-03C0EF04C305}" type="parTrans" cxnId="{4D73A697-89AD-B146-9817-25DC39BC204C}">
      <dgm:prSet/>
      <dgm:spPr/>
      <dgm:t>
        <a:bodyPr/>
        <a:lstStyle/>
        <a:p>
          <a:endParaRPr lang="en-US"/>
        </a:p>
      </dgm:t>
    </dgm:pt>
    <dgm:pt modelId="{6E4EAD4D-0A36-114E-B8A0-C022397A5C56}" type="sibTrans" cxnId="{4D73A697-89AD-B146-9817-25DC39BC204C}">
      <dgm:prSet/>
      <dgm:spPr/>
      <dgm:t>
        <a:bodyPr/>
        <a:lstStyle/>
        <a:p>
          <a:endParaRPr lang="en-US"/>
        </a:p>
      </dgm:t>
    </dgm:pt>
    <dgm:pt modelId="{D14CBD23-585C-6D4E-8905-BD28317BE8F9}">
      <dgm:prSet phldrT="[Text]" custT="1"/>
      <dgm:spPr/>
      <dgm:t>
        <a:bodyPr/>
        <a:lstStyle/>
        <a:p>
          <a:r>
            <a:rPr lang="en-US" sz="1200" dirty="0" smtClean="0"/>
            <a:t>Pathology</a:t>
          </a:r>
          <a:endParaRPr lang="en-US" sz="1200" dirty="0"/>
        </a:p>
      </dgm:t>
    </dgm:pt>
    <dgm:pt modelId="{C5C2119F-882B-A043-AA4C-769E14BE243E}" type="parTrans" cxnId="{EA07FF5F-7276-F148-861E-82D2A00670D8}">
      <dgm:prSet/>
      <dgm:spPr/>
      <dgm:t>
        <a:bodyPr/>
        <a:lstStyle/>
        <a:p>
          <a:endParaRPr lang="en-US"/>
        </a:p>
      </dgm:t>
    </dgm:pt>
    <dgm:pt modelId="{E2B22D80-8D25-D649-BB7D-E1C5DBD14B8F}" type="sibTrans" cxnId="{EA07FF5F-7276-F148-861E-82D2A00670D8}">
      <dgm:prSet/>
      <dgm:spPr/>
      <dgm:t>
        <a:bodyPr/>
        <a:lstStyle/>
        <a:p>
          <a:endParaRPr lang="en-US"/>
        </a:p>
      </dgm:t>
    </dgm:pt>
    <dgm:pt modelId="{1C08C2B6-BEA5-BE45-A180-7EDE3908551E}">
      <dgm:prSet phldrT="[Text]" custT="1"/>
      <dgm:spPr/>
      <dgm:t>
        <a:bodyPr/>
        <a:lstStyle/>
        <a:p>
          <a:r>
            <a:rPr lang="en-US" sz="1200" dirty="0" smtClean="0"/>
            <a:t>Diagnostic imaging</a:t>
          </a:r>
          <a:endParaRPr lang="en-US" sz="1200" dirty="0"/>
        </a:p>
      </dgm:t>
    </dgm:pt>
    <dgm:pt modelId="{F2013277-2540-1547-A333-15F8E522E1C1}" type="parTrans" cxnId="{33F778C2-00A4-8F4E-BF52-947FE0E8F41F}">
      <dgm:prSet/>
      <dgm:spPr/>
      <dgm:t>
        <a:bodyPr/>
        <a:lstStyle/>
        <a:p>
          <a:endParaRPr lang="en-US"/>
        </a:p>
      </dgm:t>
    </dgm:pt>
    <dgm:pt modelId="{43BB29BC-FCE4-1244-9C90-1FDDD8CCDB9F}" type="sibTrans" cxnId="{33F778C2-00A4-8F4E-BF52-947FE0E8F41F}">
      <dgm:prSet/>
      <dgm:spPr/>
      <dgm:t>
        <a:bodyPr/>
        <a:lstStyle/>
        <a:p>
          <a:endParaRPr lang="en-US"/>
        </a:p>
      </dgm:t>
    </dgm:pt>
    <dgm:pt modelId="{362E9821-437A-914A-BA0E-ABD6C245A065}">
      <dgm:prSet phldrT="[Text]" custT="1"/>
      <dgm:spPr/>
      <dgm:t>
        <a:bodyPr/>
        <a:lstStyle/>
        <a:p>
          <a:r>
            <a:rPr lang="en-US" sz="1200" dirty="0" smtClean="0"/>
            <a:t>Specialists</a:t>
          </a:r>
          <a:endParaRPr lang="en-US" sz="1200" dirty="0"/>
        </a:p>
      </dgm:t>
    </dgm:pt>
    <dgm:pt modelId="{8364353C-B2D0-4041-A685-2608B81C5D46}" type="parTrans" cxnId="{B28FA7C2-AED9-1241-B160-7485171215E8}">
      <dgm:prSet/>
      <dgm:spPr/>
      <dgm:t>
        <a:bodyPr/>
        <a:lstStyle/>
        <a:p>
          <a:endParaRPr lang="en-US"/>
        </a:p>
      </dgm:t>
    </dgm:pt>
    <dgm:pt modelId="{26F8DEC0-229F-EA48-A671-C7E42234A68A}" type="sibTrans" cxnId="{B28FA7C2-AED9-1241-B160-7485171215E8}">
      <dgm:prSet/>
      <dgm:spPr/>
      <dgm:t>
        <a:bodyPr/>
        <a:lstStyle/>
        <a:p>
          <a:endParaRPr lang="en-US"/>
        </a:p>
      </dgm:t>
    </dgm:pt>
    <dgm:pt modelId="{812347CD-4C0A-FC48-8CFD-7AF32094DF26}">
      <dgm:prSet phldrT="[Text]" custT="1"/>
      <dgm:spPr/>
      <dgm:t>
        <a:bodyPr/>
        <a:lstStyle/>
        <a:p>
          <a:r>
            <a:rPr lang="en-US" sz="1200" dirty="0" smtClean="0"/>
            <a:t>Pharmacists</a:t>
          </a:r>
          <a:endParaRPr lang="en-US" sz="1200" dirty="0"/>
        </a:p>
      </dgm:t>
    </dgm:pt>
    <dgm:pt modelId="{CA5E5F1C-C75D-F74B-A3E1-C69EDCA7F7B0}" type="parTrans" cxnId="{12618FB8-1F02-144B-8830-26E24F0D228F}">
      <dgm:prSet/>
      <dgm:spPr/>
      <dgm:t>
        <a:bodyPr/>
        <a:lstStyle/>
        <a:p>
          <a:endParaRPr lang="en-US"/>
        </a:p>
      </dgm:t>
    </dgm:pt>
    <dgm:pt modelId="{D3EA93EA-DBE9-0A45-9423-BED5C15D3FDF}" type="sibTrans" cxnId="{12618FB8-1F02-144B-8830-26E24F0D228F}">
      <dgm:prSet/>
      <dgm:spPr/>
      <dgm:t>
        <a:bodyPr/>
        <a:lstStyle/>
        <a:p>
          <a:endParaRPr lang="en-US"/>
        </a:p>
      </dgm:t>
    </dgm:pt>
    <dgm:pt modelId="{4E7B55EE-69EE-D749-910E-4F40D202B196}">
      <dgm:prSet phldrT="[Text]" custT="1"/>
      <dgm:spPr/>
      <dgm:t>
        <a:bodyPr/>
        <a:lstStyle/>
        <a:p>
          <a:r>
            <a:rPr lang="en-US" sz="1200" dirty="0" smtClean="0"/>
            <a:t>Ambulance/Emergency services</a:t>
          </a:r>
          <a:endParaRPr lang="en-US" sz="1200" dirty="0"/>
        </a:p>
      </dgm:t>
    </dgm:pt>
    <dgm:pt modelId="{7944DF96-D435-CF48-A214-851FC22CA200}" type="parTrans" cxnId="{4EF20451-4B58-2246-BBB3-6195B83AF428}">
      <dgm:prSet/>
      <dgm:spPr/>
      <dgm:t>
        <a:bodyPr/>
        <a:lstStyle/>
        <a:p>
          <a:endParaRPr lang="en-US"/>
        </a:p>
      </dgm:t>
    </dgm:pt>
    <dgm:pt modelId="{A6F4BA2A-7283-2E48-8127-A94403F3D669}" type="sibTrans" cxnId="{4EF20451-4B58-2246-BBB3-6195B83AF428}">
      <dgm:prSet/>
      <dgm:spPr/>
      <dgm:t>
        <a:bodyPr/>
        <a:lstStyle/>
        <a:p>
          <a:endParaRPr lang="en-US"/>
        </a:p>
      </dgm:t>
    </dgm:pt>
    <dgm:pt modelId="{F6BA11CE-F94A-6B46-9DEE-EAA0AD5BB78B}" type="pres">
      <dgm:prSet presAssocID="{D727C91F-CCCC-9849-9F52-58C2FE833037}" presName="cycle" presStyleCnt="0">
        <dgm:presLayoutVars>
          <dgm:dir/>
          <dgm:resizeHandles val="exact"/>
        </dgm:presLayoutVars>
      </dgm:prSet>
      <dgm:spPr/>
      <dgm:t>
        <a:bodyPr/>
        <a:lstStyle/>
        <a:p>
          <a:endParaRPr lang="en-US"/>
        </a:p>
      </dgm:t>
    </dgm:pt>
    <dgm:pt modelId="{13C7CA0F-6BB5-D546-9841-2E1FCF61B55E}" type="pres">
      <dgm:prSet presAssocID="{10E03147-38B6-464B-942D-D8DB57878551}" presName="node" presStyleLbl="node1" presStyleIdx="0" presStyleCnt="8">
        <dgm:presLayoutVars>
          <dgm:bulletEnabled val="1"/>
        </dgm:presLayoutVars>
      </dgm:prSet>
      <dgm:spPr/>
      <dgm:t>
        <a:bodyPr/>
        <a:lstStyle/>
        <a:p>
          <a:endParaRPr lang="en-US"/>
        </a:p>
      </dgm:t>
    </dgm:pt>
    <dgm:pt modelId="{0B371E63-8B97-A241-A36B-A483D5E9DBCC}" type="pres">
      <dgm:prSet presAssocID="{10E03147-38B6-464B-942D-D8DB57878551}" presName="spNode" presStyleCnt="0"/>
      <dgm:spPr/>
    </dgm:pt>
    <dgm:pt modelId="{B4462D36-54A1-3F44-A171-0622C4558571}" type="pres">
      <dgm:prSet presAssocID="{35FA811F-3A98-D24F-8161-1D1BD1F5BB35}" presName="sibTrans" presStyleLbl="sibTrans1D1" presStyleIdx="0" presStyleCnt="8"/>
      <dgm:spPr/>
      <dgm:t>
        <a:bodyPr/>
        <a:lstStyle/>
        <a:p>
          <a:endParaRPr lang="en-US"/>
        </a:p>
      </dgm:t>
    </dgm:pt>
    <dgm:pt modelId="{51D6CD5A-06CD-E74D-8FBB-84B1FCEB15DC}" type="pres">
      <dgm:prSet presAssocID="{4E7B55EE-69EE-D749-910E-4F40D202B196}" presName="node" presStyleLbl="node1" presStyleIdx="1" presStyleCnt="8">
        <dgm:presLayoutVars>
          <dgm:bulletEnabled val="1"/>
        </dgm:presLayoutVars>
      </dgm:prSet>
      <dgm:spPr/>
      <dgm:t>
        <a:bodyPr/>
        <a:lstStyle/>
        <a:p>
          <a:endParaRPr lang="en-US"/>
        </a:p>
      </dgm:t>
    </dgm:pt>
    <dgm:pt modelId="{C4ADC3E9-DDFD-2840-AE98-1A7C2C2F4184}" type="pres">
      <dgm:prSet presAssocID="{4E7B55EE-69EE-D749-910E-4F40D202B196}" presName="spNode" presStyleCnt="0"/>
      <dgm:spPr/>
    </dgm:pt>
    <dgm:pt modelId="{83363DEB-B96A-D94F-8962-DF74FC150443}" type="pres">
      <dgm:prSet presAssocID="{A6F4BA2A-7283-2E48-8127-A94403F3D669}" presName="sibTrans" presStyleLbl="sibTrans1D1" presStyleIdx="1" presStyleCnt="8"/>
      <dgm:spPr/>
      <dgm:t>
        <a:bodyPr/>
        <a:lstStyle/>
        <a:p>
          <a:endParaRPr lang="en-US"/>
        </a:p>
      </dgm:t>
    </dgm:pt>
    <dgm:pt modelId="{D7C2DBEF-C043-4042-BEE9-DDBC8D71F43A}" type="pres">
      <dgm:prSet presAssocID="{7AF61C80-BAD6-DE4B-8F84-A69C6681E349}" presName="node" presStyleLbl="node1" presStyleIdx="2" presStyleCnt="8">
        <dgm:presLayoutVars>
          <dgm:bulletEnabled val="1"/>
        </dgm:presLayoutVars>
      </dgm:prSet>
      <dgm:spPr/>
      <dgm:t>
        <a:bodyPr/>
        <a:lstStyle/>
        <a:p>
          <a:endParaRPr lang="en-US"/>
        </a:p>
      </dgm:t>
    </dgm:pt>
    <dgm:pt modelId="{19DD62E6-2B5D-3C41-8507-ACB1A7ED8061}" type="pres">
      <dgm:prSet presAssocID="{7AF61C80-BAD6-DE4B-8F84-A69C6681E349}" presName="spNode" presStyleCnt="0"/>
      <dgm:spPr/>
    </dgm:pt>
    <dgm:pt modelId="{BE765406-B257-ED43-B235-E7E9EAD87C0C}" type="pres">
      <dgm:prSet presAssocID="{EBCD295D-7396-CA45-9A3D-0351A9A7CF71}" presName="sibTrans" presStyleLbl="sibTrans1D1" presStyleIdx="2" presStyleCnt="8"/>
      <dgm:spPr/>
      <dgm:t>
        <a:bodyPr/>
        <a:lstStyle/>
        <a:p>
          <a:endParaRPr lang="en-US"/>
        </a:p>
      </dgm:t>
    </dgm:pt>
    <dgm:pt modelId="{66DAAC50-F2F0-1E47-B73F-059A2C6C81D0}" type="pres">
      <dgm:prSet presAssocID="{FBCF08CD-E423-E340-97F3-15BBAC49ACF7}" presName="node" presStyleLbl="node1" presStyleIdx="3" presStyleCnt="8">
        <dgm:presLayoutVars>
          <dgm:bulletEnabled val="1"/>
        </dgm:presLayoutVars>
      </dgm:prSet>
      <dgm:spPr/>
      <dgm:t>
        <a:bodyPr/>
        <a:lstStyle/>
        <a:p>
          <a:endParaRPr lang="en-US"/>
        </a:p>
      </dgm:t>
    </dgm:pt>
    <dgm:pt modelId="{B3DD0EC3-22D6-C743-8BFC-CB89DA16C265}" type="pres">
      <dgm:prSet presAssocID="{FBCF08CD-E423-E340-97F3-15BBAC49ACF7}" presName="spNode" presStyleCnt="0"/>
      <dgm:spPr/>
    </dgm:pt>
    <dgm:pt modelId="{686FD63D-CAA3-5E46-BE60-CF3906D94A68}" type="pres">
      <dgm:prSet presAssocID="{6E4EAD4D-0A36-114E-B8A0-C022397A5C56}" presName="sibTrans" presStyleLbl="sibTrans1D1" presStyleIdx="3" presStyleCnt="8"/>
      <dgm:spPr/>
      <dgm:t>
        <a:bodyPr/>
        <a:lstStyle/>
        <a:p>
          <a:endParaRPr lang="en-US"/>
        </a:p>
      </dgm:t>
    </dgm:pt>
    <dgm:pt modelId="{2239E214-CD99-A748-9E21-7993DBA65FCB}" type="pres">
      <dgm:prSet presAssocID="{D14CBD23-585C-6D4E-8905-BD28317BE8F9}" presName="node" presStyleLbl="node1" presStyleIdx="4" presStyleCnt="8">
        <dgm:presLayoutVars>
          <dgm:bulletEnabled val="1"/>
        </dgm:presLayoutVars>
      </dgm:prSet>
      <dgm:spPr/>
      <dgm:t>
        <a:bodyPr/>
        <a:lstStyle/>
        <a:p>
          <a:endParaRPr lang="en-US"/>
        </a:p>
      </dgm:t>
    </dgm:pt>
    <dgm:pt modelId="{725C9436-E61E-0C46-933B-2F79119E655F}" type="pres">
      <dgm:prSet presAssocID="{D14CBD23-585C-6D4E-8905-BD28317BE8F9}" presName="spNode" presStyleCnt="0"/>
      <dgm:spPr/>
    </dgm:pt>
    <dgm:pt modelId="{9A558533-EF52-2548-9931-49402CCB2E9D}" type="pres">
      <dgm:prSet presAssocID="{E2B22D80-8D25-D649-BB7D-E1C5DBD14B8F}" presName="sibTrans" presStyleLbl="sibTrans1D1" presStyleIdx="4" presStyleCnt="8"/>
      <dgm:spPr/>
      <dgm:t>
        <a:bodyPr/>
        <a:lstStyle/>
        <a:p>
          <a:endParaRPr lang="en-US"/>
        </a:p>
      </dgm:t>
    </dgm:pt>
    <dgm:pt modelId="{BBD18F48-363C-7648-8A61-0996A6A0E57D}" type="pres">
      <dgm:prSet presAssocID="{1C08C2B6-BEA5-BE45-A180-7EDE3908551E}" presName="node" presStyleLbl="node1" presStyleIdx="5" presStyleCnt="8">
        <dgm:presLayoutVars>
          <dgm:bulletEnabled val="1"/>
        </dgm:presLayoutVars>
      </dgm:prSet>
      <dgm:spPr/>
      <dgm:t>
        <a:bodyPr/>
        <a:lstStyle/>
        <a:p>
          <a:endParaRPr lang="en-US"/>
        </a:p>
      </dgm:t>
    </dgm:pt>
    <dgm:pt modelId="{9E194336-EABC-B140-A78A-7E173AAC7720}" type="pres">
      <dgm:prSet presAssocID="{1C08C2B6-BEA5-BE45-A180-7EDE3908551E}" presName="spNode" presStyleCnt="0"/>
      <dgm:spPr/>
    </dgm:pt>
    <dgm:pt modelId="{BDD6EC4B-3857-1B44-B23B-8E8C33819167}" type="pres">
      <dgm:prSet presAssocID="{43BB29BC-FCE4-1244-9C90-1FDDD8CCDB9F}" presName="sibTrans" presStyleLbl="sibTrans1D1" presStyleIdx="5" presStyleCnt="8"/>
      <dgm:spPr/>
      <dgm:t>
        <a:bodyPr/>
        <a:lstStyle/>
        <a:p>
          <a:endParaRPr lang="en-US"/>
        </a:p>
      </dgm:t>
    </dgm:pt>
    <dgm:pt modelId="{04A4BD02-3BC6-6242-BC6E-86F33A915CC0}" type="pres">
      <dgm:prSet presAssocID="{362E9821-437A-914A-BA0E-ABD6C245A065}" presName="node" presStyleLbl="node1" presStyleIdx="6" presStyleCnt="8">
        <dgm:presLayoutVars>
          <dgm:bulletEnabled val="1"/>
        </dgm:presLayoutVars>
      </dgm:prSet>
      <dgm:spPr/>
      <dgm:t>
        <a:bodyPr/>
        <a:lstStyle/>
        <a:p>
          <a:endParaRPr lang="en-US"/>
        </a:p>
      </dgm:t>
    </dgm:pt>
    <dgm:pt modelId="{579434F9-DC7E-5C4E-B6EE-48B7F3585D4D}" type="pres">
      <dgm:prSet presAssocID="{362E9821-437A-914A-BA0E-ABD6C245A065}" presName="spNode" presStyleCnt="0"/>
      <dgm:spPr/>
    </dgm:pt>
    <dgm:pt modelId="{CEABE857-F7AE-1B44-996B-5CED1945ED23}" type="pres">
      <dgm:prSet presAssocID="{26F8DEC0-229F-EA48-A671-C7E42234A68A}" presName="sibTrans" presStyleLbl="sibTrans1D1" presStyleIdx="6" presStyleCnt="8"/>
      <dgm:spPr/>
      <dgm:t>
        <a:bodyPr/>
        <a:lstStyle/>
        <a:p>
          <a:endParaRPr lang="en-US"/>
        </a:p>
      </dgm:t>
    </dgm:pt>
    <dgm:pt modelId="{727A7143-41BE-D845-87D1-E46CFCAB154B}" type="pres">
      <dgm:prSet presAssocID="{812347CD-4C0A-FC48-8CFD-7AF32094DF26}" presName="node" presStyleLbl="node1" presStyleIdx="7" presStyleCnt="8">
        <dgm:presLayoutVars>
          <dgm:bulletEnabled val="1"/>
        </dgm:presLayoutVars>
      </dgm:prSet>
      <dgm:spPr/>
      <dgm:t>
        <a:bodyPr/>
        <a:lstStyle/>
        <a:p>
          <a:endParaRPr lang="en-US"/>
        </a:p>
      </dgm:t>
    </dgm:pt>
    <dgm:pt modelId="{4CECF3C2-CE82-F645-A7AF-F462EFF3E2CF}" type="pres">
      <dgm:prSet presAssocID="{812347CD-4C0A-FC48-8CFD-7AF32094DF26}" presName="spNode" presStyleCnt="0"/>
      <dgm:spPr/>
    </dgm:pt>
    <dgm:pt modelId="{D993AAF1-BD0A-5E4C-92FA-6DA43BBED25F}" type="pres">
      <dgm:prSet presAssocID="{D3EA93EA-DBE9-0A45-9423-BED5C15D3FDF}" presName="sibTrans" presStyleLbl="sibTrans1D1" presStyleIdx="7" presStyleCnt="8"/>
      <dgm:spPr/>
      <dgm:t>
        <a:bodyPr/>
        <a:lstStyle/>
        <a:p>
          <a:endParaRPr lang="en-US"/>
        </a:p>
      </dgm:t>
    </dgm:pt>
  </dgm:ptLst>
  <dgm:cxnLst>
    <dgm:cxn modelId="{12618FB8-1F02-144B-8830-26E24F0D228F}" srcId="{D727C91F-CCCC-9849-9F52-58C2FE833037}" destId="{812347CD-4C0A-FC48-8CFD-7AF32094DF26}" srcOrd="7" destOrd="0" parTransId="{CA5E5F1C-C75D-F74B-A3E1-C69EDCA7F7B0}" sibTransId="{D3EA93EA-DBE9-0A45-9423-BED5C15D3FDF}"/>
    <dgm:cxn modelId="{72445C1B-7F24-BA43-A871-0B635F48D207}" type="presOf" srcId="{6E4EAD4D-0A36-114E-B8A0-C022397A5C56}" destId="{686FD63D-CAA3-5E46-BE60-CF3906D94A68}" srcOrd="0" destOrd="0" presId="urn:microsoft.com/office/officeart/2005/8/layout/cycle5"/>
    <dgm:cxn modelId="{37CBE6AB-8E8C-5D4B-9DED-E437277E2315}" type="presOf" srcId="{10E03147-38B6-464B-942D-D8DB57878551}" destId="{13C7CA0F-6BB5-D546-9841-2E1FCF61B55E}" srcOrd="0" destOrd="0" presId="urn:microsoft.com/office/officeart/2005/8/layout/cycle5"/>
    <dgm:cxn modelId="{C72D29D0-2865-7B4E-9C95-9ECD61EC38CC}" type="presOf" srcId="{A6F4BA2A-7283-2E48-8127-A94403F3D669}" destId="{83363DEB-B96A-D94F-8962-DF74FC150443}" srcOrd="0" destOrd="0" presId="urn:microsoft.com/office/officeart/2005/8/layout/cycle5"/>
    <dgm:cxn modelId="{EA07FF5F-7276-F148-861E-82D2A00670D8}" srcId="{D727C91F-CCCC-9849-9F52-58C2FE833037}" destId="{D14CBD23-585C-6D4E-8905-BD28317BE8F9}" srcOrd="4" destOrd="0" parTransId="{C5C2119F-882B-A043-AA4C-769E14BE243E}" sibTransId="{E2B22D80-8D25-D649-BB7D-E1C5DBD14B8F}"/>
    <dgm:cxn modelId="{4F6989A3-726F-7A46-8F10-1DFC74984EF8}" type="presOf" srcId="{43BB29BC-FCE4-1244-9C90-1FDDD8CCDB9F}" destId="{BDD6EC4B-3857-1B44-B23B-8E8C33819167}" srcOrd="0" destOrd="0" presId="urn:microsoft.com/office/officeart/2005/8/layout/cycle5"/>
    <dgm:cxn modelId="{C1918809-88EB-E847-BD58-B3E72340C384}" type="presOf" srcId="{362E9821-437A-914A-BA0E-ABD6C245A065}" destId="{04A4BD02-3BC6-6242-BC6E-86F33A915CC0}" srcOrd="0" destOrd="0" presId="urn:microsoft.com/office/officeart/2005/8/layout/cycle5"/>
    <dgm:cxn modelId="{05107BD9-8D20-9C4D-A0D5-1F32BF8FA124}" type="presOf" srcId="{E2B22D80-8D25-D649-BB7D-E1C5DBD14B8F}" destId="{9A558533-EF52-2548-9931-49402CCB2E9D}" srcOrd="0" destOrd="0" presId="urn:microsoft.com/office/officeart/2005/8/layout/cycle5"/>
    <dgm:cxn modelId="{8723A410-9C63-C84E-8F56-76E3E20BDAC7}" type="presOf" srcId="{EBCD295D-7396-CA45-9A3D-0351A9A7CF71}" destId="{BE765406-B257-ED43-B235-E7E9EAD87C0C}" srcOrd="0" destOrd="0" presId="urn:microsoft.com/office/officeart/2005/8/layout/cycle5"/>
    <dgm:cxn modelId="{4348C367-E98F-594C-9340-B8DEB3C7F30B}" srcId="{D727C91F-CCCC-9849-9F52-58C2FE833037}" destId="{10E03147-38B6-464B-942D-D8DB57878551}" srcOrd="0" destOrd="0" parTransId="{36162207-17FB-C740-92A8-4BCB2E320C23}" sibTransId="{35FA811F-3A98-D24F-8161-1D1BD1F5BB35}"/>
    <dgm:cxn modelId="{B28FA7C2-AED9-1241-B160-7485171215E8}" srcId="{D727C91F-CCCC-9849-9F52-58C2FE833037}" destId="{362E9821-437A-914A-BA0E-ABD6C245A065}" srcOrd="6" destOrd="0" parTransId="{8364353C-B2D0-4041-A685-2608B81C5D46}" sibTransId="{26F8DEC0-229F-EA48-A671-C7E42234A68A}"/>
    <dgm:cxn modelId="{5C22C8BA-EC98-0047-A6EA-5EFE7156A39D}" type="presOf" srcId="{26F8DEC0-229F-EA48-A671-C7E42234A68A}" destId="{CEABE857-F7AE-1B44-996B-5CED1945ED23}" srcOrd="0" destOrd="0" presId="urn:microsoft.com/office/officeart/2005/8/layout/cycle5"/>
    <dgm:cxn modelId="{BDFAC00A-CB2F-5646-B521-335120D7D709}" type="presOf" srcId="{FBCF08CD-E423-E340-97F3-15BBAC49ACF7}" destId="{66DAAC50-F2F0-1E47-B73F-059A2C6C81D0}" srcOrd="0" destOrd="0" presId="urn:microsoft.com/office/officeart/2005/8/layout/cycle5"/>
    <dgm:cxn modelId="{4D73A697-89AD-B146-9817-25DC39BC204C}" srcId="{D727C91F-CCCC-9849-9F52-58C2FE833037}" destId="{FBCF08CD-E423-E340-97F3-15BBAC49ACF7}" srcOrd="3" destOrd="0" parTransId="{88BF87B5-9FFE-4F45-AA44-03C0EF04C305}" sibTransId="{6E4EAD4D-0A36-114E-B8A0-C022397A5C56}"/>
    <dgm:cxn modelId="{3718D718-DCC5-D642-881B-19AEE3782817}" type="presOf" srcId="{4E7B55EE-69EE-D749-910E-4F40D202B196}" destId="{51D6CD5A-06CD-E74D-8FBB-84B1FCEB15DC}" srcOrd="0" destOrd="0" presId="urn:microsoft.com/office/officeart/2005/8/layout/cycle5"/>
    <dgm:cxn modelId="{33F778C2-00A4-8F4E-BF52-947FE0E8F41F}" srcId="{D727C91F-CCCC-9849-9F52-58C2FE833037}" destId="{1C08C2B6-BEA5-BE45-A180-7EDE3908551E}" srcOrd="5" destOrd="0" parTransId="{F2013277-2540-1547-A333-15F8E522E1C1}" sibTransId="{43BB29BC-FCE4-1244-9C90-1FDDD8CCDB9F}"/>
    <dgm:cxn modelId="{4EF20451-4B58-2246-BBB3-6195B83AF428}" srcId="{D727C91F-CCCC-9849-9F52-58C2FE833037}" destId="{4E7B55EE-69EE-D749-910E-4F40D202B196}" srcOrd="1" destOrd="0" parTransId="{7944DF96-D435-CF48-A214-851FC22CA200}" sibTransId="{A6F4BA2A-7283-2E48-8127-A94403F3D669}"/>
    <dgm:cxn modelId="{3D84D815-7E3B-4F42-AB64-B197149D2A09}" type="presOf" srcId="{812347CD-4C0A-FC48-8CFD-7AF32094DF26}" destId="{727A7143-41BE-D845-87D1-E46CFCAB154B}" srcOrd="0" destOrd="0" presId="urn:microsoft.com/office/officeart/2005/8/layout/cycle5"/>
    <dgm:cxn modelId="{290005D6-2852-B44C-B4E5-CB5E8B2BCAA8}" type="presOf" srcId="{1C08C2B6-BEA5-BE45-A180-7EDE3908551E}" destId="{BBD18F48-363C-7648-8A61-0996A6A0E57D}" srcOrd="0" destOrd="0" presId="urn:microsoft.com/office/officeart/2005/8/layout/cycle5"/>
    <dgm:cxn modelId="{0C0DF4F2-6B88-5140-B17D-FE6A16015CA3}" srcId="{D727C91F-CCCC-9849-9F52-58C2FE833037}" destId="{7AF61C80-BAD6-DE4B-8F84-A69C6681E349}" srcOrd="2" destOrd="0" parTransId="{7DF8B1CD-A0AA-4440-82A8-F9B0629399B5}" sibTransId="{EBCD295D-7396-CA45-9A3D-0351A9A7CF71}"/>
    <dgm:cxn modelId="{9D8E8DD1-5433-174A-95FC-68E9309E6DF9}" type="presOf" srcId="{D3EA93EA-DBE9-0A45-9423-BED5C15D3FDF}" destId="{D993AAF1-BD0A-5E4C-92FA-6DA43BBED25F}" srcOrd="0" destOrd="0" presId="urn:microsoft.com/office/officeart/2005/8/layout/cycle5"/>
    <dgm:cxn modelId="{208D2DED-5747-C341-B953-301B7894DC49}" type="presOf" srcId="{D727C91F-CCCC-9849-9F52-58C2FE833037}" destId="{F6BA11CE-F94A-6B46-9DEE-EAA0AD5BB78B}" srcOrd="0" destOrd="0" presId="urn:microsoft.com/office/officeart/2005/8/layout/cycle5"/>
    <dgm:cxn modelId="{485859A4-910F-D84F-AD62-53850A0A0CF8}" type="presOf" srcId="{D14CBD23-585C-6D4E-8905-BD28317BE8F9}" destId="{2239E214-CD99-A748-9E21-7993DBA65FCB}" srcOrd="0" destOrd="0" presId="urn:microsoft.com/office/officeart/2005/8/layout/cycle5"/>
    <dgm:cxn modelId="{92BE6682-16DE-9C4B-B5C1-3828A1BBE935}" type="presOf" srcId="{7AF61C80-BAD6-DE4B-8F84-A69C6681E349}" destId="{D7C2DBEF-C043-4042-BEE9-DDBC8D71F43A}" srcOrd="0" destOrd="0" presId="urn:microsoft.com/office/officeart/2005/8/layout/cycle5"/>
    <dgm:cxn modelId="{05F5FD5C-0A65-1A46-85EA-00E00B3DF25E}" type="presOf" srcId="{35FA811F-3A98-D24F-8161-1D1BD1F5BB35}" destId="{B4462D36-54A1-3F44-A171-0622C4558571}" srcOrd="0" destOrd="0" presId="urn:microsoft.com/office/officeart/2005/8/layout/cycle5"/>
    <dgm:cxn modelId="{48D89BD1-2A49-2B49-BB9D-41220A179BB6}" type="presParOf" srcId="{F6BA11CE-F94A-6B46-9DEE-EAA0AD5BB78B}" destId="{13C7CA0F-6BB5-D546-9841-2E1FCF61B55E}" srcOrd="0" destOrd="0" presId="urn:microsoft.com/office/officeart/2005/8/layout/cycle5"/>
    <dgm:cxn modelId="{B02E1F1D-6C19-F647-9944-ABAFF42CC4C7}" type="presParOf" srcId="{F6BA11CE-F94A-6B46-9DEE-EAA0AD5BB78B}" destId="{0B371E63-8B97-A241-A36B-A483D5E9DBCC}" srcOrd="1" destOrd="0" presId="urn:microsoft.com/office/officeart/2005/8/layout/cycle5"/>
    <dgm:cxn modelId="{02653473-CB88-5445-BFED-A1E1C0E0F72D}" type="presParOf" srcId="{F6BA11CE-F94A-6B46-9DEE-EAA0AD5BB78B}" destId="{B4462D36-54A1-3F44-A171-0622C4558571}" srcOrd="2" destOrd="0" presId="urn:microsoft.com/office/officeart/2005/8/layout/cycle5"/>
    <dgm:cxn modelId="{F98D5845-1916-4345-B09B-75BE05DD6D30}" type="presParOf" srcId="{F6BA11CE-F94A-6B46-9DEE-EAA0AD5BB78B}" destId="{51D6CD5A-06CD-E74D-8FBB-84B1FCEB15DC}" srcOrd="3" destOrd="0" presId="urn:microsoft.com/office/officeart/2005/8/layout/cycle5"/>
    <dgm:cxn modelId="{164A8C5B-4E15-DE4A-8D83-78C3FF4A8762}" type="presParOf" srcId="{F6BA11CE-F94A-6B46-9DEE-EAA0AD5BB78B}" destId="{C4ADC3E9-DDFD-2840-AE98-1A7C2C2F4184}" srcOrd="4" destOrd="0" presId="urn:microsoft.com/office/officeart/2005/8/layout/cycle5"/>
    <dgm:cxn modelId="{7A238A61-89E8-B049-833E-76BFADD9BDB6}" type="presParOf" srcId="{F6BA11CE-F94A-6B46-9DEE-EAA0AD5BB78B}" destId="{83363DEB-B96A-D94F-8962-DF74FC150443}" srcOrd="5" destOrd="0" presId="urn:microsoft.com/office/officeart/2005/8/layout/cycle5"/>
    <dgm:cxn modelId="{465296BA-77F7-A543-9624-A66614324EFA}" type="presParOf" srcId="{F6BA11CE-F94A-6B46-9DEE-EAA0AD5BB78B}" destId="{D7C2DBEF-C043-4042-BEE9-DDBC8D71F43A}" srcOrd="6" destOrd="0" presId="urn:microsoft.com/office/officeart/2005/8/layout/cycle5"/>
    <dgm:cxn modelId="{7F00FE6E-7029-D74E-9CD7-D6BA861255E6}" type="presParOf" srcId="{F6BA11CE-F94A-6B46-9DEE-EAA0AD5BB78B}" destId="{19DD62E6-2B5D-3C41-8507-ACB1A7ED8061}" srcOrd="7" destOrd="0" presId="urn:microsoft.com/office/officeart/2005/8/layout/cycle5"/>
    <dgm:cxn modelId="{85B8C415-B209-6942-BD0E-DA98B1B57134}" type="presParOf" srcId="{F6BA11CE-F94A-6B46-9DEE-EAA0AD5BB78B}" destId="{BE765406-B257-ED43-B235-E7E9EAD87C0C}" srcOrd="8" destOrd="0" presId="urn:microsoft.com/office/officeart/2005/8/layout/cycle5"/>
    <dgm:cxn modelId="{5E74BF40-EEAB-5A4F-BAEE-8194EA9CABA7}" type="presParOf" srcId="{F6BA11CE-F94A-6B46-9DEE-EAA0AD5BB78B}" destId="{66DAAC50-F2F0-1E47-B73F-059A2C6C81D0}" srcOrd="9" destOrd="0" presId="urn:microsoft.com/office/officeart/2005/8/layout/cycle5"/>
    <dgm:cxn modelId="{BC9A8BE4-0CE7-E448-AA5A-2EA257447FD9}" type="presParOf" srcId="{F6BA11CE-F94A-6B46-9DEE-EAA0AD5BB78B}" destId="{B3DD0EC3-22D6-C743-8BFC-CB89DA16C265}" srcOrd="10" destOrd="0" presId="urn:microsoft.com/office/officeart/2005/8/layout/cycle5"/>
    <dgm:cxn modelId="{717EEE46-F87F-FD4E-903B-7913C24D8FD9}" type="presParOf" srcId="{F6BA11CE-F94A-6B46-9DEE-EAA0AD5BB78B}" destId="{686FD63D-CAA3-5E46-BE60-CF3906D94A68}" srcOrd="11" destOrd="0" presId="urn:microsoft.com/office/officeart/2005/8/layout/cycle5"/>
    <dgm:cxn modelId="{4D44859C-1753-9844-88EE-031A92442F37}" type="presParOf" srcId="{F6BA11CE-F94A-6B46-9DEE-EAA0AD5BB78B}" destId="{2239E214-CD99-A748-9E21-7993DBA65FCB}" srcOrd="12" destOrd="0" presId="urn:microsoft.com/office/officeart/2005/8/layout/cycle5"/>
    <dgm:cxn modelId="{DE5E35F2-D3EF-0D4C-935B-BED6D2349F1D}" type="presParOf" srcId="{F6BA11CE-F94A-6B46-9DEE-EAA0AD5BB78B}" destId="{725C9436-E61E-0C46-933B-2F79119E655F}" srcOrd="13" destOrd="0" presId="urn:microsoft.com/office/officeart/2005/8/layout/cycle5"/>
    <dgm:cxn modelId="{F26C1972-A3E7-8B46-B598-55FE39D69C3A}" type="presParOf" srcId="{F6BA11CE-F94A-6B46-9DEE-EAA0AD5BB78B}" destId="{9A558533-EF52-2548-9931-49402CCB2E9D}" srcOrd="14" destOrd="0" presId="urn:microsoft.com/office/officeart/2005/8/layout/cycle5"/>
    <dgm:cxn modelId="{6DC07FBB-38E2-384E-84DA-1B42774B0788}" type="presParOf" srcId="{F6BA11CE-F94A-6B46-9DEE-EAA0AD5BB78B}" destId="{BBD18F48-363C-7648-8A61-0996A6A0E57D}" srcOrd="15" destOrd="0" presId="urn:microsoft.com/office/officeart/2005/8/layout/cycle5"/>
    <dgm:cxn modelId="{89F8057F-1D18-5A45-80DD-9B35F35F498C}" type="presParOf" srcId="{F6BA11CE-F94A-6B46-9DEE-EAA0AD5BB78B}" destId="{9E194336-EABC-B140-A78A-7E173AAC7720}" srcOrd="16" destOrd="0" presId="urn:microsoft.com/office/officeart/2005/8/layout/cycle5"/>
    <dgm:cxn modelId="{A8F48734-EDFD-7A44-AEFD-CE42D1E900FE}" type="presParOf" srcId="{F6BA11CE-F94A-6B46-9DEE-EAA0AD5BB78B}" destId="{BDD6EC4B-3857-1B44-B23B-8E8C33819167}" srcOrd="17" destOrd="0" presId="urn:microsoft.com/office/officeart/2005/8/layout/cycle5"/>
    <dgm:cxn modelId="{A8070F26-F570-F149-B230-E2559010E854}" type="presParOf" srcId="{F6BA11CE-F94A-6B46-9DEE-EAA0AD5BB78B}" destId="{04A4BD02-3BC6-6242-BC6E-86F33A915CC0}" srcOrd="18" destOrd="0" presId="urn:microsoft.com/office/officeart/2005/8/layout/cycle5"/>
    <dgm:cxn modelId="{DD98CA97-586A-CD41-8287-984D42EAE3BB}" type="presParOf" srcId="{F6BA11CE-F94A-6B46-9DEE-EAA0AD5BB78B}" destId="{579434F9-DC7E-5C4E-B6EE-48B7F3585D4D}" srcOrd="19" destOrd="0" presId="urn:microsoft.com/office/officeart/2005/8/layout/cycle5"/>
    <dgm:cxn modelId="{6AA57F7D-0C22-574F-B846-CA96FB34217A}" type="presParOf" srcId="{F6BA11CE-F94A-6B46-9DEE-EAA0AD5BB78B}" destId="{CEABE857-F7AE-1B44-996B-5CED1945ED23}" srcOrd="20" destOrd="0" presId="urn:microsoft.com/office/officeart/2005/8/layout/cycle5"/>
    <dgm:cxn modelId="{2C797249-0CFD-F64A-8561-8ED28E0C3D2E}" type="presParOf" srcId="{F6BA11CE-F94A-6B46-9DEE-EAA0AD5BB78B}" destId="{727A7143-41BE-D845-87D1-E46CFCAB154B}" srcOrd="21" destOrd="0" presId="urn:microsoft.com/office/officeart/2005/8/layout/cycle5"/>
    <dgm:cxn modelId="{1D627EB7-8A57-1B4F-BAF4-E985E22AF6C0}" type="presParOf" srcId="{F6BA11CE-F94A-6B46-9DEE-EAA0AD5BB78B}" destId="{4CECF3C2-CE82-F645-A7AF-F462EFF3E2CF}" srcOrd="22" destOrd="0" presId="urn:microsoft.com/office/officeart/2005/8/layout/cycle5"/>
    <dgm:cxn modelId="{4B292216-04F3-A940-9F3B-24E88943C184}" type="presParOf" srcId="{F6BA11CE-F94A-6B46-9DEE-EAA0AD5BB78B}" destId="{D993AAF1-BD0A-5E4C-92FA-6DA43BBED25F}"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C7CA0F-6BB5-D546-9841-2E1FCF61B55E}">
      <dsp:nvSpPr>
        <dsp:cNvPr id="0" name=""/>
        <dsp:cNvSpPr/>
      </dsp:nvSpPr>
      <dsp:spPr>
        <a:xfrm>
          <a:off x="3783154" y="1129"/>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General practice</a:t>
          </a:r>
          <a:endParaRPr lang="en-US" sz="1200" kern="1200" dirty="0"/>
        </a:p>
      </dsp:txBody>
      <dsp:txXfrm>
        <a:off x="3814873" y="32848"/>
        <a:ext cx="936201" cy="586327"/>
      </dsp:txXfrm>
    </dsp:sp>
    <dsp:sp modelId="{B4462D36-54A1-3F44-A171-0622C4558571}">
      <dsp:nvSpPr>
        <dsp:cNvPr id="0" name=""/>
        <dsp:cNvSpPr/>
      </dsp:nvSpPr>
      <dsp:spPr>
        <a:xfrm>
          <a:off x="2029953" y="326012"/>
          <a:ext cx="4506040" cy="4506040"/>
        </a:xfrm>
        <a:custGeom>
          <a:avLst/>
          <a:gdLst/>
          <a:ahLst/>
          <a:cxnLst/>
          <a:rect l="0" t="0" r="0" b="0"/>
          <a:pathLst>
            <a:path>
              <a:moveTo>
                <a:pt x="2895407" y="93520"/>
              </a:moveTo>
              <a:arcTo wR="2253020" hR="2253020" stAng="17193972" swAng="679862"/>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51D6CD5A-06CD-E74D-8FBB-84B1FCEB15DC}">
      <dsp:nvSpPr>
        <dsp:cNvPr id="0" name=""/>
        <dsp:cNvSpPr/>
      </dsp:nvSpPr>
      <dsp:spPr>
        <a:xfrm>
          <a:off x="5376280" y="661023"/>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Ambulance/Emergency services</a:t>
          </a:r>
          <a:endParaRPr lang="en-US" sz="1200" kern="1200" dirty="0"/>
        </a:p>
      </dsp:txBody>
      <dsp:txXfrm>
        <a:off x="5407999" y="692742"/>
        <a:ext cx="936201" cy="586327"/>
      </dsp:txXfrm>
    </dsp:sp>
    <dsp:sp modelId="{83363DEB-B96A-D94F-8962-DF74FC150443}">
      <dsp:nvSpPr>
        <dsp:cNvPr id="0" name=""/>
        <dsp:cNvSpPr/>
      </dsp:nvSpPr>
      <dsp:spPr>
        <a:xfrm>
          <a:off x="2029953" y="326012"/>
          <a:ext cx="4506040" cy="4506040"/>
        </a:xfrm>
        <a:custGeom>
          <a:avLst/>
          <a:gdLst/>
          <a:ahLst/>
          <a:cxnLst/>
          <a:rect l="0" t="0" r="0" b="0"/>
          <a:pathLst>
            <a:path>
              <a:moveTo>
                <a:pt x="4221489" y="1157014"/>
              </a:moveTo>
              <a:arcTo wR="2253020" hR="2253020" stAng="19853507" swAng="940105"/>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D7C2DBEF-C043-4042-BEE9-DDBC8D71F43A}">
      <dsp:nvSpPr>
        <dsp:cNvPr id="0" name=""/>
        <dsp:cNvSpPr/>
      </dsp:nvSpPr>
      <dsp:spPr>
        <a:xfrm>
          <a:off x="6036174" y="2254149"/>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Hospitals</a:t>
          </a:r>
          <a:endParaRPr lang="en-US" sz="1200" kern="1200" dirty="0"/>
        </a:p>
      </dsp:txBody>
      <dsp:txXfrm>
        <a:off x="6067893" y="2285868"/>
        <a:ext cx="936201" cy="586327"/>
      </dsp:txXfrm>
    </dsp:sp>
    <dsp:sp modelId="{BE765406-B257-ED43-B235-E7E9EAD87C0C}">
      <dsp:nvSpPr>
        <dsp:cNvPr id="0" name=""/>
        <dsp:cNvSpPr/>
      </dsp:nvSpPr>
      <dsp:spPr>
        <a:xfrm>
          <a:off x="2029953" y="326012"/>
          <a:ext cx="4506040" cy="4506040"/>
        </a:xfrm>
        <a:custGeom>
          <a:avLst/>
          <a:gdLst/>
          <a:ahLst/>
          <a:cxnLst/>
          <a:rect l="0" t="0" r="0" b="0"/>
          <a:pathLst>
            <a:path>
              <a:moveTo>
                <a:pt x="4444340" y="2776675"/>
              </a:moveTo>
              <a:arcTo wR="2253020" hR="2253020" stAng="806389" swAng="940105"/>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66DAAC50-F2F0-1E47-B73F-059A2C6C81D0}">
      <dsp:nvSpPr>
        <dsp:cNvPr id="0" name=""/>
        <dsp:cNvSpPr/>
      </dsp:nvSpPr>
      <dsp:spPr>
        <a:xfrm>
          <a:off x="5376280" y="3847275"/>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Allied health professions</a:t>
          </a:r>
          <a:endParaRPr lang="en-US" sz="1200" kern="1200" dirty="0"/>
        </a:p>
      </dsp:txBody>
      <dsp:txXfrm>
        <a:off x="5407999" y="3878994"/>
        <a:ext cx="936201" cy="586327"/>
      </dsp:txXfrm>
    </dsp:sp>
    <dsp:sp modelId="{686FD63D-CAA3-5E46-BE60-CF3906D94A68}">
      <dsp:nvSpPr>
        <dsp:cNvPr id="0" name=""/>
        <dsp:cNvSpPr/>
      </dsp:nvSpPr>
      <dsp:spPr>
        <a:xfrm>
          <a:off x="2029953" y="326012"/>
          <a:ext cx="4506040" cy="4506040"/>
        </a:xfrm>
        <a:custGeom>
          <a:avLst/>
          <a:gdLst/>
          <a:ahLst/>
          <a:cxnLst/>
          <a:rect l="0" t="0" r="0" b="0"/>
          <a:pathLst>
            <a:path>
              <a:moveTo>
                <a:pt x="3307179" y="4244212"/>
              </a:moveTo>
              <a:arcTo wR="2253020" hR="2253020" stAng="3726166" swAng="679862"/>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2239E214-CD99-A748-9E21-7993DBA65FCB}">
      <dsp:nvSpPr>
        <dsp:cNvPr id="0" name=""/>
        <dsp:cNvSpPr/>
      </dsp:nvSpPr>
      <dsp:spPr>
        <a:xfrm>
          <a:off x="3783154" y="4507169"/>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Pathology</a:t>
          </a:r>
          <a:endParaRPr lang="en-US" sz="1200" kern="1200" dirty="0"/>
        </a:p>
      </dsp:txBody>
      <dsp:txXfrm>
        <a:off x="3814873" y="4538888"/>
        <a:ext cx="936201" cy="586327"/>
      </dsp:txXfrm>
    </dsp:sp>
    <dsp:sp modelId="{9A558533-EF52-2548-9931-49402CCB2E9D}">
      <dsp:nvSpPr>
        <dsp:cNvPr id="0" name=""/>
        <dsp:cNvSpPr/>
      </dsp:nvSpPr>
      <dsp:spPr>
        <a:xfrm>
          <a:off x="2029953" y="326012"/>
          <a:ext cx="4506040" cy="4506040"/>
        </a:xfrm>
        <a:custGeom>
          <a:avLst/>
          <a:gdLst/>
          <a:ahLst/>
          <a:cxnLst/>
          <a:rect l="0" t="0" r="0" b="0"/>
          <a:pathLst>
            <a:path>
              <a:moveTo>
                <a:pt x="1610632" y="4412519"/>
              </a:moveTo>
              <a:arcTo wR="2253020" hR="2253020" stAng="6393972" swAng="679862"/>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BBD18F48-363C-7648-8A61-0996A6A0E57D}">
      <dsp:nvSpPr>
        <dsp:cNvPr id="0" name=""/>
        <dsp:cNvSpPr/>
      </dsp:nvSpPr>
      <dsp:spPr>
        <a:xfrm>
          <a:off x="2190028" y="3847275"/>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Diagnostic imaging</a:t>
          </a:r>
          <a:endParaRPr lang="en-US" sz="1200" kern="1200" dirty="0"/>
        </a:p>
      </dsp:txBody>
      <dsp:txXfrm>
        <a:off x="2221747" y="3878994"/>
        <a:ext cx="936201" cy="586327"/>
      </dsp:txXfrm>
    </dsp:sp>
    <dsp:sp modelId="{BDD6EC4B-3857-1B44-B23B-8E8C33819167}">
      <dsp:nvSpPr>
        <dsp:cNvPr id="0" name=""/>
        <dsp:cNvSpPr/>
      </dsp:nvSpPr>
      <dsp:spPr>
        <a:xfrm>
          <a:off x="2029953" y="326012"/>
          <a:ext cx="4506040" cy="4506040"/>
        </a:xfrm>
        <a:custGeom>
          <a:avLst/>
          <a:gdLst/>
          <a:ahLst/>
          <a:cxnLst/>
          <a:rect l="0" t="0" r="0" b="0"/>
          <a:pathLst>
            <a:path>
              <a:moveTo>
                <a:pt x="284550" y="3349025"/>
              </a:moveTo>
              <a:arcTo wR="2253020" hR="2253020" stAng="9053507" swAng="940105"/>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04A4BD02-3BC6-6242-BC6E-86F33A915CC0}">
      <dsp:nvSpPr>
        <dsp:cNvPr id="0" name=""/>
        <dsp:cNvSpPr/>
      </dsp:nvSpPr>
      <dsp:spPr>
        <a:xfrm>
          <a:off x="1530134" y="2254149"/>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Specialists</a:t>
          </a:r>
          <a:endParaRPr lang="en-US" sz="1200" kern="1200" dirty="0"/>
        </a:p>
      </dsp:txBody>
      <dsp:txXfrm>
        <a:off x="1561853" y="2285868"/>
        <a:ext cx="936201" cy="586327"/>
      </dsp:txXfrm>
    </dsp:sp>
    <dsp:sp modelId="{CEABE857-F7AE-1B44-996B-5CED1945ED23}">
      <dsp:nvSpPr>
        <dsp:cNvPr id="0" name=""/>
        <dsp:cNvSpPr/>
      </dsp:nvSpPr>
      <dsp:spPr>
        <a:xfrm>
          <a:off x="2029953" y="326012"/>
          <a:ext cx="4506040" cy="4506040"/>
        </a:xfrm>
        <a:custGeom>
          <a:avLst/>
          <a:gdLst/>
          <a:ahLst/>
          <a:cxnLst/>
          <a:rect l="0" t="0" r="0" b="0"/>
          <a:pathLst>
            <a:path>
              <a:moveTo>
                <a:pt x="61699" y="1729364"/>
              </a:moveTo>
              <a:arcTo wR="2253020" hR="2253020" stAng="11606389" swAng="940105"/>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 modelId="{727A7143-41BE-D845-87D1-E46CFCAB154B}">
      <dsp:nvSpPr>
        <dsp:cNvPr id="0" name=""/>
        <dsp:cNvSpPr/>
      </dsp:nvSpPr>
      <dsp:spPr>
        <a:xfrm>
          <a:off x="2190028" y="661023"/>
          <a:ext cx="999639" cy="649765"/>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Pharmacists</a:t>
          </a:r>
          <a:endParaRPr lang="en-US" sz="1200" kern="1200" dirty="0"/>
        </a:p>
      </dsp:txBody>
      <dsp:txXfrm>
        <a:off x="2221747" y="692742"/>
        <a:ext cx="936201" cy="586327"/>
      </dsp:txXfrm>
    </dsp:sp>
    <dsp:sp modelId="{D993AAF1-BD0A-5E4C-92FA-6DA43BBED25F}">
      <dsp:nvSpPr>
        <dsp:cNvPr id="0" name=""/>
        <dsp:cNvSpPr/>
      </dsp:nvSpPr>
      <dsp:spPr>
        <a:xfrm>
          <a:off x="2029953" y="326012"/>
          <a:ext cx="4506040" cy="4506040"/>
        </a:xfrm>
        <a:custGeom>
          <a:avLst/>
          <a:gdLst/>
          <a:ahLst/>
          <a:cxnLst/>
          <a:rect l="0" t="0" r="0" b="0"/>
          <a:pathLst>
            <a:path>
              <a:moveTo>
                <a:pt x="1198861" y="261827"/>
              </a:moveTo>
              <a:arcTo wR="2253020" hR="2253020" stAng="14526166" swAng="679862"/>
            </a:path>
          </a:pathLst>
        </a:custGeom>
        <a:noFill/>
        <a:ln w="9525" cap="flat" cmpd="sng" algn="ctr">
          <a:solidFill>
            <a:schemeClr val="accent2">
              <a:hueOff val="0"/>
              <a:satOff val="0"/>
              <a:lumOff val="0"/>
              <a:alphaOff val="0"/>
            </a:schemeClr>
          </a:solidFill>
          <a:prstDash val="solid"/>
          <a:tailEnd type="arrow"/>
        </a:ln>
        <a:effectLst/>
        <a:scene3d>
          <a:camera prst="orthographicFront"/>
          <a:lightRig rig="chilly" dir="t"/>
        </a:scene3d>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3962399" cy="342899"/>
          </a:xfrm>
          <a:prstGeom prst="rect">
            <a:avLst/>
          </a:prstGeom>
          <a:noFill/>
          <a:ln>
            <a:noFill/>
          </a:ln>
        </p:spPr>
        <p:txBody>
          <a:bodyPr lIns="91425" tIns="91425" rIns="91425" bIns="91425" anchor="t"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5179483" y="0"/>
            <a:ext cx="3962399" cy="342899"/>
          </a:xfrm>
          <a:prstGeom prst="rect">
            <a:avLst/>
          </a:prstGeom>
          <a:noFill/>
          <a:ln>
            <a:noFill/>
          </a:ln>
        </p:spPr>
        <p:txBody>
          <a:bodyPr lIns="91425" tIns="91425" rIns="91425" bIns="91425" anchor="t"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914400" y="3257550"/>
            <a:ext cx="7315200" cy="3086099"/>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6513910"/>
            <a:ext cx="3962399" cy="342899"/>
          </a:xfrm>
          <a:prstGeom prst="rect">
            <a:avLst/>
          </a:prstGeom>
          <a:noFill/>
          <a:ln>
            <a:noFill/>
          </a:ln>
        </p:spPr>
        <p:txBody>
          <a:bodyPr lIns="91425" tIns="91425" rIns="91425" bIns="91425" anchor="b"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5179483" y="6513910"/>
            <a:ext cx="3962399" cy="342899"/>
          </a:xfrm>
          <a:prstGeom prst="rect">
            <a:avLst/>
          </a:prstGeom>
          <a:noFill/>
          <a:ln>
            <a:noFill/>
          </a:ln>
        </p:spPr>
        <p:txBody>
          <a:bodyPr lIns="91425" tIns="91425" rIns="91425" bIns="91425" anchor="b" anchorCtr="0"/>
          <a:lstStyle>
            <a:lvl1pPr marL="0" marR="0" indent="0" algn="r"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Tree>
    <p:extLst>
      <p:ext uri="{BB962C8B-B14F-4D97-AF65-F5344CB8AC3E}">
        <p14:creationId xmlns:p14="http://schemas.microsoft.com/office/powerpoint/2010/main" val="125762948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2"/>
        <p:cNvGrpSpPr/>
        <p:nvPr/>
      </p:nvGrpSpPr>
      <p:grpSpPr>
        <a:xfrm>
          <a:off x="0" y="0"/>
          <a:ext cx="0" cy="0"/>
          <a:chOff x="0" y="0"/>
          <a:chExt cx="0" cy="0"/>
        </a:xfrm>
      </p:grpSpPr>
      <p:cxnSp>
        <p:nvCxnSpPr>
          <p:cNvPr id="13" name="Shape 13"/>
          <p:cNvCxnSpPr/>
          <p:nvPr/>
        </p:nvCxnSpPr>
        <p:spPr>
          <a:xfrm>
            <a:off x="0" y="1613266"/>
            <a:ext cx="9144000" cy="0"/>
          </a:xfrm>
          <a:prstGeom prst="straightConnector1">
            <a:avLst/>
          </a:prstGeom>
          <a:noFill/>
          <a:ln w="9525" cap="flat">
            <a:solidFill>
              <a:srgbClr val="229BB8"/>
            </a:solidFill>
            <a:prstDash val="solid"/>
            <a:round/>
            <a:headEnd type="none" w="med" len="med"/>
            <a:tailEnd type="none" w="med" len="med"/>
          </a:ln>
        </p:spPr>
      </p:cxnSp>
      <p:sp>
        <p:nvSpPr>
          <p:cNvPr id="14" name="Shape 14"/>
          <p:cNvSpPr txBox="1">
            <a:spLocks noGrp="1"/>
          </p:cNvSpPr>
          <p:nvPr>
            <p:ph type="ctrTitle"/>
          </p:nvPr>
        </p:nvSpPr>
        <p:spPr>
          <a:xfrm>
            <a:off x="685800" y="2143116"/>
            <a:ext cx="7772400" cy="1470024"/>
          </a:xfrm>
          <a:prstGeom prst="rect">
            <a:avLst/>
          </a:prstGeom>
          <a:noFill/>
          <a:ln>
            <a:noFill/>
          </a:ln>
        </p:spPr>
        <p:txBody>
          <a:bodyPr lIns="91425" tIns="91425" rIns="91425" bIns="91425" anchor="ctr" anchorCtr="0"/>
          <a:lstStyle>
            <a:lvl1pPr marL="0" marR="0" indent="0" algn="l" rtl="0">
              <a:spcBef>
                <a:spcPts val="0"/>
              </a:spcBef>
              <a:spcAft>
                <a:spcPts val="0"/>
              </a:spcAft>
              <a:defRPr sz="3600" b="0" i="0" u="none" strike="noStrike" cap="none" baseline="0">
                <a:solidFill>
                  <a:srgbClr val="21218A"/>
                </a:solidFill>
                <a:latin typeface="Museo 500"/>
                <a:ea typeface="Arial"/>
                <a:cs typeface="Museo 500"/>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r>
              <a:rPr lang="en-GB" smtClean="0"/>
              <a:t>Click to edit Master title style</a:t>
            </a:r>
            <a:endParaRPr dirty="0"/>
          </a:p>
        </p:txBody>
      </p:sp>
      <p:sp>
        <p:nvSpPr>
          <p:cNvPr id="15" name="Shape 15"/>
          <p:cNvSpPr txBox="1">
            <a:spLocks noGrp="1"/>
          </p:cNvSpPr>
          <p:nvPr>
            <p:ph type="subTitle" idx="1"/>
          </p:nvPr>
        </p:nvSpPr>
        <p:spPr>
          <a:xfrm>
            <a:off x="685800" y="3895402"/>
            <a:ext cx="6400799" cy="1469528"/>
          </a:xfrm>
          <a:prstGeom prst="rect">
            <a:avLst/>
          </a:prstGeom>
          <a:noFill/>
          <a:ln>
            <a:noFill/>
          </a:ln>
        </p:spPr>
        <p:txBody>
          <a:bodyPr lIns="91425" tIns="91425" rIns="91425" bIns="91425" anchor="t" anchorCtr="0"/>
          <a:lstStyle>
            <a:lvl1pPr marL="0" marR="0" indent="0" algn="l" rtl="0">
              <a:spcBef>
                <a:spcPts val="100"/>
              </a:spcBef>
              <a:spcAft>
                <a:spcPts val="100"/>
              </a:spcAft>
              <a:buClr>
                <a:srgbClr val="0055B0"/>
              </a:buClr>
              <a:buFont typeface="Arial"/>
              <a:buNone/>
              <a:defRPr sz="2400" b="0" i="0" u="none" strike="noStrike" cap="none" baseline="0">
                <a:solidFill>
                  <a:srgbClr val="0070C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r>
              <a:rPr lang="en-GB" smtClean="0"/>
              <a:t>Click to edit Master subtitle style</a:t>
            </a:r>
            <a:endParaRPr dirty="0"/>
          </a:p>
        </p:txBody>
      </p:sp>
      <p:pic>
        <p:nvPicPr>
          <p:cNvPr id="3" name="Picture 2" descr="delivering_snomed_tagline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7675" y="5722818"/>
            <a:ext cx="2426053" cy="103395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E72A2698-25A6-BB44-BDF3-496AA86874BD}" type="slidenum">
              <a:rPr lang="en-US" smtClean="0"/>
              <a:pPr/>
              <a:t>‹#›</a:t>
            </a:fld>
            <a:endParaRPr lang="en-US" dirty="0"/>
          </a:p>
        </p:txBody>
      </p:sp>
      <p:sp>
        <p:nvSpPr>
          <p:cNvPr id="4" name="Shape 9"/>
          <p:cNvSpPr txBox="1">
            <a:spLocks noGrp="1"/>
          </p:cNvSpPr>
          <p:nvPr>
            <p:ph idx="1"/>
          </p:nvPr>
        </p:nvSpPr>
        <p:spPr>
          <a:xfrm>
            <a:off x="457200" y="1452308"/>
            <a:ext cx="8229600" cy="4658007"/>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pPr lvl="0"/>
            <a:r>
              <a:rPr lang="en-GB" smtClean="0"/>
              <a:t>Click to edit Master text styles</a:t>
            </a:r>
          </a:p>
        </p:txBody>
      </p:sp>
      <p:sp>
        <p:nvSpPr>
          <p:cNvPr id="8"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9"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Tree>
    <p:extLst>
      <p:ext uri="{BB962C8B-B14F-4D97-AF65-F5344CB8AC3E}">
        <p14:creationId xmlns:p14="http://schemas.microsoft.com/office/powerpoint/2010/main" val="3810069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184400"/>
            <a:ext cx="7772400" cy="1362075"/>
          </a:xfrm>
        </p:spPr>
        <p:txBody>
          <a:bodyPr anchor="t"/>
          <a:lstStyle>
            <a:lvl1pPr algn="l">
              <a:defRPr sz="4000" b="0" i="0" cap="none">
                <a:latin typeface="Museo 500"/>
                <a:cs typeface="Museo 500"/>
              </a:defRPr>
            </a:lvl1pPr>
          </a:lstStyle>
          <a:p>
            <a:r>
              <a:rPr lang="en-GB" smtClean="0"/>
              <a:t>Click to edit Master title style</a:t>
            </a:r>
            <a:endParaRPr lang="da-DK" dirty="0"/>
          </a:p>
        </p:txBody>
      </p:sp>
      <p:sp>
        <p:nvSpPr>
          <p:cNvPr id="8" name="Slide Number Placeholder 2"/>
          <p:cNvSpPr>
            <a:spLocks noGrp="1"/>
          </p:cNvSpPr>
          <p:nvPr>
            <p:ph type="sldNum" sz="quarter" idx="4"/>
          </p:nvPr>
        </p:nvSpPr>
        <p:spPr>
          <a:xfrm>
            <a:off x="7389741" y="6429396"/>
            <a:ext cx="1104971"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dirty="0"/>
          </a:p>
        </p:txBody>
      </p:sp>
    </p:spTree>
    <p:extLst>
      <p:ext uri="{BB962C8B-B14F-4D97-AF65-F5344CB8AC3E}">
        <p14:creationId xmlns:p14="http://schemas.microsoft.com/office/powerpoint/2010/main" val="2308484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Shape 34"/>
        <p:cNvGrpSpPr/>
        <p:nvPr/>
      </p:nvGrpSpPr>
      <p:grpSpPr>
        <a:xfrm>
          <a:off x="0" y="0"/>
          <a:ext cx="0" cy="0"/>
          <a:chOff x="0" y="0"/>
          <a:chExt cx="0" cy="0"/>
        </a:xfrm>
      </p:grpSpPr>
      <p:sp>
        <p:nvSpPr>
          <p:cNvPr id="36" name="Shape 36"/>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GB" smtClean="0"/>
              <a:t>Click to edit Master text styles</a:t>
            </a:r>
          </a:p>
        </p:txBody>
      </p:sp>
      <p:sp>
        <p:nvSpPr>
          <p:cNvPr id="37" name="Shape 37"/>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GB" smtClean="0"/>
              <a:t>Click to edit Master text styles</a:t>
            </a:r>
          </a:p>
        </p:txBody>
      </p:sp>
      <p:sp>
        <p:nvSpPr>
          <p:cNvPr id="38" name="Shape 38"/>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GB" smtClean="0"/>
              <a:t>Click to edit Master text styles</a:t>
            </a:r>
          </a:p>
        </p:txBody>
      </p:sp>
      <p:sp>
        <p:nvSpPr>
          <p:cNvPr id="39" name="Shape 39"/>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GB" smtClean="0"/>
              <a:t>Click to edit Master text styles</a:t>
            </a:r>
          </a:p>
        </p:txBody>
      </p:sp>
      <p:cxnSp>
        <p:nvCxnSpPr>
          <p:cNvPr id="11"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12" name="Shape 18"/>
          <p:cNvSpPr txBox="1">
            <a:spLocks noGrp="1"/>
          </p:cNvSpPr>
          <p:nvPr>
            <p:ph type="title"/>
          </p:nvPr>
        </p:nvSpPr>
        <p:spPr>
          <a:xfrm>
            <a:off x="457200" y="642918"/>
            <a:ext cx="6592043"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sp>
        <p:nvSpPr>
          <p:cNvPr id="13" name="Slide Number Placeholder 2"/>
          <p:cNvSpPr>
            <a:spLocks noGrp="1"/>
          </p:cNvSpPr>
          <p:nvPr>
            <p:ph type="sldNum" sz="quarter" idx="10"/>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642918"/>
            <a:ext cx="6610448"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7"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6"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714356"/>
            <a:ext cx="3008313" cy="720743"/>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GB" smtClean="0"/>
              <a:t>Click to edit Master title style</a:t>
            </a:r>
            <a:endParaRPr/>
          </a:p>
        </p:txBody>
      </p:sp>
      <p:sp>
        <p:nvSpPr>
          <p:cNvPr id="56" name="Shape 56"/>
          <p:cNvSpPr txBox="1">
            <a:spLocks noGrp="1"/>
          </p:cNvSpPr>
          <p:nvPr>
            <p:ph type="body" idx="1"/>
          </p:nvPr>
        </p:nvSpPr>
        <p:spPr>
          <a:xfrm>
            <a:off x="3575050" y="892621"/>
            <a:ext cx="5111750" cy="5233540"/>
          </a:xfrm>
          <a:prstGeom prst="rect">
            <a:avLst/>
          </a:prstGeom>
          <a:noFill/>
          <a:ln>
            <a:noFill/>
          </a:ln>
        </p:spPr>
        <p:txBody>
          <a:bodyPr lIns="91425" tIns="91425" rIns="91425" bIns="91425" anchor="t" anchorCtr="0"/>
          <a:lstStyle>
            <a:lvl1pPr rtl="0">
              <a:defRPr sz="2400" b="0" i="0">
                <a:latin typeface="Museo 300"/>
                <a:cs typeface="Museo 300"/>
              </a:defRPr>
            </a:lvl1pPr>
            <a:lvl2pPr rtl="0">
              <a:defRPr sz="2400"/>
            </a:lvl2pPr>
            <a:lvl3pPr rtl="0">
              <a:defRPr sz="2000"/>
            </a:lvl3pPr>
            <a:lvl4pPr rtl="0">
              <a:defRPr sz="1800"/>
            </a:lvl4pPr>
            <a:lvl5pPr rtl="0">
              <a:defRPr sz="1800"/>
            </a:lvl5pPr>
            <a:lvl6pPr rtl="0">
              <a:defRPr sz="2000"/>
            </a:lvl6pPr>
            <a:lvl7pPr rtl="0">
              <a:defRPr sz="2000"/>
            </a:lvl7pPr>
            <a:lvl8pPr rtl="0">
              <a:defRPr sz="2000"/>
            </a:lvl8pPr>
            <a:lvl9pPr rtl="0">
              <a:defRPr sz="2000"/>
            </a:lvl9pPr>
          </a:lstStyle>
          <a:p>
            <a:pPr lvl="0"/>
            <a:r>
              <a:rPr lang="en-GB" smtClean="0"/>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GB" smtClean="0"/>
              <a:t>Click to edit Master text styles</a:t>
            </a:r>
          </a:p>
        </p:txBody>
      </p:sp>
      <p:cxnSp>
        <p:nvCxnSpPr>
          <p:cNvPr id="61" name="Shape 61"/>
          <p:cNvCxnSpPr/>
          <p:nvPr/>
        </p:nvCxnSpPr>
        <p:spPr>
          <a:xfrm>
            <a:off x="428597" y="1428736"/>
            <a:ext cx="3071833" cy="0"/>
          </a:xfrm>
          <a:prstGeom prst="straightConnector1">
            <a:avLst/>
          </a:prstGeom>
          <a:noFill/>
          <a:ln w="38100" cap="flat">
            <a:solidFill>
              <a:srgbClr val="229BB8"/>
            </a:solidFill>
            <a:prstDash val="solid"/>
            <a:round/>
            <a:headEnd type="none" w="med" len="med"/>
            <a:tailEnd type="none" w="med" len="med"/>
          </a:ln>
        </p:spPr>
      </p:cxnSp>
      <p:sp>
        <p:nvSpPr>
          <p:cNvPr id="9"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792288" y="4914919"/>
            <a:ext cx="5486399" cy="566737"/>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GB" smtClean="0"/>
              <a:t>Click to edit Master title style</a:t>
            </a:r>
            <a:endParaRPr/>
          </a:p>
        </p:txBody>
      </p:sp>
      <p:sp>
        <p:nvSpPr>
          <p:cNvPr id="64" name="Shape 64"/>
          <p:cNvSpPr>
            <a:spLocks noGrp="1"/>
          </p:cNvSpPr>
          <p:nvPr>
            <p:ph type="pic" idx="2"/>
          </p:nvPr>
        </p:nvSpPr>
        <p:spPr>
          <a:xfrm>
            <a:off x="1792288" y="883418"/>
            <a:ext cx="5486399" cy="3902903"/>
          </a:xfrm>
          <a:prstGeom prst="rect">
            <a:avLst/>
          </a:prstGeom>
          <a:noFill/>
          <a:ln>
            <a:noFill/>
          </a:ln>
        </p:spPr>
        <p:txBody>
          <a:bodyPr lIns="91425" tIns="91425" rIns="91425" bIns="91425" anchor="t" anchorCtr="0"/>
          <a:lstStyle>
            <a:lvl1pPr marL="0" marR="0" indent="0" algn="l" rtl="0">
              <a:spcBef>
                <a:spcPts val="0"/>
              </a:spcBef>
              <a:buClr>
                <a:srgbClr val="150E53"/>
              </a:buClr>
              <a:buFont typeface="Arial"/>
              <a:buNone/>
              <a:defRPr sz="3200" b="0" i="0" u="none" strike="noStrike" cap="none" baseline="0">
                <a:solidFill>
                  <a:srgbClr val="150E53"/>
                </a:solidFill>
                <a:latin typeface="Arial"/>
                <a:ea typeface="Arial"/>
                <a:cs typeface="Arial"/>
                <a:sym typeface="Arial"/>
              </a:defRPr>
            </a:lvl1pPr>
            <a:lvl2pPr marL="457200" marR="0" indent="0" algn="l" rtl="0">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buClr>
                <a:schemeClr val="dk1"/>
              </a:buClr>
              <a:buFont typeface="Arial"/>
              <a:buNone/>
              <a:defRPr sz="2000" b="0" i="0" u="none" strike="noStrike" cap="none" baseline="0">
                <a:solidFill>
                  <a:schemeClr val="dk1"/>
                </a:solidFill>
                <a:latin typeface="Arial"/>
                <a:ea typeface="Arial"/>
                <a:cs typeface="Arial"/>
                <a:sym typeface="Arial"/>
              </a:defRPr>
            </a:lvl9pPr>
          </a:lstStyle>
          <a:p>
            <a:r>
              <a:rPr lang="en-GB" smtClean="0"/>
              <a:t>Drag picture to placeholder or click icon to add</a:t>
            </a:r>
            <a:endParaRPr/>
          </a:p>
        </p:txBody>
      </p:sp>
      <p:sp>
        <p:nvSpPr>
          <p:cNvPr id="65" name="Shape 65"/>
          <p:cNvSpPr txBox="1">
            <a:spLocks noGrp="1"/>
          </p:cNvSpPr>
          <p:nvPr>
            <p:ph type="body" idx="1"/>
          </p:nvPr>
        </p:nvSpPr>
        <p:spPr>
          <a:xfrm>
            <a:off x="1792288" y="5481657"/>
            <a:ext cx="5486399" cy="804861"/>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GB" smtClean="0"/>
              <a:t>Click to edit Master text styles</a:t>
            </a:r>
          </a:p>
        </p:txBody>
      </p: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E72A2698-25A6-BB44-BDF3-496AA86874BD}" type="slidenum">
              <a:rPr lang="en-US" smtClean="0"/>
              <a:pPr/>
              <a:t>‹#›</a:t>
            </a:fld>
            <a:endParaRPr lang="en-US" dirty="0"/>
          </a:p>
        </p:txBody>
      </p:sp>
      <p:sp>
        <p:nvSpPr>
          <p:cNvPr id="4" name="Shape 9"/>
          <p:cNvSpPr txBox="1">
            <a:spLocks noGrp="1"/>
          </p:cNvSpPr>
          <p:nvPr>
            <p:ph idx="1"/>
          </p:nvPr>
        </p:nvSpPr>
        <p:spPr>
          <a:xfrm>
            <a:off x="457200" y="1452308"/>
            <a:ext cx="8229600" cy="4658007"/>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Trebuchet MS"/>
                <a:ea typeface="Arial"/>
                <a:cs typeface="Trebuchet MS"/>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pPr lvl="0"/>
            <a:r>
              <a:rPr lang="en-GB" smtClean="0"/>
              <a:t>Click to edit Master text styles</a:t>
            </a:r>
          </a:p>
        </p:txBody>
      </p:sp>
      <p:sp>
        <p:nvSpPr>
          <p:cNvPr id="8"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Trebuchet MS Bold"/>
                <a:ea typeface="Arial"/>
                <a:cs typeface="Trebuchet MS Bold"/>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9"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Tree>
    <p:extLst>
      <p:ext uri="{BB962C8B-B14F-4D97-AF65-F5344CB8AC3E}">
        <p14:creationId xmlns:p14="http://schemas.microsoft.com/office/powerpoint/2010/main" val="32737679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1"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body" idx="1"/>
          </p:nvPr>
        </p:nvSpPr>
        <p:spPr>
          <a:xfrm>
            <a:off x="457200" y="1428736"/>
            <a:ext cx="8229600" cy="4828815"/>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Arial"/>
                <a:ea typeface="Arial"/>
                <a:cs typeface="Arial"/>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endParaRPr dirty="0"/>
          </a:p>
        </p:txBody>
      </p:sp>
      <p:sp>
        <p:nvSpPr>
          <p:cNvPr id="11" name="Shape 11"/>
          <p:cNvSpPr txBox="1">
            <a:spLocks noGrp="1"/>
          </p:cNvSpPr>
          <p:nvPr>
            <p:ph type="title"/>
          </p:nvPr>
        </p:nvSpPr>
        <p:spPr>
          <a:xfrm>
            <a:off x="457200" y="642918"/>
            <a:ext cx="6711673" cy="579433"/>
          </a:xfrm>
          <a:prstGeom prst="rect">
            <a:avLst/>
          </a:prstGeom>
          <a:noFill/>
          <a:ln>
            <a:noFill/>
          </a:ln>
        </p:spPr>
        <p:txBody>
          <a:bodyPr lIns="91425" tIns="91425" rIns="91425" bIns="91425" anchor="ctr" anchorCtr="0"/>
          <a:lstStyle>
            <a:lvl1pPr marL="0" marR="0" indent="0" algn="l" rtl="0">
              <a:spcBef>
                <a:spcPts val="0"/>
              </a:spcBef>
              <a:spcAft>
                <a:spcPts val="0"/>
              </a:spcAft>
              <a:defRPr sz="2800" b="0" i="0" u="none" strike="noStrike" cap="none" baseline="0">
                <a:solidFill>
                  <a:srgbClr val="21218A"/>
                </a:solidFill>
                <a:latin typeface="Arial"/>
                <a:ea typeface="Arial"/>
                <a:cs typeface="Arial"/>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endParaRPr dirty="0"/>
          </a:p>
        </p:txBody>
      </p:sp>
      <p:sp>
        <p:nvSpPr>
          <p:cNvPr id="3"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pic>
        <p:nvPicPr>
          <p:cNvPr id="4" name="Picture 3" descr="snomed-brand-RGB-small.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42260" y="158738"/>
            <a:ext cx="1063614" cy="106361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80" r:id="rId2"/>
    <p:sldLayoutId id="2147483679" r:id="rId3"/>
    <p:sldLayoutId id="2147483652" r:id="rId4"/>
    <p:sldLayoutId id="2147483653" r:id="rId5"/>
    <p:sldLayoutId id="2147483654" r:id="rId6"/>
    <p:sldLayoutId id="2147483655" r:id="rId7"/>
    <p:sldLayoutId id="2147483656" r:id="rId8"/>
    <p:sldLayoutId id="2147483681" r:id="rId9"/>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500"/>
          <a:ea typeface="Arial"/>
          <a:cs typeface="Museo 500"/>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300"/>
          <a:ea typeface="Arial"/>
          <a:cs typeface="Museo 300"/>
          <a:sym typeface="Arial"/>
          <a:rtl val="0"/>
        </a:defRPr>
      </a:lvl1pPr>
      <a:lvl2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snomed.org/snomed-ct/learn-more" TargetMode="External"/><Relationship Id="rId4" Type="http://schemas.openxmlformats.org/officeDocument/2006/relationships/hyperlink" Target="https://www.snomed.org/snomed-ct/learn-more/open-access-and-other-educational-materials" TargetMode="External"/><Relationship Id="rId5" Type="http://schemas.openxmlformats.org/officeDocument/2006/relationships/hyperlink" Target="https://confluence.ihtsdotools.org/display/DOC" TargetMode="External"/><Relationship Id="rId1" Type="http://schemas.openxmlformats.org/officeDocument/2006/relationships/slideLayout" Target="../slideLayouts/slideLayout2.xml"/><Relationship Id="rId2" Type="http://schemas.openxmlformats.org/officeDocument/2006/relationships/hyperlink" Target="https://www.snomed.org/participate/join-an-advisory-group/elearning-advisory-grou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png"/><Relationship Id="rId8" Type="http://schemas.openxmlformats.org/officeDocument/2006/relationships/image" Target="../media/image4.png"/><Relationship Id="rId9"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nomedinaction.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hyperlink" Target="https://browser.ihtsdotools.org/" TargetMode="External"/><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SNOMED </a:t>
            </a:r>
            <a:r>
              <a:rPr lang="en-GB" sz="3200" dirty="0" smtClean="0"/>
              <a:t>CT and SNOMED International</a:t>
            </a:r>
            <a:endParaRPr lang="en-US" sz="3200" dirty="0"/>
          </a:p>
        </p:txBody>
      </p:sp>
      <p:sp>
        <p:nvSpPr>
          <p:cNvPr id="3" name="Subtitle 2"/>
          <p:cNvSpPr>
            <a:spLocks noGrp="1"/>
          </p:cNvSpPr>
          <p:nvPr>
            <p:ph type="subTitle" idx="1"/>
          </p:nvPr>
        </p:nvSpPr>
        <p:spPr/>
        <p:txBody>
          <a:bodyPr/>
          <a:lstStyle/>
          <a:p>
            <a:r>
              <a:rPr lang="en-US" dirty="0" smtClean="0"/>
              <a:t>Ian Green</a:t>
            </a:r>
          </a:p>
          <a:p>
            <a:r>
              <a:rPr lang="en-US" sz="2000" dirty="0" smtClean="0"/>
              <a:t>Customer Relations Lead, Europe and Clinical Engagement Business Manager</a:t>
            </a:r>
            <a:endParaRPr lang="en-US" sz="2000" dirty="0"/>
          </a:p>
        </p:txBody>
      </p:sp>
    </p:spTree>
    <p:extLst>
      <p:ext uri="{BB962C8B-B14F-4D97-AF65-F5344CB8AC3E}">
        <p14:creationId xmlns:p14="http://schemas.microsoft.com/office/powerpoint/2010/main" val="179079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SNOMED CT International Release, published twice </a:t>
            </a:r>
            <a:r>
              <a:rPr lang="en-US" dirty="0" smtClean="0"/>
              <a:t>yearly (January and July)</a:t>
            </a:r>
            <a:endParaRPr lang="en-US" dirty="0"/>
          </a:p>
          <a:p>
            <a:r>
              <a:rPr lang="en-US" dirty="0"/>
              <a:t>Includes additional products</a:t>
            </a:r>
          </a:p>
          <a:p>
            <a:pPr lvl="1"/>
            <a:r>
              <a:rPr lang="en-US" dirty="0"/>
              <a:t>SNOMED CT maps to classifications</a:t>
            </a:r>
          </a:p>
          <a:p>
            <a:pPr lvl="2"/>
            <a:r>
              <a:rPr lang="en-US" dirty="0"/>
              <a:t>E.g. SNOMED CT to ICD-10</a:t>
            </a:r>
          </a:p>
          <a:p>
            <a:pPr lvl="1"/>
            <a:r>
              <a:rPr lang="en-US" dirty="0"/>
              <a:t>Clinical reference sets (</a:t>
            </a:r>
            <a:r>
              <a:rPr lang="en-US" dirty="0" err="1"/>
              <a:t>refsets</a:t>
            </a:r>
            <a:r>
              <a:rPr lang="en-US" dirty="0"/>
              <a:t>)</a:t>
            </a:r>
          </a:p>
          <a:p>
            <a:pPr lvl="2"/>
            <a:r>
              <a:rPr lang="en-US" dirty="0"/>
              <a:t>E.g. Nursing issues</a:t>
            </a:r>
          </a:p>
          <a:p>
            <a:pPr lvl="1"/>
            <a:r>
              <a:rPr lang="en-US" dirty="0"/>
              <a:t>SNOMED CT editorial </a:t>
            </a:r>
            <a:r>
              <a:rPr lang="en-US" dirty="0" smtClean="0"/>
              <a:t>guidance</a:t>
            </a:r>
          </a:p>
          <a:p>
            <a:r>
              <a:rPr lang="en-US" dirty="0" smtClean="0"/>
              <a:t>Each release will be updated with new/changed content, based on user requests, and systematic content development</a:t>
            </a:r>
          </a:p>
          <a:p>
            <a:r>
              <a:rPr lang="en-US" dirty="0" smtClean="0"/>
              <a:t>The maps and reference sets are updated/aligned to the each release</a:t>
            </a:r>
            <a:endParaRPr lang="en-US" dirty="0"/>
          </a:p>
          <a:p>
            <a:endParaRPr lang="en-US" dirty="0"/>
          </a:p>
        </p:txBody>
      </p:sp>
      <p:sp>
        <p:nvSpPr>
          <p:cNvPr id="3" name="Title 2"/>
          <p:cNvSpPr>
            <a:spLocks noGrp="1"/>
          </p:cNvSpPr>
          <p:nvPr>
            <p:ph type="title"/>
          </p:nvPr>
        </p:nvSpPr>
        <p:spPr/>
        <p:txBody>
          <a:bodyPr/>
          <a:lstStyle/>
          <a:p>
            <a:pPr lvl="1"/>
            <a:r>
              <a:rPr lang="en-US" sz="2800" dirty="0"/>
              <a:t>SNOMED CT International </a:t>
            </a:r>
            <a:r>
              <a:rPr lang="en-US" sz="2800" dirty="0" smtClean="0"/>
              <a:t>Release</a:t>
            </a:r>
            <a:endParaRPr lang="en-US" sz="2800" dirty="0"/>
          </a:p>
        </p:txBody>
      </p:sp>
    </p:spTree>
    <p:extLst>
      <p:ext uri="{BB962C8B-B14F-4D97-AF65-F5344CB8AC3E}">
        <p14:creationId xmlns:p14="http://schemas.microsoft.com/office/powerpoint/2010/main" val="2280365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54" y="2243860"/>
            <a:ext cx="8229600" cy="4658007"/>
          </a:xfrm>
        </p:spPr>
        <p:txBody>
          <a:bodyPr/>
          <a:lstStyle/>
          <a:p>
            <a:pPr marL="565150" lvl="1" indent="0">
              <a:buNone/>
            </a:pPr>
            <a:endParaRPr lang="en-US" sz="1800" dirty="0" smtClean="0"/>
          </a:p>
          <a:p>
            <a:r>
              <a:rPr lang="en-US" sz="2000" dirty="0" smtClean="0"/>
              <a:t>WHO (ICD-11 MMS)</a:t>
            </a:r>
          </a:p>
          <a:p>
            <a:pPr lvl="1"/>
            <a:r>
              <a:rPr lang="en-US" sz="1800" dirty="0" smtClean="0"/>
              <a:t>Content alignment, where clinically relevant</a:t>
            </a:r>
          </a:p>
          <a:p>
            <a:pPr lvl="1"/>
            <a:r>
              <a:rPr lang="en-US" sz="1800" dirty="0" smtClean="0"/>
              <a:t>Map to ICD-11 MMS (pilot)</a:t>
            </a:r>
          </a:p>
          <a:p>
            <a:r>
              <a:rPr lang="en-US" sz="2000" dirty="0" smtClean="0"/>
              <a:t>DICOM</a:t>
            </a:r>
          </a:p>
          <a:p>
            <a:pPr lvl="1"/>
            <a:r>
              <a:rPr lang="en-US" sz="1800" dirty="0" smtClean="0"/>
              <a:t>Availability of an agreed SNOMED CT set internationally</a:t>
            </a:r>
          </a:p>
          <a:p>
            <a:r>
              <a:rPr lang="en-US" sz="2000" dirty="0" smtClean="0"/>
              <a:t>LOINC</a:t>
            </a:r>
          </a:p>
          <a:p>
            <a:pPr lvl="1"/>
            <a:r>
              <a:rPr lang="en-US" sz="1800" dirty="0" smtClean="0"/>
              <a:t>Agreement in place </a:t>
            </a:r>
            <a:r>
              <a:rPr lang="mr-IN" sz="1800" dirty="0" smtClean="0"/>
              <a:t>–</a:t>
            </a:r>
            <a:r>
              <a:rPr lang="en-US" sz="1800" dirty="0" smtClean="0"/>
              <a:t> provides guidance on the usage and management of both standards together</a:t>
            </a:r>
          </a:p>
          <a:p>
            <a:r>
              <a:rPr lang="en-US" sz="2000" dirty="0" smtClean="0"/>
              <a:t>HL7</a:t>
            </a:r>
          </a:p>
          <a:p>
            <a:pPr lvl="1"/>
            <a:r>
              <a:rPr lang="en-US" sz="1800" dirty="0" smtClean="0"/>
              <a:t>Member-led work on developing and sharing SNOMED CT bindings in FHIR</a:t>
            </a:r>
          </a:p>
          <a:p>
            <a:r>
              <a:rPr lang="en-US" sz="2000" dirty="0" smtClean="0"/>
              <a:t>ICN</a:t>
            </a:r>
          </a:p>
          <a:p>
            <a:pPr lvl="1"/>
            <a:r>
              <a:rPr lang="en-US" sz="1800" dirty="0" smtClean="0"/>
              <a:t>Focus is one way linkage table between ICNP and SNOMED CT</a:t>
            </a:r>
            <a:endParaRPr lang="en-US" sz="1800" dirty="0"/>
          </a:p>
        </p:txBody>
      </p:sp>
      <p:sp>
        <p:nvSpPr>
          <p:cNvPr id="3" name="Title 2"/>
          <p:cNvSpPr>
            <a:spLocks noGrp="1"/>
          </p:cNvSpPr>
          <p:nvPr>
            <p:ph type="title"/>
          </p:nvPr>
        </p:nvSpPr>
        <p:spPr/>
        <p:txBody>
          <a:bodyPr/>
          <a:lstStyle/>
          <a:p>
            <a:pPr lvl="1"/>
            <a:r>
              <a:rPr lang="en-US" sz="2800" dirty="0" smtClean="0"/>
              <a:t>Collaborations</a:t>
            </a:r>
            <a:endParaRPr lang="en-US" sz="2800" dirty="0"/>
          </a:p>
        </p:txBody>
      </p:sp>
      <p:sp>
        <p:nvSpPr>
          <p:cNvPr id="5" name="TextBox 4"/>
          <p:cNvSpPr txBox="1"/>
          <p:nvPr/>
        </p:nvSpPr>
        <p:spPr>
          <a:xfrm>
            <a:off x="457200" y="1454040"/>
            <a:ext cx="8380745" cy="984885"/>
          </a:xfrm>
          <a:prstGeom prst="rect">
            <a:avLst/>
          </a:prstGeom>
          <a:solidFill>
            <a:srgbClr val="0000FF"/>
          </a:solidFill>
        </p:spPr>
        <p:txBody>
          <a:bodyPr wrap="square" rtlCol="0">
            <a:spAutoFit/>
          </a:bodyPr>
          <a:lstStyle/>
          <a:p>
            <a:pPr marL="129541"/>
            <a:r>
              <a:rPr lang="en-US" sz="1800" b="1" dirty="0">
                <a:solidFill>
                  <a:schemeClr val="bg1"/>
                </a:solidFill>
              </a:rPr>
              <a:t>Purpose</a:t>
            </a:r>
          </a:p>
          <a:p>
            <a:pPr marL="342900" indent="-342900">
              <a:buFont typeface="Arial"/>
              <a:buChar char="•"/>
            </a:pPr>
            <a:r>
              <a:rPr lang="en-US" sz="2000" dirty="0">
                <a:solidFill>
                  <a:schemeClr val="bg1"/>
                </a:solidFill>
              </a:rPr>
              <a:t>To enable users to </a:t>
            </a:r>
            <a:r>
              <a:rPr lang="en-US" sz="2000" dirty="0" err="1">
                <a:solidFill>
                  <a:schemeClr val="bg1"/>
                </a:solidFill>
              </a:rPr>
              <a:t>utilise</a:t>
            </a:r>
            <a:r>
              <a:rPr lang="en-US" sz="2000" dirty="0">
                <a:solidFill>
                  <a:schemeClr val="bg1"/>
                </a:solidFill>
              </a:rPr>
              <a:t> SNOMED CT interoperably with other information </a:t>
            </a:r>
            <a:r>
              <a:rPr lang="en-US" sz="2000" dirty="0" smtClean="0">
                <a:solidFill>
                  <a:schemeClr val="bg1"/>
                </a:solidFill>
              </a:rPr>
              <a:t>standards, all have </a:t>
            </a:r>
            <a:r>
              <a:rPr lang="en-US" sz="2000" dirty="0">
                <a:solidFill>
                  <a:schemeClr val="bg1"/>
                </a:solidFill>
              </a:rPr>
              <a:t>agreed joint </a:t>
            </a:r>
            <a:r>
              <a:rPr lang="en-US" sz="2000" dirty="0" smtClean="0">
                <a:solidFill>
                  <a:schemeClr val="bg1"/>
                </a:solidFill>
              </a:rPr>
              <a:t>deliverables</a:t>
            </a:r>
            <a:endParaRPr lang="en-US" sz="2000" dirty="0">
              <a:solidFill>
                <a:schemeClr val="bg1"/>
              </a:solidFill>
            </a:endParaRPr>
          </a:p>
        </p:txBody>
      </p:sp>
    </p:spTree>
    <p:extLst>
      <p:ext uri="{BB962C8B-B14F-4D97-AF65-F5344CB8AC3E}">
        <p14:creationId xmlns:p14="http://schemas.microsoft.com/office/powerpoint/2010/main" val="3771215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On-line learning</a:t>
            </a:r>
          </a:p>
          <a:p>
            <a:pPr lvl="1"/>
            <a:r>
              <a:rPr lang="en-US" dirty="0" smtClean="0"/>
              <a:t>Foundation course</a:t>
            </a:r>
          </a:p>
          <a:p>
            <a:pPr lvl="1"/>
            <a:r>
              <a:rPr lang="en-US" dirty="0" smtClean="0"/>
              <a:t>Implementation course</a:t>
            </a:r>
          </a:p>
          <a:p>
            <a:pPr lvl="1"/>
            <a:r>
              <a:rPr lang="en-US" dirty="0" smtClean="0"/>
              <a:t>Authoring course</a:t>
            </a:r>
          </a:p>
          <a:p>
            <a:pPr lvl="1"/>
            <a:r>
              <a:rPr lang="en-US" dirty="0" smtClean="0"/>
              <a:t>Developers pathway</a:t>
            </a:r>
          </a:p>
          <a:p>
            <a:r>
              <a:rPr lang="en-US" dirty="0" smtClean="0"/>
              <a:t>E-Learning Advisory Group (ELAG)</a:t>
            </a:r>
          </a:p>
          <a:p>
            <a:pPr lvl="1"/>
            <a:r>
              <a:rPr lang="en-GB" dirty="0" smtClean="0"/>
              <a:t>Facilitates </a:t>
            </a:r>
            <a:r>
              <a:rPr lang="en-GB" dirty="0"/>
              <a:t>delivery of E-Learning products and services that address requirements of Members and other </a:t>
            </a:r>
            <a:r>
              <a:rPr lang="en-GB" dirty="0" smtClean="0"/>
              <a:t>stakeholders.</a:t>
            </a:r>
          </a:p>
          <a:p>
            <a:pPr lvl="1"/>
            <a:r>
              <a:rPr lang="en-GB" sz="1400" dirty="0">
                <a:hlinkClick r:id="rId2"/>
              </a:rPr>
              <a:t>https://www.snomed.org/participate/join-an-advisory-group/elearning-advisory-</a:t>
            </a:r>
            <a:r>
              <a:rPr lang="en-GB" sz="1400" dirty="0" smtClean="0">
                <a:hlinkClick r:id="rId2"/>
              </a:rPr>
              <a:t>group</a:t>
            </a:r>
            <a:endParaRPr lang="en-US" sz="1400" dirty="0" smtClean="0"/>
          </a:p>
          <a:p>
            <a:r>
              <a:rPr lang="en-US" dirty="0" smtClean="0"/>
              <a:t>Website </a:t>
            </a:r>
          </a:p>
          <a:p>
            <a:pPr lvl="1"/>
            <a:r>
              <a:rPr lang="en-US" sz="1200" dirty="0" smtClean="0">
                <a:hlinkClick r:id="rId3"/>
              </a:rPr>
              <a:t>https</a:t>
            </a:r>
            <a:r>
              <a:rPr lang="en-US" sz="1200" dirty="0">
                <a:hlinkClick r:id="rId3"/>
              </a:rPr>
              <a:t>://www.snomed.org/snomed-ct/learn-</a:t>
            </a:r>
            <a:r>
              <a:rPr lang="en-US" sz="1200" dirty="0" smtClean="0">
                <a:hlinkClick r:id="rId3"/>
              </a:rPr>
              <a:t>more</a:t>
            </a:r>
            <a:endParaRPr lang="en-US" sz="1200" dirty="0" smtClean="0"/>
          </a:p>
          <a:p>
            <a:r>
              <a:rPr lang="en-US" dirty="0" smtClean="0"/>
              <a:t>Open Access </a:t>
            </a:r>
            <a:r>
              <a:rPr lang="mr-IN" sz="1600" dirty="0" smtClean="0"/>
              <a:t>–</a:t>
            </a:r>
            <a:r>
              <a:rPr lang="en-US" sz="1600" dirty="0" smtClean="0"/>
              <a:t> Availability of a number of open access educational materials</a:t>
            </a:r>
          </a:p>
          <a:p>
            <a:pPr marL="701041" lvl="1" indent="-171450"/>
            <a:r>
              <a:rPr lang="en-US" sz="1200" dirty="0" smtClean="0">
                <a:hlinkClick r:id="rId4"/>
              </a:rPr>
              <a:t>https</a:t>
            </a:r>
            <a:r>
              <a:rPr lang="en-US" sz="1200" dirty="0">
                <a:hlinkClick r:id="rId4"/>
              </a:rPr>
              <a:t>://www.snomed.org/snomed-ct/learn-more/open-access-and-other-educational-</a:t>
            </a:r>
            <a:r>
              <a:rPr lang="en-US" sz="1200" dirty="0" smtClean="0">
                <a:hlinkClick r:id="rId4"/>
              </a:rPr>
              <a:t>materials</a:t>
            </a:r>
            <a:endParaRPr lang="en-US" dirty="0" smtClean="0"/>
          </a:p>
          <a:p>
            <a:r>
              <a:rPr lang="en-US" dirty="0" smtClean="0"/>
              <a:t>Document library</a:t>
            </a:r>
          </a:p>
          <a:p>
            <a:pPr lvl="1"/>
            <a:r>
              <a:rPr lang="en-US" sz="1200" dirty="0" smtClean="0">
                <a:hlinkClick r:id="rId5"/>
              </a:rPr>
              <a:t>https</a:t>
            </a:r>
            <a:r>
              <a:rPr lang="en-US" sz="1200" dirty="0">
                <a:hlinkClick r:id="rId5"/>
              </a:rPr>
              <a:t>://confluence.ihtsdotools.org/display/</a:t>
            </a:r>
            <a:r>
              <a:rPr lang="en-US" sz="1200" dirty="0" smtClean="0">
                <a:hlinkClick r:id="rId5"/>
              </a:rPr>
              <a:t>DOC</a:t>
            </a:r>
            <a:endParaRPr lang="en-US" sz="1200" dirty="0" smtClean="0"/>
          </a:p>
          <a:p>
            <a:endParaRPr lang="en-US" sz="1600" dirty="0"/>
          </a:p>
        </p:txBody>
      </p:sp>
      <p:sp>
        <p:nvSpPr>
          <p:cNvPr id="3" name="Title 2"/>
          <p:cNvSpPr>
            <a:spLocks noGrp="1"/>
          </p:cNvSpPr>
          <p:nvPr>
            <p:ph type="title"/>
          </p:nvPr>
        </p:nvSpPr>
        <p:spPr/>
        <p:txBody>
          <a:bodyPr/>
          <a:lstStyle/>
          <a:p>
            <a:pPr lvl="1"/>
            <a:r>
              <a:rPr lang="en-US" sz="2800" dirty="0" smtClean="0"/>
              <a:t>Education</a:t>
            </a:r>
            <a:endParaRPr lang="en-US" sz="2800" dirty="0"/>
          </a:p>
        </p:txBody>
      </p:sp>
    </p:spTree>
    <p:extLst>
      <p:ext uri="{BB962C8B-B14F-4D97-AF65-F5344CB8AC3E}">
        <p14:creationId xmlns:p14="http://schemas.microsoft.com/office/powerpoint/2010/main" val="1299068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Why should we change ?</a:t>
            </a:r>
          </a:p>
          <a:p>
            <a:endParaRPr lang="en-US" dirty="0"/>
          </a:p>
          <a:p>
            <a:r>
              <a:rPr lang="en-US" dirty="0" smtClean="0"/>
              <a:t>Making the case for change</a:t>
            </a:r>
          </a:p>
          <a:p>
            <a:pPr lvl="1"/>
            <a:r>
              <a:rPr lang="en-US" dirty="0" smtClean="0"/>
              <a:t>Will it improve the quality of the care ?</a:t>
            </a:r>
          </a:p>
          <a:p>
            <a:pPr lvl="1"/>
            <a:r>
              <a:rPr lang="en-US" dirty="0" smtClean="0"/>
              <a:t>Will it save me time ?</a:t>
            </a:r>
          </a:p>
          <a:p>
            <a:pPr lvl="1"/>
            <a:r>
              <a:rPr lang="en-US" dirty="0" smtClean="0"/>
              <a:t>Will it save me money ?</a:t>
            </a:r>
          </a:p>
          <a:p>
            <a:pPr lvl="1"/>
            <a:endParaRPr lang="en-US" dirty="0"/>
          </a:p>
          <a:p>
            <a:r>
              <a:rPr lang="en-US" dirty="0" smtClean="0"/>
              <a:t>Clear statement of the perceived benefits of SNOMED CT and the larger move to electronic processes</a:t>
            </a:r>
          </a:p>
          <a:p>
            <a:r>
              <a:rPr lang="en-US" dirty="0" smtClean="0"/>
              <a:t>Empowerment - engaging with clinical communities to shape the solutions</a:t>
            </a:r>
            <a:endParaRPr lang="en-US" dirty="0"/>
          </a:p>
        </p:txBody>
      </p:sp>
      <p:sp>
        <p:nvSpPr>
          <p:cNvPr id="3" name="Title 2"/>
          <p:cNvSpPr>
            <a:spLocks noGrp="1"/>
          </p:cNvSpPr>
          <p:nvPr>
            <p:ph type="title"/>
          </p:nvPr>
        </p:nvSpPr>
        <p:spPr/>
        <p:txBody>
          <a:bodyPr/>
          <a:lstStyle/>
          <a:p>
            <a:r>
              <a:rPr lang="en-US" dirty="0" smtClean="0"/>
              <a:t>Engaging the clinical workforces</a:t>
            </a:r>
            <a:endParaRPr lang="en-US" dirty="0"/>
          </a:p>
        </p:txBody>
      </p:sp>
      <p:pic>
        <p:nvPicPr>
          <p:cNvPr id="5" name="Picture 4" descr="Screen Shot 2017-11-10 at 16.38.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1856" y="1475187"/>
            <a:ext cx="1882839" cy="2398777"/>
          </a:xfrm>
          <a:prstGeom prst="rect">
            <a:avLst/>
          </a:prstGeom>
        </p:spPr>
      </p:pic>
    </p:spTree>
    <p:extLst>
      <p:ext uri="{BB962C8B-B14F-4D97-AF65-F5344CB8AC3E}">
        <p14:creationId xmlns:p14="http://schemas.microsoft.com/office/powerpoint/2010/main" val="3358521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34232"/>
            <a:ext cx="8229600" cy="4658007"/>
          </a:xfrm>
        </p:spPr>
        <p:txBody>
          <a:bodyPr/>
          <a:lstStyle/>
          <a:p>
            <a:r>
              <a:rPr lang="en-US" dirty="0" smtClean="0"/>
              <a:t>The team</a:t>
            </a:r>
          </a:p>
          <a:p>
            <a:pPr lvl="1"/>
            <a:r>
              <a:rPr lang="en-US" dirty="0" smtClean="0"/>
              <a:t>Ian Green (Business Manager)</a:t>
            </a:r>
          </a:p>
          <a:p>
            <a:pPr lvl="1"/>
            <a:r>
              <a:rPr lang="en-US" dirty="0" smtClean="0"/>
              <a:t>Jane Miller (Collaboration Lead/Clinical Reference Groups)</a:t>
            </a:r>
          </a:p>
          <a:p>
            <a:pPr lvl="1"/>
            <a:r>
              <a:rPr lang="en-US" dirty="0" err="1" smtClean="0"/>
              <a:t>Dr.Charles</a:t>
            </a:r>
            <a:r>
              <a:rPr lang="en-US" dirty="0" smtClean="0"/>
              <a:t> </a:t>
            </a:r>
            <a:r>
              <a:rPr lang="en-US" dirty="0" err="1" smtClean="0"/>
              <a:t>Gutteridge</a:t>
            </a:r>
            <a:r>
              <a:rPr lang="en-US" dirty="0" smtClean="0"/>
              <a:t> (EMEA)</a:t>
            </a:r>
          </a:p>
          <a:p>
            <a:pPr lvl="1"/>
            <a:r>
              <a:rPr lang="en-US" dirty="0" err="1" smtClean="0"/>
              <a:t>Dr.Mike</a:t>
            </a:r>
            <a:r>
              <a:rPr lang="en-US" dirty="0" smtClean="0"/>
              <a:t> Bainbridge (</a:t>
            </a:r>
            <a:r>
              <a:rPr lang="en-US" dirty="0" err="1" smtClean="0"/>
              <a:t>AsiaPac</a:t>
            </a:r>
            <a:r>
              <a:rPr lang="en-US" dirty="0"/>
              <a:t>)</a:t>
            </a:r>
            <a:endParaRPr lang="en-US" dirty="0" smtClean="0"/>
          </a:p>
          <a:p>
            <a:pPr lvl="1"/>
            <a:r>
              <a:rPr lang="en-US" dirty="0" err="1" smtClean="0"/>
              <a:t>Dr.Peter</a:t>
            </a:r>
            <a:r>
              <a:rPr lang="en-US" dirty="0" smtClean="0"/>
              <a:t> </a:t>
            </a:r>
            <a:r>
              <a:rPr lang="en-US" dirty="0" err="1" smtClean="0"/>
              <a:t>Hendler</a:t>
            </a:r>
            <a:r>
              <a:rPr lang="en-US" dirty="0" smtClean="0"/>
              <a:t> (Americas)</a:t>
            </a:r>
          </a:p>
          <a:p>
            <a:r>
              <a:rPr lang="en-US" dirty="0" smtClean="0"/>
              <a:t>Clinical Reference Groups (CRG’s)</a:t>
            </a:r>
          </a:p>
          <a:p>
            <a:pPr lvl="1"/>
            <a:r>
              <a:rPr lang="en-US" dirty="0" smtClean="0"/>
              <a:t>Confluence based specialty groups, facilitating discussion and development of specialty focused use case requirements</a:t>
            </a:r>
            <a:endParaRPr lang="en-US" dirty="0"/>
          </a:p>
          <a:p>
            <a:r>
              <a:rPr lang="en-US" dirty="0" smtClean="0"/>
              <a:t>Clinical Use cases</a:t>
            </a:r>
          </a:p>
          <a:p>
            <a:pPr lvl="1"/>
            <a:r>
              <a:rPr lang="en-US" dirty="0" smtClean="0"/>
              <a:t>Library of clinical use cases for SNOMED CT, to assist in the engagement of clinicians globally</a:t>
            </a:r>
          </a:p>
          <a:p>
            <a:r>
              <a:rPr lang="en-US" dirty="0" smtClean="0"/>
              <a:t>Clinical education items</a:t>
            </a:r>
          </a:p>
          <a:p>
            <a:pPr lvl="1"/>
            <a:r>
              <a:rPr lang="en-US" dirty="0" smtClean="0"/>
              <a:t>Development of specific educational materials aimed at clinicians and clinical groups</a:t>
            </a:r>
            <a:endParaRPr lang="en-US" dirty="0"/>
          </a:p>
        </p:txBody>
      </p:sp>
      <p:sp>
        <p:nvSpPr>
          <p:cNvPr id="3" name="Title 2"/>
          <p:cNvSpPr>
            <a:spLocks noGrp="1"/>
          </p:cNvSpPr>
          <p:nvPr>
            <p:ph type="title"/>
          </p:nvPr>
        </p:nvSpPr>
        <p:spPr/>
        <p:txBody>
          <a:bodyPr/>
          <a:lstStyle/>
          <a:p>
            <a:pPr lvl="1"/>
            <a:r>
              <a:rPr lang="en-US" sz="2800" dirty="0"/>
              <a:t>Clinical </a:t>
            </a:r>
            <a:r>
              <a:rPr lang="en-US" sz="2800" dirty="0" smtClean="0"/>
              <a:t>Engagement</a:t>
            </a:r>
            <a:endParaRPr lang="en-US" sz="2800" dirty="0"/>
          </a:p>
        </p:txBody>
      </p:sp>
    </p:spTree>
    <p:extLst>
      <p:ext uri="{BB962C8B-B14F-4D97-AF65-F5344CB8AC3E}">
        <p14:creationId xmlns:p14="http://schemas.microsoft.com/office/powerpoint/2010/main" val="110128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SNOMED </a:t>
            </a:r>
            <a:r>
              <a:rPr lang="en-GB" sz="3200" dirty="0" smtClean="0"/>
              <a:t>CT and SNOMED International</a:t>
            </a:r>
            <a:endParaRPr lang="en-US" sz="3200" dirty="0"/>
          </a:p>
        </p:txBody>
      </p:sp>
      <p:sp>
        <p:nvSpPr>
          <p:cNvPr id="3" name="Subtitle 2"/>
          <p:cNvSpPr>
            <a:spLocks noGrp="1"/>
          </p:cNvSpPr>
          <p:nvPr>
            <p:ph type="subTitle" idx="1"/>
          </p:nvPr>
        </p:nvSpPr>
        <p:spPr/>
        <p:txBody>
          <a:bodyPr/>
          <a:lstStyle/>
          <a:p>
            <a:r>
              <a:rPr lang="en-US" dirty="0" smtClean="0"/>
              <a:t>Ian Green</a:t>
            </a:r>
          </a:p>
          <a:p>
            <a:r>
              <a:rPr lang="en-US" sz="2000" dirty="0" smtClean="0"/>
              <a:t>Customer Relations Lead, Europe and Clinical Engagement Business Manager</a:t>
            </a:r>
            <a:endParaRPr lang="en-US" sz="2000" dirty="0"/>
          </a:p>
        </p:txBody>
      </p:sp>
    </p:spTree>
    <p:extLst>
      <p:ext uri="{BB962C8B-B14F-4D97-AF65-F5344CB8AC3E}">
        <p14:creationId xmlns:p14="http://schemas.microsoft.com/office/powerpoint/2010/main" val="2978319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Overview of the landscape</a:t>
            </a:r>
          </a:p>
          <a:p>
            <a:r>
              <a:rPr lang="en-US" dirty="0" smtClean="0"/>
              <a:t>SNOMED CT</a:t>
            </a:r>
            <a:endParaRPr lang="en-US" dirty="0" smtClean="0"/>
          </a:p>
          <a:p>
            <a:r>
              <a:rPr lang="en-US" dirty="0"/>
              <a:t>Subsets</a:t>
            </a:r>
          </a:p>
          <a:p>
            <a:r>
              <a:rPr lang="en-US" dirty="0" smtClean="0"/>
              <a:t>International view</a:t>
            </a:r>
          </a:p>
          <a:p>
            <a:r>
              <a:rPr lang="en-US" dirty="0" smtClean="0"/>
              <a:t>International release</a:t>
            </a:r>
          </a:p>
          <a:p>
            <a:r>
              <a:rPr lang="en-US" dirty="0" smtClean="0"/>
              <a:t>Collaboration</a:t>
            </a:r>
          </a:p>
          <a:p>
            <a:r>
              <a:rPr lang="en-US" dirty="0" smtClean="0"/>
              <a:t>Education</a:t>
            </a:r>
            <a:endParaRPr lang="en-US" dirty="0" smtClean="0"/>
          </a:p>
          <a:p>
            <a:r>
              <a:rPr lang="en-US" dirty="0" smtClean="0"/>
              <a:t>Clinical Engagement</a:t>
            </a:r>
          </a:p>
          <a:p>
            <a:endParaRPr lang="en-US" dirty="0" smtClean="0"/>
          </a:p>
          <a:p>
            <a:endParaRPr lang="en-US" dirty="0" smtClean="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001019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interoperability challenge</a:t>
            </a:r>
            <a:endParaRPr lang="en-US" dirty="0"/>
          </a:p>
        </p:txBody>
      </p:sp>
      <p:graphicFrame>
        <p:nvGraphicFramePr>
          <p:cNvPr id="4" name="Diagram 3"/>
          <p:cNvGraphicFramePr/>
          <p:nvPr>
            <p:extLst>
              <p:ext uri="{D42A27DB-BD31-4B8C-83A1-F6EECF244321}">
                <p14:modId xmlns:p14="http://schemas.microsoft.com/office/powerpoint/2010/main" val="2929670115"/>
              </p:ext>
            </p:extLst>
          </p:nvPr>
        </p:nvGraphicFramePr>
        <p:xfrm>
          <a:off x="311489" y="1396999"/>
          <a:ext cx="8565948" cy="51580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000057" y="3635955"/>
            <a:ext cx="970411" cy="523220"/>
          </a:xfrm>
          <a:prstGeom prst="rect">
            <a:avLst/>
          </a:prstGeom>
          <a:noFill/>
        </p:spPr>
        <p:txBody>
          <a:bodyPr wrap="square" rtlCol="0">
            <a:spAutoFit/>
          </a:bodyPr>
          <a:lstStyle/>
          <a:p>
            <a:r>
              <a:rPr lang="en-US" b="1" dirty="0" smtClean="0"/>
              <a:t>Patient record</a:t>
            </a:r>
            <a:endParaRPr lang="en-US" b="1" dirty="0"/>
          </a:p>
        </p:txBody>
      </p:sp>
      <p:sp>
        <p:nvSpPr>
          <p:cNvPr id="10" name="Rectangle 9"/>
          <p:cNvSpPr/>
          <p:nvPr/>
        </p:nvSpPr>
        <p:spPr>
          <a:xfrm>
            <a:off x="251014" y="5865354"/>
            <a:ext cx="1871550" cy="523220"/>
          </a:xfrm>
          <a:prstGeom prst="rect">
            <a:avLst/>
          </a:prstGeom>
          <a:noFill/>
        </p:spPr>
        <p:txBody>
          <a:bodyPr wrap="square" lIns="91440" tIns="45720" rIns="91440" bIns="45720">
            <a:spAutoFit/>
          </a:bodyPr>
          <a:lstStyle/>
          <a:p>
            <a:pPr algn="ctr"/>
            <a:r>
              <a:rPr lang="en-GB" b="1" cap="none" spc="0"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DIFFERENT FORMATS</a:t>
            </a:r>
            <a:endParaRPr lang="en-GB"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11" name="Rectangle 10"/>
          <p:cNvSpPr/>
          <p:nvPr/>
        </p:nvSpPr>
        <p:spPr>
          <a:xfrm>
            <a:off x="7049243" y="5865354"/>
            <a:ext cx="1871550" cy="523220"/>
          </a:xfrm>
          <a:prstGeom prst="rect">
            <a:avLst/>
          </a:prstGeom>
          <a:noFill/>
        </p:spPr>
        <p:txBody>
          <a:bodyPr wrap="square" lIns="91440" tIns="45720" rIns="91440" bIns="45720">
            <a:spAutoFit/>
          </a:bodyPr>
          <a:lstStyle/>
          <a:p>
            <a:pPr algn="ctr"/>
            <a:r>
              <a:rPr lang="en-GB" b="1" cap="none" spc="0"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DIFFERENT SYSTEMS</a:t>
            </a:r>
            <a:endParaRPr lang="en-GB"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12" name="Rectangle 11"/>
          <p:cNvSpPr/>
          <p:nvPr/>
        </p:nvSpPr>
        <p:spPr>
          <a:xfrm>
            <a:off x="7049243" y="1484106"/>
            <a:ext cx="1871550" cy="523220"/>
          </a:xfrm>
          <a:prstGeom prst="rect">
            <a:avLst/>
          </a:prstGeom>
          <a:noFill/>
        </p:spPr>
        <p:txBody>
          <a:bodyPr wrap="square" lIns="91440" tIns="45720" rIns="91440" bIns="45720">
            <a:spAutoFit/>
          </a:bodyPr>
          <a:lstStyle/>
          <a:p>
            <a:pPr algn="ctr"/>
            <a:r>
              <a:rPr lang="en-GB" b="1" cap="none" spc="0"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DIFFERENT TERMINOLOGY</a:t>
            </a:r>
            <a:endParaRPr lang="en-GB"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13" name="Rectangle 12"/>
          <p:cNvSpPr/>
          <p:nvPr/>
        </p:nvSpPr>
        <p:spPr>
          <a:xfrm>
            <a:off x="251014" y="1484106"/>
            <a:ext cx="1871550" cy="523220"/>
          </a:xfrm>
          <a:prstGeom prst="rect">
            <a:avLst/>
          </a:prstGeom>
          <a:noFill/>
        </p:spPr>
        <p:txBody>
          <a:bodyPr wrap="square" lIns="91440" tIns="45720" rIns="91440" bIns="45720">
            <a:spAutoFit/>
          </a:bodyPr>
          <a:lstStyle/>
          <a:p>
            <a:pPr algn="ctr"/>
            <a:r>
              <a:rPr lang="en-GB" b="1" cap="none" spc="0"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DIFFERENT DOCUMENTS</a:t>
            </a:r>
            <a:endParaRPr lang="en-GB"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14" name="TextBox 13"/>
          <p:cNvSpPr txBox="1"/>
          <p:nvPr/>
        </p:nvSpPr>
        <p:spPr>
          <a:xfrm>
            <a:off x="2861811" y="4044302"/>
            <a:ext cx="3511215" cy="1169551"/>
          </a:xfrm>
          <a:prstGeom prst="rect">
            <a:avLst/>
          </a:prstGeom>
          <a:noFill/>
        </p:spPr>
        <p:txBody>
          <a:bodyPr wrap="none" rtlCol="0">
            <a:spAutoFit/>
          </a:bodyPr>
          <a:lstStyle/>
          <a:p>
            <a:pPr algn="ctr"/>
            <a:r>
              <a:rPr lang="en-US" i="1" dirty="0" smtClean="0"/>
              <a:t>“I have breathing problems sometimes”</a:t>
            </a:r>
          </a:p>
          <a:p>
            <a:pPr algn="ctr"/>
            <a:r>
              <a:rPr lang="en-US" i="1" dirty="0" smtClean="0"/>
              <a:t>“I am an asthmatic”</a:t>
            </a:r>
          </a:p>
          <a:p>
            <a:pPr algn="ctr"/>
            <a:r>
              <a:rPr lang="en-US" i="1" dirty="0" smtClean="0"/>
              <a:t>“I have asthma attacks”</a:t>
            </a:r>
          </a:p>
          <a:p>
            <a:pPr algn="ctr"/>
            <a:r>
              <a:rPr lang="en-US" i="1" dirty="0" smtClean="0"/>
              <a:t>“I am diagnosed with respiratory disease”</a:t>
            </a:r>
          </a:p>
          <a:p>
            <a:pPr algn="ctr"/>
            <a:endParaRPr lang="en-US" i="1" dirty="0"/>
          </a:p>
        </p:txBody>
      </p:sp>
      <p:pic>
        <p:nvPicPr>
          <p:cNvPr id="15" name="Picture 14"/>
          <p:cNvPicPr>
            <a:picLocks noChangeAspect="1"/>
          </p:cNvPicPr>
          <p:nvPr/>
        </p:nvPicPr>
        <p:blipFill>
          <a:blip r:embed="rId7"/>
          <a:stretch>
            <a:fillRect/>
          </a:stretch>
        </p:blipFill>
        <p:spPr>
          <a:xfrm>
            <a:off x="3771900" y="2509574"/>
            <a:ext cx="697290" cy="697290"/>
          </a:xfrm>
          <a:prstGeom prst="rect">
            <a:avLst/>
          </a:prstGeom>
        </p:spPr>
      </p:pic>
      <p:pic>
        <p:nvPicPr>
          <p:cNvPr id="5" name="Picture 4"/>
          <p:cNvPicPr>
            <a:picLocks noChangeAspect="1"/>
          </p:cNvPicPr>
          <p:nvPr/>
        </p:nvPicPr>
        <p:blipFill>
          <a:blip r:embed="rId8"/>
          <a:stretch>
            <a:fillRect/>
          </a:stretch>
        </p:blipFill>
        <p:spPr>
          <a:xfrm>
            <a:off x="4214075" y="2509574"/>
            <a:ext cx="1042394" cy="1222351"/>
          </a:xfrm>
          <a:prstGeom prst="rect">
            <a:avLst/>
          </a:prstGeom>
        </p:spPr>
      </p:pic>
      <p:pic>
        <p:nvPicPr>
          <p:cNvPr id="7" name="Picture 6"/>
          <p:cNvPicPr>
            <a:picLocks noChangeAspect="1"/>
          </p:cNvPicPr>
          <p:nvPr/>
        </p:nvPicPr>
        <p:blipFill>
          <a:blip r:embed="rId9"/>
          <a:stretch>
            <a:fillRect/>
          </a:stretch>
        </p:blipFill>
        <p:spPr>
          <a:xfrm>
            <a:off x="4762555" y="3353145"/>
            <a:ext cx="619696" cy="563360"/>
          </a:xfrm>
          <a:prstGeom prst="rect">
            <a:avLst/>
          </a:prstGeom>
        </p:spPr>
      </p:pic>
    </p:spTree>
    <p:extLst>
      <p:ext uri="{BB962C8B-B14F-4D97-AF65-F5344CB8AC3E}">
        <p14:creationId xmlns:p14="http://schemas.microsoft.com/office/powerpoint/2010/main" val="238120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14714" y="1557060"/>
            <a:ext cx="8229600" cy="4658007"/>
          </a:xfrm>
        </p:spPr>
        <p:txBody>
          <a:bodyPr/>
          <a:lstStyle/>
          <a:p>
            <a:r>
              <a:rPr lang="en-US" dirty="0" smtClean="0">
                <a:solidFill>
                  <a:srgbClr val="2524A1"/>
                </a:solidFill>
              </a:rPr>
              <a:t>Terminology </a:t>
            </a:r>
            <a:r>
              <a:rPr lang="en-GB" dirty="0" smtClean="0">
                <a:solidFill>
                  <a:srgbClr val="2524A1"/>
                </a:solidFill>
              </a:rPr>
              <a:t>standard (SNOMED CT)</a:t>
            </a:r>
            <a:endParaRPr lang="en-US" dirty="0" smtClean="0">
              <a:solidFill>
                <a:srgbClr val="2524A1"/>
              </a:solidFill>
            </a:endParaRPr>
          </a:p>
          <a:p>
            <a:r>
              <a:rPr lang="en-US" dirty="0" smtClean="0">
                <a:solidFill>
                  <a:srgbClr val="2524A1"/>
                </a:solidFill>
              </a:rPr>
              <a:t>Information models</a:t>
            </a:r>
          </a:p>
          <a:p>
            <a:r>
              <a:rPr lang="en-US" dirty="0" smtClean="0">
                <a:solidFill>
                  <a:srgbClr val="2524A1"/>
                </a:solidFill>
              </a:rPr>
              <a:t>Data dictionary</a:t>
            </a:r>
          </a:p>
          <a:p>
            <a:r>
              <a:rPr lang="en-US" dirty="0" smtClean="0">
                <a:solidFill>
                  <a:srgbClr val="2524A1"/>
                </a:solidFill>
              </a:rPr>
              <a:t>Clinical terminologies/classifications</a:t>
            </a:r>
          </a:p>
          <a:p>
            <a:r>
              <a:rPr lang="en-US" dirty="0" smtClean="0">
                <a:solidFill>
                  <a:srgbClr val="2524A1"/>
                </a:solidFill>
              </a:rPr>
              <a:t>Messaging standard</a:t>
            </a:r>
          </a:p>
          <a:p>
            <a:r>
              <a:rPr lang="en-US" dirty="0" smtClean="0">
                <a:solidFill>
                  <a:srgbClr val="2524A1"/>
                </a:solidFill>
              </a:rPr>
              <a:t>Enterprise architecture</a:t>
            </a:r>
          </a:p>
          <a:p>
            <a:r>
              <a:rPr lang="en-US" dirty="0" smtClean="0">
                <a:solidFill>
                  <a:srgbClr val="2524A1"/>
                </a:solidFill>
              </a:rPr>
              <a:t>Information governance</a:t>
            </a:r>
          </a:p>
          <a:p>
            <a:r>
              <a:rPr lang="en-US" dirty="0" smtClean="0">
                <a:solidFill>
                  <a:srgbClr val="2524A1"/>
                </a:solidFill>
              </a:rPr>
              <a:t>Drug terminology standard</a:t>
            </a:r>
          </a:p>
          <a:p>
            <a:r>
              <a:rPr lang="en-US" dirty="0" smtClean="0">
                <a:solidFill>
                  <a:srgbClr val="2524A1"/>
                </a:solidFill>
              </a:rPr>
              <a:t>Classification (ICD-10)</a:t>
            </a:r>
          </a:p>
        </p:txBody>
      </p:sp>
      <p:sp>
        <p:nvSpPr>
          <p:cNvPr id="3" name="Title 2"/>
          <p:cNvSpPr>
            <a:spLocks noGrp="1"/>
          </p:cNvSpPr>
          <p:nvPr>
            <p:ph type="title"/>
          </p:nvPr>
        </p:nvSpPr>
        <p:spPr/>
        <p:txBody>
          <a:bodyPr/>
          <a:lstStyle/>
          <a:p>
            <a:r>
              <a:rPr lang="en-US" dirty="0" smtClean="0"/>
              <a:t>Putting the pieces together</a:t>
            </a:r>
            <a:endParaRPr lang="en-US" dirty="0"/>
          </a:p>
        </p:txBody>
      </p:sp>
      <p:pic>
        <p:nvPicPr>
          <p:cNvPr id="4" name="Picture 3" descr="puzzle-75658_19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4589" y="2029575"/>
            <a:ext cx="3329411" cy="3329411"/>
          </a:xfrm>
          <a:prstGeom prst="rect">
            <a:avLst/>
          </a:prstGeom>
        </p:spPr>
      </p:pic>
    </p:spTree>
    <p:extLst>
      <p:ext uri="{BB962C8B-B14F-4D97-AF65-F5344CB8AC3E}">
        <p14:creationId xmlns:p14="http://schemas.microsoft.com/office/powerpoint/2010/main" val="1158793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a:t>Most comprehensive multilingual clinical terminology</a:t>
            </a:r>
          </a:p>
          <a:p>
            <a:r>
              <a:rPr lang="en-AU" dirty="0"/>
              <a:t>Supports high quality clinical content in health records</a:t>
            </a:r>
          </a:p>
          <a:p>
            <a:r>
              <a:rPr lang="en-AU" dirty="0"/>
              <a:t>Global effort to reach improvement</a:t>
            </a:r>
          </a:p>
          <a:p>
            <a:r>
              <a:rPr lang="en-AU" dirty="0"/>
              <a:t>Increasing number of tools and implementations</a:t>
            </a:r>
          </a:p>
          <a:p>
            <a:pPr lvl="1">
              <a:spcBef>
                <a:spcPts val="0"/>
              </a:spcBef>
              <a:spcAft>
                <a:spcPts val="0"/>
              </a:spcAft>
            </a:pPr>
            <a:r>
              <a:rPr lang="en-AU" sz="2200" dirty="0">
                <a:solidFill>
                  <a:srgbClr val="229BB8"/>
                </a:solidFill>
              </a:rPr>
              <a:t>Used in more than 50 countries</a:t>
            </a:r>
          </a:p>
          <a:p>
            <a:pPr lvl="1">
              <a:spcBef>
                <a:spcPts val="0"/>
              </a:spcBef>
              <a:spcAft>
                <a:spcPts val="0"/>
              </a:spcAft>
            </a:pPr>
            <a:r>
              <a:rPr lang="en-AU" sz="2200" dirty="0">
                <a:solidFill>
                  <a:srgbClr val="229BB8"/>
                </a:solidFill>
              </a:rPr>
              <a:t>Deployment examples: </a:t>
            </a:r>
            <a:r>
              <a:rPr lang="en-AU" sz="2200" dirty="0">
                <a:solidFill>
                  <a:srgbClr val="229BB8"/>
                </a:solidFill>
                <a:hlinkClick r:id="rId2"/>
              </a:rPr>
              <a:t>http://snomedinaction.org/</a:t>
            </a:r>
            <a:endParaRPr lang="en-US" sz="2200" dirty="0">
              <a:solidFill>
                <a:srgbClr val="229BB8"/>
              </a:solidFill>
            </a:endParaRPr>
          </a:p>
          <a:p>
            <a:r>
              <a:rPr lang="en-AU" dirty="0"/>
              <a:t>Features</a:t>
            </a:r>
          </a:p>
          <a:p>
            <a:pPr lvl="1">
              <a:spcBef>
                <a:spcPts val="0"/>
              </a:spcBef>
              <a:spcAft>
                <a:spcPts val="0"/>
              </a:spcAft>
            </a:pPr>
            <a:r>
              <a:rPr lang="en-AU" sz="2200" dirty="0">
                <a:solidFill>
                  <a:srgbClr val="229BB8"/>
                </a:solidFill>
              </a:rPr>
              <a:t>Concepts enable meaning-based queries</a:t>
            </a:r>
          </a:p>
          <a:p>
            <a:pPr lvl="1">
              <a:spcBef>
                <a:spcPts val="0"/>
              </a:spcBef>
              <a:spcAft>
                <a:spcPts val="0"/>
              </a:spcAft>
            </a:pPr>
            <a:r>
              <a:rPr lang="en-AU" sz="2200" dirty="0">
                <a:solidFill>
                  <a:srgbClr val="229BB8"/>
                </a:solidFill>
              </a:rPr>
              <a:t>Descriptions assist searching for concepts and provide multi-lingual support</a:t>
            </a:r>
          </a:p>
          <a:p>
            <a:pPr lvl="1">
              <a:spcBef>
                <a:spcPts val="0"/>
              </a:spcBef>
              <a:spcAft>
                <a:spcPts val="0"/>
              </a:spcAft>
            </a:pPr>
            <a:r>
              <a:rPr lang="en-AU" sz="2200" dirty="0">
                <a:solidFill>
                  <a:srgbClr val="229BB8"/>
                </a:solidFill>
              </a:rPr>
              <a:t>Relationships support aggregation </a:t>
            </a:r>
            <a:r>
              <a:rPr lang="en-AU" sz="2200" dirty="0" smtClean="0">
                <a:solidFill>
                  <a:srgbClr val="229BB8"/>
                </a:solidFill>
              </a:rPr>
              <a:t>and </a:t>
            </a:r>
            <a:r>
              <a:rPr lang="en-AU" sz="2200" dirty="0">
                <a:solidFill>
                  <a:srgbClr val="229BB8"/>
                </a:solidFill>
              </a:rPr>
              <a:t>queries</a:t>
            </a:r>
          </a:p>
          <a:p>
            <a:endParaRPr lang="en-US" dirty="0"/>
          </a:p>
        </p:txBody>
      </p:sp>
      <p:sp>
        <p:nvSpPr>
          <p:cNvPr id="3" name="Title 2"/>
          <p:cNvSpPr>
            <a:spLocks noGrp="1"/>
          </p:cNvSpPr>
          <p:nvPr>
            <p:ph type="title"/>
          </p:nvPr>
        </p:nvSpPr>
        <p:spPr/>
        <p:txBody>
          <a:bodyPr/>
          <a:lstStyle/>
          <a:p>
            <a:r>
              <a:rPr lang="en-US" dirty="0" smtClean="0"/>
              <a:t>SNOMED CT </a:t>
            </a:r>
            <a:r>
              <a:rPr lang="mr-IN" dirty="0" smtClean="0"/>
              <a:t>–</a:t>
            </a:r>
            <a:r>
              <a:rPr lang="en-US" dirty="0" smtClean="0"/>
              <a:t> what is it ?</a:t>
            </a:r>
            <a:endParaRPr lang="en-US" dirty="0"/>
          </a:p>
        </p:txBody>
      </p:sp>
    </p:spTree>
    <p:extLst>
      <p:ext uri="{BB962C8B-B14F-4D97-AF65-F5344CB8AC3E}">
        <p14:creationId xmlns:p14="http://schemas.microsoft.com/office/powerpoint/2010/main" val="981165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15906"/>
            <a:ext cx="6592043" cy="507995"/>
          </a:xfrm>
        </p:spPr>
        <p:txBody>
          <a:bodyPr/>
          <a:lstStyle/>
          <a:p>
            <a:r>
              <a:rPr lang="en-US" dirty="0" smtClean="0"/>
              <a:t>SNOMED CT</a:t>
            </a:r>
            <a:endParaRPr lang="en-US" dirty="0"/>
          </a:p>
        </p:txBody>
      </p:sp>
      <p:sp>
        <p:nvSpPr>
          <p:cNvPr id="4" name="Slide Number Placeholder 1"/>
          <p:cNvSpPr>
            <a:spLocks noGrp="1"/>
          </p:cNvSpPr>
          <p:nvPr>
            <p:ph type="sldNum" sz="quarter" idx="10"/>
          </p:nvPr>
        </p:nvSpPr>
        <p:spPr>
          <a:xfrm>
            <a:off x="6553200" y="6610808"/>
            <a:ext cx="2133600" cy="292079"/>
          </a:xfrm>
        </p:spPr>
        <p:txBody>
          <a:bodyPr/>
          <a:lstStyle/>
          <a:p>
            <a:fld id="{E72A2698-25A6-BB44-BDF3-496AA86874BD}" type="slidenum">
              <a:rPr lang="en-US" smtClean="0"/>
              <a:pPr/>
              <a:t>6</a:t>
            </a:fld>
            <a:endParaRPr lang="en-US" dirty="0"/>
          </a:p>
        </p:txBody>
      </p:sp>
      <p:pic>
        <p:nvPicPr>
          <p:cNvPr id="5" name="Picture 4"/>
          <p:cNvPicPr>
            <a:picLocks noChangeAspect="1"/>
          </p:cNvPicPr>
          <p:nvPr/>
        </p:nvPicPr>
        <p:blipFill>
          <a:blip r:embed="rId2"/>
          <a:stretch>
            <a:fillRect/>
          </a:stretch>
        </p:blipFill>
        <p:spPr>
          <a:xfrm>
            <a:off x="3886258" y="1350252"/>
            <a:ext cx="5135781" cy="5188899"/>
          </a:xfrm>
          <a:prstGeom prst="rect">
            <a:avLst/>
          </a:prstGeom>
        </p:spPr>
      </p:pic>
      <p:sp>
        <p:nvSpPr>
          <p:cNvPr id="6" name="Rectangle 5"/>
          <p:cNvSpPr/>
          <p:nvPr/>
        </p:nvSpPr>
        <p:spPr>
          <a:xfrm>
            <a:off x="4683835" y="1660677"/>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Body structure (body structure)</a:t>
            </a:r>
            <a:endParaRPr lang="en-AU" dirty="0">
              <a:solidFill>
                <a:schemeClr val="tx1"/>
              </a:solidFill>
              <a:latin typeface="Calibri" panose="020F0502020204030204" pitchFamily="34" charset="0"/>
            </a:endParaRPr>
          </a:p>
        </p:txBody>
      </p:sp>
      <p:sp>
        <p:nvSpPr>
          <p:cNvPr id="7" name="Rectangle 6"/>
          <p:cNvSpPr/>
          <p:nvPr/>
        </p:nvSpPr>
        <p:spPr>
          <a:xfrm>
            <a:off x="4553207" y="1423010"/>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SNOMED CT Concept</a:t>
            </a:r>
            <a:endParaRPr lang="en-AU" dirty="0">
              <a:solidFill>
                <a:schemeClr val="tx1"/>
              </a:solidFill>
              <a:latin typeface="Calibri" panose="020F0502020204030204" pitchFamily="34" charset="0"/>
            </a:endParaRPr>
          </a:p>
        </p:txBody>
      </p:sp>
      <p:sp>
        <p:nvSpPr>
          <p:cNvPr id="8" name="Rectangle 7"/>
          <p:cNvSpPr/>
          <p:nvPr/>
        </p:nvSpPr>
        <p:spPr>
          <a:xfrm>
            <a:off x="4683835" y="1914803"/>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Clinical finding (finding)</a:t>
            </a:r>
            <a:endParaRPr lang="en-AU" dirty="0">
              <a:solidFill>
                <a:schemeClr val="tx1"/>
              </a:solidFill>
              <a:latin typeface="Calibri" panose="020F0502020204030204" pitchFamily="34" charset="0"/>
            </a:endParaRPr>
          </a:p>
        </p:txBody>
      </p:sp>
      <p:sp>
        <p:nvSpPr>
          <p:cNvPr id="9" name="Rectangle 8"/>
          <p:cNvSpPr/>
          <p:nvPr/>
        </p:nvSpPr>
        <p:spPr>
          <a:xfrm>
            <a:off x="4683833" y="2185513"/>
            <a:ext cx="4314659" cy="190349"/>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Environment or geographical location</a:t>
            </a:r>
            <a:endParaRPr lang="en-AU" dirty="0">
              <a:solidFill>
                <a:schemeClr val="tx1"/>
              </a:solidFill>
              <a:latin typeface="Calibri" panose="020F0502020204030204" pitchFamily="34" charset="0"/>
            </a:endParaRPr>
          </a:p>
        </p:txBody>
      </p:sp>
      <p:sp>
        <p:nvSpPr>
          <p:cNvPr id="10" name="Rectangle 9"/>
          <p:cNvSpPr/>
          <p:nvPr/>
        </p:nvSpPr>
        <p:spPr>
          <a:xfrm>
            <a:off x="4683835" y="2423055"/>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Event (event)</a:t>
            </a:r>
            <a:endParaRPr lang="en-AU" dirty="0">
              <a:solidFill>
                <a:schemeClr val="tx1"/>
              </a:solidFill>
              <a:latin typeface="Calibri" panose="020F0502020204030204" pitchFamily="34" charset="0"/>
            </a:endParaRPr>
          </a:p>
        </p:txBody>
      </p:sp>
      <p:sp>
        <p:nvSpPr>
          <p:cNvPr id="11" name="Rectangle 10"/>
          <p:cNvSpPr/>
          <p:nvPr/>
        </p:nvSpPr>
        <p:spPr>
          <a:xfrm>
            <a:off x="4683835" y="2677181"/>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Observable entity (observable entity)</a:t>
            </a:r>
            <a:endParaRPr lang="en-AU" dirty="0">
              <a:solidFill>
                <a:schemeClr val="tx1"/>
              </a:solidFill>
              <a:latin typeface="Calibri" panose="020F0502020204030204" pitchFamily="34" charset="0"/>
            </a:endParaRPr>
          </a:p>
        </p:txBody>
      </p:sp>
      <p:sp>
        <p:nvSpPr>
          <p:cNvPr id="12" name="Rectangle 11"/>
          <p:cNvSpPr/>
          <p:nvPr/>
        </p:nvSpPr>
        <p:spPr>
          <a:xfrm>
            <a:off x="4683835" y="2931307"/>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Organism (organism)</a:t>
            </a:r>
            <a:endParaRPr lang="en-AU" dirty="0">
              <a:solidFill>
                <a:schemeClr val="tx1"/>
              </a:solidFill>
              <a:latin typeface="Calibri" panose="020F0502020204030204" pitchFamily="34" charset="0"/>
            </a:endParaRPr>
          </a:p>
        </p:txBody>
      </p:sp>
      <p:sp>
        <p:nvSpPr>
          <p:cNvPr id="13" name="Rectangle 12"/>
          <p:cNvSpPr/>
          <p:nvPr/>
        </p:nvSpPr>
        <p:spPr>
          <a:xfrm>
            <a:off x="4683834" y="3185433"/>
            <a:ext cx="4192697"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Pharmaceutical / biologic product (product)</a:t>
            </a:r>
            <a:endParaRPr lang="en-AU" dirty="0">
              <a:solidFill>
                <a:schemeClr val="tx1"/>
              </a:solidFill>
              <a:latin typeface="Calibri" panose="020F0502020204030204" pitchFamily="34" charset="0"/>
            </a:endParaRPr>
          </a:p>
        </p:txBody>
      </p:sp>
      <p:sp>
        <p:nvSpPr>
          <p:cNvPr id="14" name="Rectangle 13"/>
          <p:cNvSpPr/>
          <p:nvPr/>
        </p:nvSpPr>
        <p:spPr>
          <a:xfrm>
            <a:off x="4683835" y="3439559"/>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Physical force (physical force)</a:t>
            </a:r>
            <a:endParaRPr lang="en-AU" dirty="0">
              <a:solidFill>
                <a:schemeClr val="tx1"/>
              </a:solidFill>
              <a:latin typeface="Calibri" panose="020F0502020204030204" pitchFamily="34" charset="0"/>
            </a:endParaRPr>
          </a:p>
        </p:txBody>
      </p:sp>
      <p:sp>
        <p:nvSpPr>
          <p:cNvPr id="15" name="Rectangle 14"/>
          <p:cNvSpPr/>
          <p:nvPr/>
        </p:nvSpPr>
        <p:spPr>
          <a:xfrm>
            <a:off x="4683835" y="3693685"/>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Physical object (physical object)</a:t>
            </a:r>
            <a:endParaRPr lang="en-AU" dirty="0">
              <a:solidFill>
                <a:schemeClr val="tx1"/>
              </a:solidFill>
              <a:latin typeface="Calibri" panose="020F0502020204030204" pitchFamily="34" charset="0"/>
            </a:endParaRPr>
          </a:p>
        </p:txBody>
      </p:sp>
      <p:sp>
        <p:nvSpPr>
          <p:cNvPr id="16" name="Rectangle 15"/>
          <p:cNvSpPr/>
          <p:nvPr/>
        </p:nvSpPr>
        <p:spPr>
          <a:xfrm>
            <a:off x="4683835" y="3947811"/>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Procedure (procedure)</a:t>
            </a:r>
            <a:endParaRPr lang="en-AU" dirty="0">
              <a:solidFill>
                <a:schemeClr val="tx1"/>
              </a:solidFill>
              <a:latin typeface="Calibri" panose="020F0502020204030204" pitchFamily="34" charset="0"/>
            </a:endParaRPr>
          </a:p>
        </p:txBody>
      </p:sp>
      <p:sp>
        <p:nvSpPr>
          <p:cNvPr id="17" name="Rectangle 16"/>
          <p:cNvSpPr/>
          <p:nvPr/>
        </p:nvSpPr>
        <p:spPr>
          <a:xfrm>
            <a:off x="4683835" y="4201937"/>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Qualifier value (qualifier value)</a:t>
            </a:r>
            <a:endParaRPr lang="en-AU" dirty="0">
              <a:solidFill>
                <a:schemeClr val="tx1"/>
              </a:solidFill>
              <a:latin typeface="Calibri" panose="020F0502020204030204" pitchFamily="34" charset="0"/>
            </a:endParaRPr>
          </a:p>
        </p:txBody>
      </p:sp>
      <p:sp>
        <p:nvSpPr>
          <p:cNvPr id="18" name="Rectangle 17"/>
          <p:cNvSpPr/>
          <p:nvPr/>
        </p:nvSpPr>
        <p:spPr>
          <a:xfrm>
            <a:off x="4683835" y="4456063"/>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Record </a:t>
            </a:r>
            <a:r>
              <a:rPr lang="en-AU" dirty="0" err="1" smtClean="0">
                <a:solidFill>
                  <a:schemeClr val="tx1"/>
                </a:solidFill>
                <a:latin typeface="Calibri" panose="020F0502020204030204" pitchFamily="34" charset="0"/>
              </a:rPr>
              <a:t>artifact</a:t>
            </a:r>
            <a:r>
              <a:rPr lang="en-AU" dirty="0" smtClean="0">
                <a:solidFill>
                  <a:schemeClr val="tx1"/>
                </a:solidFill>
                <a:latin typeface="Calibri" panose="020F0502020204030204" pitchFamily="34" charset="0"/>
              </a:rPr>
              <a:t> (record </a:t>
            </a:r>
            <a:r>
              <a:rPr lang="en-AU" dirty="0" err="1" smtClean="0">
                <a:solidFill>
                  <a:schemeClr val="tx1"/>
                </a:solidFill>
                <a:latin typeface="Calibri" panose="020F0502020204030204" pitchFamily="34" charset="0"/>
              </a:rPr>
              <a:t>artifact</a:t>
            </a:r>
            <a:r>
              <a:rPr lang="en-AU" dirty="0" smtClean="0">
                <a:solidFill>
                  <a:schemeClr val="tx1"/>
                </a:solidFill>
                <a:latin typeface="Calibri" panose="020F0502020204030204" pitchFamily="34" charset="0"/>
              </a:rPr>
              <a:t>)</a:t>
            </a:r>
            <a:endParaRPr lang="en-AU" dirty="0">
              <a:solidFill>
                <a:schemeClr val="tx1"/>
              </a:solidFill>
              <a:latin typeface="Calibri" panose="020F0502020204030204" pitchFamily="34" charset="0"/>
            </a:endParaRPr>
          </a:p>
        </p:txBody>
      </p:sp>
      <p:sp>
        <p:nvSpPr>
          <p:cNvPr id="19" name="Rectangle 18"/>
          <p:cNvSpPr/>
          <p:nvPr/>
        </p:nvSpPr>
        <p:spPr>
          <a:xfrm>
            <a:off x="4683834" y="4697363"/>
            <a:ext cx="4192697" cy="254126"/>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Situation with explicit context (situation)</a:t>
            </a:r>
            <a:endParaRPr lang="en-AU" dirty="0">
              <a:solidFill>
                <a:schemeClr val="tx1"/>
              </a:solidFill>
              <a:latin typeface="Calibri" panose="020F0502020204030204" pitchFamily="34" charset="0"/>
            </a:endParaRPr>
          </a:p>
        </p:txBody>
      </p:sp>
      <p:sp>
        <p:nvSpPr>
          <p:cNvPr id="20" name="Rectangle 19"/>
          <p:cNvSpPr/>
          <p:nvPr/>
        </p:nvSpPr>
        <p:spPr>
          <a:xfrm>
            <a:off x="4683834" y="5015263"/>
            <a:ext cx="4192697" cy="163217"/>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SNOMED CT Model Component (metadata)</a:t>
            </a:r>
            <a:endParaRPr lang="en-AU" dirty="0">
              <a:solidFill>
                <a:schemeClr val="tx1"/>
              </a:solidFill>
              <a:latin typeface="Calibri" panose="020F0502020204030204" pitchFamily="34" charset="0"/>
            </a:endParaRPr>
          </a:p>
        </p:txBody>
      </p:sp>
      <p:sp>
        <p:nvSpPr>
          <p:cNvPr id="21" name="Rectangle 20"/>
          <p:cNvSpPr/>
          <p:nvPr/>
        </p:nvSpPr>
        <p:spPr>
          <a:xfrm>
            <a:off x="4683835" y="5218441"/>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Social context (social concept)</a:t>
            </a:r>
            <a:endParaRPr lang="en-AU" dirty="0">
              <a:solidFill>
                <a:schemeClr val="tx1"/>
              </a:solidFill>
              <a:latin typeface="Calibri" panose="020F0502020204030204" pitchFamily="34" charset="0"/>
            </a:endParaRPr>
          </a:p>
        </p:txBody>
      </p:sp>
      <p:sp>
        <p:nvSpPr>
          <p:cNvPr id="22" name="Rectangle 21"/>
          <p:cNvSpPr/>
          <p:nvPr/>
        </p:nvSpPr>
        <p:spPr>
          <a:xfrm>
            <a:off x="4683835" y="5472567"/>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Special concept (special concept)</a:t>
            </a:r>
            <a:endParaRPr lang="en-AU" dirty="0">
              <a:solidFill>
                <a:schemeClr val="tx1"/>
              </a:solidFill>
              <a:latin typeface="Calibri" panose="020F0502020204030204" pitchFamily="34" charset="0"/>
            </a:endParaRPr>
          </a:p>
        </p:txBody>
      </p:sp>
      <p:sp>
        <p:nvSpPr>
          <p:cNvPr id="23" name="Rectangle 22"/>
          <p:cNvSpPr/>
          <p:nvPr/>
        </p:nvSpPr>
        <p:spPr>
          <a:xfrm>
            <a:off x="4683835" y="5726693"/>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Specimen (specimen)</a:t>
            </a:r>
            <a:endParaRPr lang="en-AU" dirty="0">
              <a:solidFill>
                <a:schemeClr val="tx1"/>
              </a:solidFill>
              <a:latin typeface="Calibri" panose="020F0502020204030204" pitchFamily="34" charset="0"/>
            </a:endParaRPr>
          </a:p>
        </p:txBody>
      </p:sp>
      <p:sp>
        <p:nvSpPr>
          <p:cNvPr id="24" name="Rectangle 23"/>
          <p:cNvSpPr/>
          <p:nvPr/>
        </p:nvSpPr>
        <p:spPr>
          <a:xfrm>
            <a:off x="4683835" y="5980819"/>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Stages and scales (staging scale)</a:t>
            </a:r>
            <a:endParaRPr lang="en-AU" dirty="0">
              <a:solidFill>
                <a:schemeClr val="tx1"/>
              </a:solidFill>
              <a:latin typeface="Calibri" panose="020F0502020204030204" pitchFamily="34" charset="0"/>
            </a:endParaRPr>
          </a:p>
        </p:txBody>
      </p:sp>
      <p:sp>
        <p:nvSpPr>
          <p:cNvPr id="25" name="Rectangle 24"/>
          <p:cNvSpPr/>
          <p:nvPr/>
        </p:nvSpPr>
        <p:spPr>
          <a:xfrm>
            <a:off x="4683835" y="6234951"/>
            <a:ext cx="3918786" cy="2413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AU" dirty="0" smtClean="0">
                <a:solidFill>
                  <a:schemeClr val="tx1"/>
                </a:solidFill>
                <a:latin typeface="Calibri" panose="020F0502020204030204" pitchFamily="34" charset="0"/>
              </a:rPr>
              <a:t>  Substance (substance)</a:t>
            </a:r>
            <a:endParaRPr lang="en-AU" dirty="0">
              <a:solidFill>
                <a:schemeClr val="tx1"/>
              </a:solidFill>
              <a:latin typeface="Calibri" panose="020F0502020204030204" pitchFamily="34" charset="0"/>
            </a:endParaRPr>
          </a:p>
        </p:txBody>
      </p:sp>
      <p:pic>
        <p:nvPicPr>
          <p:cNvPr id="26" name="Picture 25"/>
          <p:cNvPicPr>
            <a:picLocks noChangeAspect="1"/>
          </p:cNvPicPr>
          <p:nvPr/>
        </p:nvPicPr>
        <p:blipFill>
          <a:blip r:embed="rId3"/>
          <a:stretch>
            <a:fillRect/>
          </a:stretch>
        </p:blipFill>
        <p:spPr>
          <a:xfrm>
            <a:off x="52380" y="1019920"/>
            <a:ext cx="3833878" cy="3811995"/>
          </a:xfrm>
          <a:prstGeom prst="rect">
            <a:avLst/>
          </a:prstGeom>
        </p:spPr>
      </p:pic>
      <p:sp>
        <p:nvSpPr>
          <p:cNvPr id="27" name="AutoShape 23"/>
          <p:cNvSpPr>
            <a:spLocks noChangeArrowheads="1"/>
          </p:cNvSpPr>
          <p:nvPr/>
        </p:nvSpPr>
        <p:spPr bwMode="auto">
          <a:xfrm>
            <a:off x="832863" y="5216036"/>
            <a:ext cx="1887539" cy="999460"/>
          </a:xfrm>
          <a:prstGeom prst="can">
            <a:avLst>
              <a:gd name="adj" fmla="val 25000"/>
            </a:avLst>
          </a:prstGeom>
          <a:gradFill flip="none" rotWithShape="1">
            <a:gsLst>
              <a:gs pos="0">
                <a:schemeClr val="bg1">
                  <a:alpha val="95000"/>
                </a:schemeClr>
              </a:gs>
              <a:gs pos="100000">
                <a:srgbClr val="CCFF99">
                  <a:alpha val="67000"/>
                </a:srgbClr>
              </a:gs>
            </a:gsLst>
            <a:path path="shape">
              <a:fillToRect l="50000" t="50000" r="50000" b="50000"/>
            </a:path>
            <a:tileRect/>
          </a:gradFill>
          <a:ln w="6350">
            <a:solidFill>
              <a:srgbClr val="00B050"/>
            </a:solidFill>
            <a:round/>
            <a:headEnd/>
            <a:tailEnd/>
          </a:ln>
          <a:effectLst>
            <a:outerShdw blurRad="50800" dist="38100" dir="2700000" algn="tl" rotWithShape="0">
              <a:prstClr val="black">
                <a:alpha val="40000"/>
              </a:prstClr>
            </a:outerShdw>
          </a:effectLst>
          <a:scene3d>
            <a:camera prst="orthographicFront"/>
            <a:lightRig rig="balanced" dir="t"/>
          </a:scene3d>
          <a:sp3d prstMaterial="matte"/>
        </p:spPr>
        <p:txBody>
          <a:bodyPr wrap="none" tIns="108000" bIns="0" anchor="b"/>
          <a:lstStyle/>
          <a:p>
            <a:pPr algn="ctr"/>
            <a:r>
              <a:rPr lang="en-GB" sz="1600" b="1" dirty="0" smtClean="0">
                <a:solidFill>
                  <a:srgbClr val="000000"/>
                </a:solidFill>
                <a:latin typeface="Arial" charset="0"/>
              </a:rPr>
              <a:t>Terminology</a:t>
            </a:r>
            <a:endParaRPr lang="en-GB" sz="1600" b="1" dirty="0">
              <a:solidFill>
                <a:srgbClr val="000000"/>
              </a:solidFill>
              <a:latin typeface="Arial" charset="0"/>
            </a:endParaRPr>
          </a:p>
        </p:txBody>
      </p:sp>
      <p:sp>
        <p:nvSpPr>
          <p:cNvPr id="28" name="AutoShape 23"/>
          <p:cNvSpPr>
            <a:spLocks noChangeArrowheads="1"/>
          </p:cNvSpPr>
          <p:nvPr/>
        </p:nvSpPr>
        <p:spPr bwMode="auto">
          <a:xfrm>
            <a:off x="832864" y="4960757"/>
            <a:ext cx="1889998" cy="716447"/>
          </a:xfrm>
          <a:prstGeom prst="can">
            <a:avLst>
              <a:gd name="adj" fmla="val 40254"/>
            </a:avLst>
          </a:prstGeom>
          <a:gradFill flip="none" rotWithShape="1">
            <a:gsLst>
              <a:gs pos="0">
                <a:srgbClr val="E6DCAC"/>
              </a:gs>
              <a:gs pos="12000">
                <a:srgbClr val="E6D78A"/>
              </a:gs>
              <a:gs pos="30000">
                <a:srgbClr val="C7AC4C"/>
              </a:gs>
              <a:gs pos="45000">
                <a:srgbClr val="E6D78A"/>
              </a:gs>
              <a:gs pos="77000">
                <a:srgbClr val="C7AC4C"/>
              </a:gs>
              <a:gs pos="100000">
                <a:srgbClr val="E6DCAC"/>
              </a:gs>
            </a:gsLst>
            <a:path path="circle">
              <a:fillToRect l="100000" t="100000"/>
            </a:path>
            <a:tileRect r="-100000" b="-100000"/>
          </a:gradFill>
          <a:ln w="6350">
            <a:solidFill>
              <a:srgbClr val="FFC000"/>
            </a:solidFill>
            <a:round/>
            <a:headEnd/>
            <a:tailEnd/>
          </a:ln>
          <a:effectLst>
            <a:outerShdw blurRad="50800" dist="38100" dir="2700000" algn="tl" rotWithShape="0">
              <a:prstClr val="black">
                <a:alpha val="40000"/>
              </a:prstClr>
            </a:outerShdw>
          </a:effectLst>
          <a:scene3d>
            <a:camera prst="orthographicFront"/>
            <a:lightRig rig="balanced" dir="t"/>
          </a:scene3d>
          <a:sp3d prstMaterial="matte"/>
        </p:spPr>
        <p:txBody>
          <a:bodyPr wrap="none" anchor="ctr"/>
          <a:lstStyle/>
          <a:p>
            <a:pPr algn="ctr"/>
            <a:r>
              <a:rPr lang="en-GB" sz="1600" b="1" dirty="0" smtClean="0">
                <a:solidFill>
                  <a:srgbClr val="000000"/>
                </a:solidFill>
                <a:latin typeface="Arial" charset="0"/>
              </a:rPr>
              <a:t>Health Records</a:t>
            </a:r>
            <a:endParaRPr lang="en-GB" sz="1600" b="1" dirty="0">
              <a:solidFill>
                <a:srgbClr val="000000"/>
              </a:solidFill>
              <a:latin typeface="Arial" charset="0"/>
            </a:endParaRPr>
          </a:p>
        </p:txBody>
      </p:sp>
      <p:cxnSp>
        <p:nvCxnSpPr>
          <p:cNvPr id="29" name="AutoShape 24"/>
          <p:cNvCxnSpPr>
            <a:cxnSpLocks noChangeShapeType="1"/>
          </p:cNvCxnSpPr>
          <p:nvPr/>
        </p:nvCxnSpPr>
        <p:spPr bwMode="auto">
          <a:xfrm flipH="1">
            <a:off x="1731717" y="4434499"/>
            <a:ext cx="25612" cy="664613"/>
          </a:xfrm>
          <a:prstGeom prst="straightConnector1">
            <a:avLst/>
          </a:prstGeom>
          <a:noFill/>
          <a:ln w="38100">
            <a:solidFill>
              <a:schemeClr val="tx1"/>
            </a:solidFill>
            <a:round/>
            <a:headEnd/>
            <a:tailEnd type="triangle" w="lg" len="med"/>
          </a:ln>
          <a:effectLst>
            <a:outerShdw blurRad="50800" dist="38100" dir="2700000" algn="tl" rotWithShape="0">
              <a:prstClr val="black">
                <a:alpha val="40000"/>
              </a:prstClr>
            </a:outerShdw>
          </a:effectLst>
        </p:spPr>
      </p:cxnSp>
      <p:sp>
        <p:nvSpPr>
          <p:cNvPr id="30" name="TextBox 29"/>
          <p:cNvSpPr txBox="1"/>
          <p:nvPr/>
        </p:nvSpPr>
        <p:spPr>
          <a:xfrm rot="21270475">
            <a:off x="1105643" y="2031332"/>
            <a:ext cx="1337310" cy="276999"/>
          </a:xfrm>
          <a:prstGeom prst="rect">
            <a:avLst/>
          </a:prstGeom>
          <a:noFill/>
        </p:spPr>
        <p:txBody>
          <a:bodyPr wrap="square" rtlCol="0">
            <a:spAutoFit/>
          </a:bodyPr>
          <a:lstStyle/>
          <a:p>
            <a:r>
              <a:rPr lang="en-AU" sz="1200" b="1" dirty="0" smtClean="0">
                <a:solidFill>
                  <a:schemeClr val="accent1">
                    <a:lumMod val="75000"/>
                  </a:schemeClr>
                </a:solidFill>
              </a:rPr>
              <a:t>Diagnosis</a:t>
            </a:r>
            <a:endParaRPr lang="en-AU" sz="1200" b="1" dirty="0">
              <a:solidFill>
                <a:schemeClr val="accent1">
                  <a:lumMod val="75000"/>
                </a:schemeClr>
              </a:solidFill>
            </a:endParaRPr>
          </a:p>
        </p:txBody>
      </p:sp>
      <p:sp>
        <p:nvSpPr>
          <p:cNvPr id="31" name="TextBox 30"/>
          <p:cNvSpPr txBox="1"/>
          <p:nvPr/>
        </p:nvSpPr>
        <p:spPr>
          <a:xfrm>
            <a:off x="1809882" y="2470432"/>
            <a:ext cx="1083941" cy="276999"/>
          </a:xfrm>
          <a:prstGeom prst="rect">
            <a:avLst/>
          </a:prstGeom>
          <a:noFill/>
        </p:spPr>
        <p:txBody>
          <a:bodyPr wrap="square" rtlCol="0">
            <a:spAutoFit/>
          </a:bodyPr>
          <a:lstStyle/>
          <a:p>
            <a:r>
              <a:rPr lang="en-AU" sz="1200" b="1" dirty="0" smtClean="0">
                <a:solidFill>
                  <a:srgbClr val="C00000"/>
                </a:solidFill>
              </a:rPr>
              <a:t>Allergies</a:t>
            </a:r>
            <a:endParaRPr lang="en-AU" sz="1200" b="1" dirty="0">
              <a:solidFill>
                <a:srgbClr val="C00000"/>
              </a:solidFill>
            </a:endParaRPr>
          </a:p>
        </p:txBody>
      </p:sp>
      <p:sp>
        <p:nvSpPr>
          <p:cNvPr id="32" name="TextBox 31"/>
          <p:cNvSpPr txBox="1"/>
          <p:nvPr/>
        </p:nvSpPr>
        <p:spPr>
          <a:xfrm rot="20045892">
            <a:off x="613163" y="2717367"/>
            <a:ext cx="1095331" cy="461665"/>
          </a:xfrm>
          <a:prstGeom prst="rect">
            <a:avLst/>
          </a:prstGeom>
          <a:noFill/>
        </p:spPr>
        <p:txBody>
          <a:bodyPr wrap="square" rtlCol="0">
            <a:spAutoFit/>
          </a:bodyPr>
          <a:lstStyle/>
          <a:p>
            <a:pPr algn="ctr"/>
            <a:r>
              <a:rPr lang="en-AU" sz="1200" b="1" dirty="0" smtClean="0">
                <a:solidFill>
                  <a:srgbClr val="663300"/>
                </a:solidFill>
              </a:rPr>
              <a:t>Lab test </a:t>
            </a:r>
          </a:p>
          <a:p>
            <a:pPr algn="ctr"/>
            <a:r>
              <a:rPr lang="en-AU" sz="1200" b="1" dirty="0" smtClean="0">
                <a:solidFill>
                  <a:srgbClr val="663300"/>
                </a:solidFill>
              </a:rPr>
              <a:t>results</a:t>
            </a:r>
            <a:endParaRPr lang="en-AU" sz="1200" b="1" dirty="0">
              <a:solidFill>
                <a:srgbClr val="663300"/>
              </a:solidFill>
            </a:endParaRPr>
          </a:p>
        </p:txBody>
      </p:sp>
      <p:sp>
        <p:nvSpPr>
          <p:cNvPr id="33" name="TextBox 32"/>
          <p:cNvSpPr txBox="1"/>
          <p:nvPr/>
        </p:nvSpPr>
        <p:spPr>
          <a:xfrm rot="1615337">
            <a:off x="2074979" y="2137808"/>
            <a:ext cx="1253566" cy="461665"/>
          </a:xfrm>
          <a:prstGeom prst="rect">
            <a:avLst/>
          </a:prstGeom>
          <a:noFill/>
        </p:spPr>
        <p:txBody>
          <a:bodyPr wrap="square" rtlCol="0">
            <a:spAutoFit/>
          </a:bodyPr>
          <a:lstStyle/>
          <a:p>
            <a:r>
              <a:rPr lang="en-AU" sz="1200" b="1" dirty="0" smtClean="0">
                <a:solidFill>
                  <a:srgbClr val="0070C0"/>
                </a:solidFill>
              </a:rPr>
              <a:t>Reason for admission</a:t>
            </a:r>
            <a:endParaRPr lang="en-AU" sz="1200" b="1" dirty="0">
              <a:solidFill>
                <a:srgbClr val="0070C0"/>
              </a:solidFill>
            </a:endParaRPr>
          </a:p>
        </p:txBody>
      </p:sp>
      <p:sp>
        <p:nvSpPr>
          <p:cNvPr id="34" name="TextBox 33"/>
          <p:cNvSpPr txBox="1"/>
          <p:nvPr/>
        </p:nvSpPr>
        <p:spPr>
          <a:xfrm rot="21270475">
            <a:off x="1254867" y="3094942"/>
            <a:ext cx="1337310" cy="276999"/>
          </a:xfrm>
          <a:prstGeom prst="rect">
            <a:avLst/>
          </a:prstGeom>
          <a:noFill/>
        </p:spPr>
        <p:txBody>
          <a:bodyPr wrap="square" rtlCol="0">
            <a:spAutoFit/>
          </a:bodyPr>
          <a:lstStyle/>
          <a:p>
            <a:r>
              <a:rPr lang="en-AU" sz="1200" b="1" dirty="0" smtClean="0">
                <a:solidFill>
                  <a:srgbClr val="0070C0"/>
                </a:solidFill>
              </a:rPr>
              <a:t>Medication</a:t>
            </a:r>
            <a:endParaRPr lang="en-AU" sz="1200" b="1" dirty="0">
              <a:solidFill>
                <a:srgbClr val="0070C0"/>
              </a:solidFill>
            </a:endParaRPr>
          </a:p>
        </p:txBody>
      </p:sp>
      <p:sp>
        <p:nvSpPr>
          <p:cNvPr id="35" name="TextBox 34"/>
          <p:cNvSpPr txBox="1"/>
          <p:nvPr/>
        </p:nvSpPr>
        <p:spPr>
          <a:xfrm rot="21270475">
            <a:off x="2470386" y="2663873"/>
            <a:ext cx="1094474" cy="276999"/>
          </a:xfrm>
          <a:prstGeom prst="rect">
            <a:avLst/>
          </a:prstGeom>
          <a:noFill/>
        </p:spPr>
        <p:txBody>
          <a:bodyPr wrap="square" rtlCol="0">
            <a:spAutoFit/>
          </a:bodyPr>
          <a:lstStyle/>
          <a:p>
            <a:r>
              <a:rPr lang="en-AU" sz="1200" b="1" dirty="0" smtClean="0">
                <a:solidFill>
                  <a:srgbClr val="663300"/>
                </a:solidFill>
              </a:rPr>
              <a:t>Surgery</a:t>
            </a:r>
            <a:endParaRPr lang="en-AU" sz="1200" b="1" dirty="0">
              <a:solidFill>
                <a:srgbClr val="663300"/>
              </a:solidFill>
            </a:endParaRPr>
          </a:p>
        </p:txBody>
      </p:sp>
      <p:sp>
        <p:nvSpPr>
          <p:cNvPr id="36" name="TextBox 35"/>
          <p:cNvSpPr txBox="1"/>
          <p:nvPr/>
        </p:nvSpPr>
        <p:spPr>
          <a:xfrm rot="20221736">
            <a:off x="2061186" y="3034092"/>
            <a:ext cx="1215144" cy="276999"/>
          </a:xfrm>
          <a:prstGeom prst="rect">
            <a:avLst/>
          </a:prstGeom>
          <a:noFill/>
        </p:spPr>
        <p:txBody>
          <a:bodyPr wrap="square" rtlCol="0">
            <a:spAutoFit/>
          </a:bodyPr>
          <a:lstStyle/>
          <a:p>
            <a:r>
              <a:rPr lang="en-AU" sz="1200" b="1" dirty="0" smtClean="0">
                <a:solidFill>
                  <a:srgbClr val="7030A0"/>
                </a:solidFill>
              </a:rPr>
              <a:t>Care plan</a:t>
            </a:r>
            <a:endParaRPr lang="en-AU" sz="1200" b="1" dirty="0">
              <a:solidFill>
                <a:srgbClr val="7030A0"/>
              </a:solidFill>
            </a:endParaRPr>
          </a:p>
        </p:txBody>
      </p:sp>
      <p:sp>
        <p:nvSpPr>
          <p:cNvPr id="37" name="TextBox 36"/>
          <p:cNvSpPr txBox="1"/>
          <p:nvPr/>
        </p:nvSpPr>
        <p:spPr>
          <a:xfrm rot="683756">
            <a:off x="1540360" y="2804527"/>
            <a:ext cx="1094474" cy="276999"/>
          </a:xfrm>
          <a:prstGeom prst="rect">
            <a:avLst/>
          </a:prstGeom>
          <a:noFill/>
        </p:spPr>
        <p:txBody>
          <a:bodyPr wrap="square" rtlCol="0">
            <a:spAutoFit/>
          </a:bodyPr>
          <a:lstStyle/>
          <a:p>
            <a:r>
              <a:rPr lang="en-AU" sz="1200" b="1" dirty="0" smtClean="0">
                <a:solidFill>
                  <a:schemeClr val="accent1">
                    <a:lumMod val="75000"/>
                  </a:schemeClr>
                </a:solidFill>
              </a:rPr>
              <a:t>Therapy</a:t>
            </a:r>
            <a:endParaRPr lang="en-AU" sz="1200" b="1" dirty="0">
              <a:solidFill>
                <a:schemeClr val="accent1">
                  <a:lumMod val="75000"/>
                </a:schemeClr>
              </a:solidFill>
            </a:endParaRPr>
          </a:p>
        </p:txBody>
      </p:sp>
      <p:sp>
        <p:nvSpPr>
          <p:cNvPr id="38" name="TextBox 37"/>
          <p:cNvSpPr txBox="1"/>
          <p:nvPr/>
        </p:nvSpPr>
        <p:spPr>
          <a:xfrm rot="21270475">
            <a:off x="686442" y="2386268"/>
            <a:ext cx="1607068" cy="276999"/>
          </a:xfrm>
          <a:prstGeom prst="rect">
            <a:avLst/>
          </a:prstGeom>
          <a:noFill/>
        </p:spPr>
        <p:txBody>
          <a:bodyPr wrap="square" rtlCol="0">
            <a:spAutoFit/>
          </a:bodyPr>
          <a:lstStyle/>
          <a:p>
            <a:r>
              <a:rPr lang="en-AU" sz="1200" b="1" dirty="0" smtClean="0">
                <a:solidFill>
                  <a:srgbClr val="7030A0"/>
                </a:solidFill>
              </a:rPr>
              <a:t>Family history</a:t>
            </a:r>
            <a:endParaRPr lang="en-AU" sz="1200" b="1" dirty="0">
              <a:solidFill>
                <a:srgbClr val="7030A0"/>
              </a:solidFill>
            </a:endParaRPr>
          </a:p>
        </p:txBody>
      </p:sp>
      <p:cxnSp>
        <p:nvCxnSpPr>
          <p:cNvPr id="39" name="AutoShape 24"/>
          <p:cNvCxnSpPr>
            <a:cxnSpLocks noChangeShapeType="1"/>
          </p:cNvCxnSpPr>
          <p:nvPr/>
        </p:nvCxnSpPr>
        <p:spPr bwMode="auto">
          <a:xfrm flipV="1">
            <a:off x="1950350" y="4434500"/>
            <a:ext cx="27797" cy="664612"/>
          </a:xfrm>
          <a:prstGeom prst="straightConnector1">
            <a:avLst/>
          </a:prstGeom>
          <a:noFill/>
          <a:ln w="38100">
            <a:solidFill>
              <a:schemeClr val="tx1"/>
            </a:solidFill>
            <a:round/>
            <a:headEnd/>
            <a:tailEnd type="triangle" w="lg" len="med"/>
          </a:ln>
          <a:effectLst>
            <a:outerShdw blurRad="50800" dist="38100" dir="2700000" algn="tl" rotWithShape="0">
              <a:prstClr val="black">
                <a:alpha val="40000"/>
              </a:prstClr>
            </a:outerShdw>
          </a:effectLst>
        </p:spPr>
      </p:cxnSp>
      <p:sp>
        <p:nvSpPr>
          <p:cNvPr id="40" name="Rectangle 39"/>
          <p:cNvSpPr/>
          <p:nvPr/>
        </p:nvSpPr>
        <p:spPr>
          <a:xfrm>
            <a:off x="3119259" y="6506256"/>
            <a:ext cx="3313792" cy="369332"/>
          </a:xfrm>
          <a:prstGeom prst="rect">
            <a:avLst/>
          </a:prstGeom>
        </p:spPr>
        <p:txBody>
          <a:bodyPr wrap="none">
            <a:spAutoFit/>
          </a:bodyPr>
          <a:lstStyle/>
          <a:p>
            <a:r>
              <a:rPr lang="en-AU" dirty="0">
                <a:hlinkClick r:id="rId4"/>
              </a:rPr>
              <a:t>https://browser.ihtsdotools.org/</a:t>
            </a:r>
            <a:endParaRPr lang="en-US" dirty="0"/>
          </a:p>
        </p:txBody>
      </p:sp>
    </p:spTree>
    <p:extLst>
      <p:ext uri="{BB962C8B-B14F-4D97-AF65-F5344CB8AC3E}">
        <p14:creationId xmlns:p14="http://schemas.microsoft.com/office/powerpoint/2010/main" val="1470378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smtClean="0">
                <a:latin typeface="Trebuchet MS"/>
                <a:cs typeface="Trebuchet MS"/>
              </a:rPr>
              <a:t>Hierarchical Structure example</a:t>
            </a:r>
            <a:endParaRPr lang="en-US" sz="3200" dirty="0">
              <a:latin typeface="Trebuchet MS"/>
              <a:cs typeface="Trebuchet MS"/>
            </a:endParaRPr>
          </a:p>
        </p:txBody>
      </p:sp>
      <p:sp>
        <p:nvSpPr>
          <p:cNvPr id="4" name="Rectangle 3"/>
          <p:cNvSpPr/>
          <p:nvPr/>
        </p:nvSpPr>
        <p:spPr>
          <a:xfrm>
            <a:off x="1855174" y="5387111"/>
            <a:ext cx="2040722" cy="500601"/>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MRI guided biopsy</a:t>
            </a:r>
            <a:endParaRPr lang="en-US" sz="1600" dirty="0"/>
          </a:p>
        </p:txBody>
      </p:sp>
      <p:sp>
        <p:nvSpPr>
          <p:cNvPr id="5" name="Rectangle 4"/>
          <p:cNvSpPr/>
          <p:nvPr/>
        </p:nvSpPr>
        <p:spPr>
          <a:xfrm>
            <a:off x="932576" y="4276791"/>
            <a:ext cx="1648543" cy="500601"/>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MRI procedure</a:t>
            </a:r>
            <a:endParaRPr lang="en-US" sz="1600" dirty="0"/>
          </a:p>
        </p:txBody>
      </p:sp>
      <p:sp>
        <p:nvSpPr>
          <p:cNvPr id="6" name="Rectangle 5"/>
          <p:cNvSpPr/>
          <p:nvPr/>
        </p:nvSpPr>
        <p:spPr>
          <a:xfrm>
            <a:off x="3301638" y="4290983"/>
            <a:ext cx="1231865" cy="500601"/>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Biopsy</a:t>
            </a:r>
            <a:endParaRPr lang="en-US" sz="1600" dirty="0"/>
          </a:p>
        </p:txBody>
      </p:sp>
      <p:sp>
        <p:nvSpPr>
          <p:cNvPr id="7" name="Rectangle 6"/>
          <p:cNvSpPr/>
          <p:nvPr/>
        </p:nvSpPr>
        <p:spPr>
          <a:xfrm>
            <a:off x="866589" y="3244199"/>
            <a:ext cx="1819118" cy="500601"/>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Imaging procedure</a:t>
            </a:r>
            <a:endParaRPr lang="en-US" sz="1600" dirty="0"/>
          </a:p>
        </p:txBody>
      </p:sp>
      <p:sp>
        <p:nvSpPr>
          <p:cNvPr id="10" name="Rectangle 9"/>
          <p:cNvSpPr/>
          <p:nvPr/>
        </p:nvSpPr>
        <p:spPr>
          <a:xfrm>
            <a:off x="1800835" y="1972291"/>
            <a:ext cx="1231865" cy="500601"/>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Procedure</a:t>
            </a:r>
            <a:endParaRPr lang="en-US" sz="1600" dirty="0"/>
          </a:p>
        </p:txBody>
      </p:sp>
      <p:cxnSp>
        <p:nvCxnSpPr>
          <p:cNvPr id="12" name="Straight Arrow Connector 11"/>
          <p:cNvCxnSpPr>
            <a:stCxn id="4" idx="0"/>
            <a:endCxn id="5" idx="2"/>
          </p:cNvCxnSpPr>
          <p:nvPr/>
        </p:nvCxnSpPr>
        <p:spPr>
          <a:xfrm flipH="1" flipV="1">
            <a:off x="1756848" y="4777392"/>
            <a:ext cx="1118687" cy="60971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4" idx="0"/>
            <a:endCxn id="6" idx="2"/>
          </p:cNvCxnSpPr>
          <p:nvPr/>
        </p:nvCxnSpPr>
        <p:spPr>
          <a:xfrm flipV="1">
            <a:off x="2875535" y="4791584"/>
            <a:ext cx="1042036" cy="59552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5" idx="0"/>
            <a:endCxn id="7" idx="2"/>
          </p:cNvCxnSpPr>
          <p:nvPr/>
        </p:nvCxnSpPr>
        <p:spPr>
          <a:xfrm flipV="1">
            <a:off x="1756848" y="3744800"/>
            <a:ext cx="19300" cy="5319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6" idx="0"/>
            <a:endCxn id="10" idx="2"/>
          </p:cNvCxnSpPr>
          <p:nvPr/>
        </p:nvCxnSpPr>
        <p:spPr>
          <a:xfrm flipH="1" flipV="1">
            <a:off x="2416768" y="2472892"/>
            <a:ext cx="1500803" cy="18180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7" idx="0"/>
            <a:endCxn id="10" idx="2"/>
          </p:cNvCxnSpPr>
          <p:nvPr/>
        </p:nvCxnSpPr>
        <p:spPr>
          <a:xfrm flipV="1">
            <a:off x="1776148" y="2472892"/>
            <a:ext cx="640620" cy="7713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Content Placeholder 1"/>
          <p:cNvSpPr>
            <a:spLocks noGrp="1"/>
          </p:cNvSpPr>
          <p:nvPr>
            <p:ph idx="1"/>
          </p:nvPr>
        </p:nvSpPr>
        <p:spPr>
          <a:xfrm>
            <a:off x="4723626" y="2082322"/>
            <a:ext cx="3963173" cy="4027994"/>
          </a:xfrm>
        </p:spPr>
        <p:txBody>
          <a:bodyPr/>
          <a:lstStyle/>
          <a:p>
            <a:r>
              <a:rPr lang="en-GB" altLang="zh-CN" dirty="0" smtClean="0"/>
              <a:t>Subtype</a:t>
            </a:r>
            <a:r>
              <a:rPr lang="zh-CN" altLang="en-US" dirty="0" smtClean="0"/>
              <a:t>／</a:t>
            </a:r>
            <a:r>
              <a:rPr lang="en-GB" altLang="zh-CN" dirty="0" smtClean="0"/>
              <a:t>supertype relationship</a:t>
            </a:r>
            <a:endParaRPr lang="en-US" dirty="0"/>
          </a:p>
          <a:p>
            <a:endParaRPr lang="en-GB" altLang="zh-CN" dirty="0" smtClean="0"/>
          </a:p>
          <a:p>
            <a:r>
              <a:rPr lang="en-GB" altLang="zh-CN" dirty="0" smtClean="0"/>
              <a:t>Poly-hierarchical structure</a:t>
            </a:r>
            <a:endParaRPr lang="en-GB" altLang="zh-CN" dirty="0"/>
          </a:p>
          <a:p>
            <a:pPr lvl="1"/>
            <a:r>
              <a:rPr lang="en-GB" altLang="zh-CN" dirty="0" smtClean="0"/>
              <a:t>A concept can have multiple parents</a:t>
            </a:r>
          </a:p>
          <a:p>
            <a:pPr lvl="1"/>
            <a:endParaRPr lang="en-GB" altLang="zh-CN" dirty="0"/>
          </a:p>
          <a:p>
            <a:pPr marL="565150" lvl="1" indent="0">
              <a:buNone/>
            </a:pPr>
            <a:r>
              <a:rPr lang="en-GB" altLang="zh-CN" dirty="0" smtClean="0"/>
              <a:t>‘MRI guided biopsy’ has two parents</a:t>
            </a:r>
          </a:p>
        </p:txBody>
      </p:sp>
      <p:sp>
        <p:nvSpPr>
          <p:cNvPr id="17" name="Slide Number Placeholder 3"/>
          <p:cNvSpPr>
            <a:spLocks noGrp="1"/>
          </p:cNvSpPr>
          <p:nvPr>
            <p:ph type="sldNum" sz="quarter" idx="10"/>
          </p:nvPr>
        </p:nvSpPr>
        <p:spPr>
          <a:xfrm>
            <a:off x="6553200" y="6429396"/>
            <a:ext cx="2133600" cy="292079"/>
          </a:xfrm>
        </p:spPr>
        <p:txBody>
          <a:bodyPr/>
          <a:lstStyle/>
          <a:p>
            <a:fld id="{E72A2698-25A6-BB44-BDF3-496AA86874BD}" type="slidenum">
              <a:rPr lang="en-US" smtClean="0"/>
              <a:pPr/>
              <a:t>7</a:t>
            </a:fld>
            <a:endParaRPr lang="en-US" dirty="0"/>
          </a:p>
        </p:txBody>
      </p:sp>
    </p:spTree>
    <p:extLst>
      <p:ext uri="{BB962C8B-B14F-4D97-AF65-F5344CB8AC3E}">
        <p14:creationId xmlns:p14="http://schemas.microsoft.com/office/powerpoint/2010/main" val="205912299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we have in place ?</a:t>
            </a:r>
          </a:p>
          <a:p>
            <a:pPr lvl="1"/>
            <a:r>
              <a:rPr lang="en-US" dirty="0" smtClean="0"/>
              <a:t>Dentistry</a:t>
            </a:r>
          </a:p>
          <a:p>
            <a:pPr lvl="1"/>
            <a:r>
              <a:rPr lang="en-US" dirty="0" smtClean="0"/>
              <a:t>Nursing</a:t>
            </a:r>
          </a:p>
          <a:p>
            <a:pPr lvl="1"/>
            <a:r>
              <a:rPr lang="en-US" dirty="0" smtClean="0"/>
              <a:t>General Practice/Family Practice</a:t>
            </a:r>
          </a:p>
          <a:p>
            <a:pPr lvl="1"/>
            <a:endParaRPr lang="en-US" dirty="0"/>
          </a:p>
          <a:p>
            <a:r>
              <a:rPr lang="en-US" dirty="0" smtClean="0"/>
              <a:t>Developing new subsets</a:t>
            </a:r>
          </a:p>
          <a:p>
            <a:pPr lvl="1"/>
            <a:r>
              <a:rPr lang="en-US" dirty="0" smtClean="0"/>
              <a:t>Criteria </a:t>
            </a:r>
            <a:r>
              <a:rPr lang="mr-IN" dirty="0" smtClean="0"/>
              <a:t>–</a:t>
            </a:r>
            <a:r>
              <a:rPr lang="en-US" dirty="0" smtClean="0"/>
              <a:t> international usage</a:t>
            </a:r>
          </a:p>
          <a:p>
            <a:pPr lvl="1"/>
            <a:r>
              <a:rPr lang="en-US" dirty="0" smtClean="0"/>
              <a:t>Use case requirements driven</a:t>
            </a:r>
          </a:p>
          <a:p>
            <a:pPr lvl="1"/>
            <a:r>
              <a:rPr lang="en-US" dirty="0" smtClean="0"/>
              <a:t>Clinical Reference Group input</a:t>
            </a:r>
          </a:p>
          <a:p>
            <a:pPr lvl="1"/>
            <a:r>
              <a:rPr lang="en-US" dirty="0" smtClean="0"/>
              <a:t>Maintenance considerations</a:t>
            </a:r>
          </a:p>
          <a:p>
            <a:pPr lvl="1"/>
            <a:r>
              <a:rPr lang="en-US" dirty="0" smtClean="0"/>
              <a:t>Governance processes</a:t>
            </a:r>
            <a:endParaRPr lang="en-US" dirty="0"/>
          </a:p>
        </p:txBody>
      </p:sp>
      <p:sp>
        <p:nvSpPr>
          <p:cNvPr id="3" name="Title 2"/>
          <p:cNvSpPr>
            <a:spLocks noGrp="1"/>
          </p:cNvSpPr>
          <p:nvPr>
            <p:ph type="title"/>
          </p:nvPr>
        </p:nvSpPr>
        <p:spPr/>
        <p:txBody>
          <a:bodyPr/>
          <a:lstStyle/>
          <a:p>
            <a:pPr lvl="1"/>
            <a:r>
              <a:rPr lang="en-US" sz="2800" dirty="0"/>
              <a:t>Clinical subsets (</a:t>
            </a:r>
            <a:r>
              <a:rPr lang="en-US" sz="2800" dirty="0" err="1"/>
              <a:t>Refsets</a:t>
            </a:r>
            <a:r>
              <a:rPr lang="en-US" sz="2800" dirty="0" smtClean="0"/>
              <a:t>)</a:t>
            </a:r>
            <a:endParaRPr lang="en-US" sz="2800" dirty="0"/>
          </a:p>
        </p:txBody>
      </p:sp>
    </p:spTree>
    <p:extLst>
      <p:ext uri="{BB962C8B-B14F-4D97-AF65-F5344CB8AC3E}">
        <p14:creationId xmlns:p14="http://schemas.microsoft.com/office/powerpoint/2010/main" val="1234604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SNOMED International publishes a biannual release of SNOMED CT</a:t>
            </a:r>
          </a:p>
          <a:p>
            <a:r>
              <a:rPr lang="en-US" dirty="0" smtClean="0"/>
              <a:t>SNOMED International as an </a:t>
            </a:r>
            <a:r>
              <a:rPr lang="en-US" dirty="0" err="1" smtClean="0"/>
              <a:t>organisation</a:t>
            </a:r>
            <a:r>
              <a:rPr lang="en-US" dirty="0" smtClean="0"/>
              <a:t>, continues to grow (</a:t>
            </a:r>
            <a:r>
              <a:rPr lang="en-US" dirty="0" smtClean="0"/>
              <a:t>33 </a:t>
            </a:r>
            <a:r>
              <a:rPr lang="en-US" dirty="0" smtClean="0"/>
              <a:t>members currently)</a:t>
            </a:r>
          </a:p>
          <a:p>
            <a:r>
              <a:rPr lang="en-US" dirty="0" smtClean="0"/>
              <a:t>All content meets the requirement of international validity/usage</a:t>
            </a:r>
          </a:p>
          <a:p>
            <a:r>
              <a:rPr lang="en-US" dirty="0" smtClean="0"/>
              <a:t>All additional products (maps and reference sets) meet the requirement of clearly specified and documented use cases</a:t>
            </a:r>
          </a:p>
          <a:p>
            <a:r>
              <a:rPr lang="en-US" dirty="0" smtClean="0"/>
              <a:t>The product set associated with the release is continually under review, both from the point of view of new products and also reviewing the continued support for existing products based on usage</a:t>
            </a:r>
            <a:endParaRPr lang="en-US" dirty="0"/>
          </a:p>
        </p:txBody>
      </p:sp>
      <p:sp>
        <p:nvSpPr>
          <p:cNvPr id="3" name="Title 2"/>
          <p:cNvSpPr>
            <a:spLocks noGrp="1"/>
          </p:cNvSpPr>
          <p:nvPr>
            <p:ph type="title"/>
          </p:nvPr>
        </p:nvSpPr>
        <p:spPr/>
        <p:txBody>
          <a:bodyPr/>
          <a:lstStyle/>
          <a:p>
            <a:r>
              <a:rPr lang="en-US" dirty="0" smtClean="0"/>
              <a:t>SNOMED CT - International view</a:t>
            </a:r>
            <a:endParaRPr lang="en-US" dirty="0"/>
          </a:p>
        </p:txBody>
      </p:sp>
    </p:spTree>
    <p:extLst>
      <p:ext uri="{BB962C8B-B14F-4D97-AF65-F5344CB8AC3E}">
        <p14:creationId xmlns:p14="http://schemas.microsoft.com/office/powerpoint/2010/main" val="588008094"/>
      </p:ext>
    </p:extLst>
  </p:cSld>
  <p:clrMapOvr>
    <a:masterClrMapping/>
  </p:clrMapOvr>
</p:sld>
</file>

<file path=ppt/theme/theme1.xml><?xml version="1.0" encoding="utf-8"?>
<a:theme xmlns:a="http://schemas.openxmlformats.org/drawingml/2006/main" name="Slide deck simple SI">
  <a:themeElements>
    <a:clrScheme name="IHTSDO CIIO">
      <a:dk1>
        <a:srgbClr val="000000"/>
      </a:dk1>
      <a:lt1>
        <a:srgbClr val="FFFFFF"/>
      </a:lt1>
      <a:dk2>
        <a:srgbClr val="000000"/>
      </a:dk2>
      <a:lt2>
        <a:srgbClr val="808080"/>
      </a:lt2>
      <a:accent1>
        <a:srgbClr val="009972"/>
      </a:accent1>
      <a:accent2>
        <a:srgbClr val="3333CC"/>
      </a:accent2>
      <a:accent3>
        <a:srgbClr val="FFFFFF"/>
      </a:accent3>
      <a:accent4>
        <a:srgbClr val="000000"/>
      </a:accent4>
      <a:accent5>
        <a:srgbClr val="00CC99"/>
      </a:accent5>
      <a:accent6>
        <a:srgbClr val="2D2DB9"/>
      </a:accent6>
      <a:hlink>
        <a:srgbClr val="0000E5"/>
      </a:hlink>
      <a:folHlink>
        <a:srgbClr val="2D2DB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Slide deck simple SI.potx</Template>
  <TotalTime>686</TotalTime>
  <Words>969</Words>
  <Application>Microsoft Macintosh PowerPoint</Application>
  <PresentationFormat>On-screen Show (4:3)</PresentationFormat>
  <Paragraphs>183</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Slide deck simple SI</vt:lpstr>
      <vt:lpstr>SNOMED CT and SNOMED International</vt:lpstr>
      <vt:lpstr>Agenda</vt:lpstr>
      <vt:lpstr>The interoperability challenge</vt:lpstr>
      <vt:lpstr>Putting the pieces together</vt:lpstr>
      <vt:lpstr>SNOMED CT – what is it ?</vt:lpstr>
      <vt:lpstr>SNOMED CT</vt:lpstr>
      <vt:lpstr>Hierarchical Structure example</vt:lpstr>
      <vt:lpstr>Clinical subsets (Refsets)</vt:lpstr>
      <vt:lpstr>SNOMED CT - International view</vt:lpstr>
      <vt:lpstr>SNOMED CT International Release</vt:lpstr>
      <vt:lpstr>Collaborations</vt:lpstr>
      <vt:lpstr>Education</vt:lpstr>
      <vt:lpstr>Engaging the clinical workforces</vt:lpstr>
      <vt:lpstr>Clinical Engagement</vt:lpstr>
      <vt:lpstr>SNOMED CT and SNOMED International</vt:lpstr>
    </vt:vector>
  </TitlesOfParts>
  <Manager/>
  <Company>SNOMED International</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Ian Green</cp:lastModifiedBy>
  <cp:revision>52</cp:revision>
  <dcterms:modified xsi:type="dcterms:W3CDTF">2018-05-10T18:25:28Z</dcterms:modified>
  <cp:category/>
</cp:coreProperties>
</file>