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8" r:id="rId4"/>
    <p:sldId id="259" r:id="rId5"/>
    <p:sldId id="260" r:id="rId6"/>
    <p:sldId id="266" r:id="rId7"/>
    <p:sldId id="261" r:id="rId8"/>
    <p:sldId id="269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01"/>
    <p:restoredTop sz="94601"/>
  </p:normalViewPr>
  <p:slideViewPr>
    <p:cSldViewPr snapToGrid="0" snapToObjects="1">
      <p:cViewPr varScale="1">
        <p:scale>
          <a:sx n="138" d="100"/>
          <a:sy n="138" d="100"/>
        </p:scale>
        <p:origin x="184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FF998-1511-754A-B18E-B1F6CD139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610EFC-86EB-E245-A9F1-C0E42056F3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4372E-AEAD-2F42-9930-A4AF916EE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506F7F-F580-6A46-A4E9-71868C6A5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323C3C-D321-C14F-B160-1B47CA3B4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99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03BF5-7F32-2C4C-9ACE-8FB89265E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E38622-F520-B348-8CEA-93AD1A98F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4E57C-C4A2-0A44-BFB5-BE6FCEFA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B689B5-E25F-DE4D-B8AF-ACEB0DDDF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C970F-58B3-5D43-BDE6-7FEC71CC5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92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56768C-3726-984A-BD7F-20149823D9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EFC5A1-EABF-4042-9EF0-7F90BB7028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AF653-949E-BA43-90A3-4A6593D5D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152F4-BD87-564A-9254-DBD5E889D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ACE4B-C1F9-A642-B785-857B1BB5B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15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6C31F-D64E-CF4F-8747-11AACBD2D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6C3A7-93D1-C648-8096-59118A6B4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43583-F76F-604C-8215-C6A82527E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9C1E0-B909-3B46-8A44-48FE95CD4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DE21C-4F73-9446-A706-29D9A7DD2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01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208CC-872A-A34F-A3CF-2DB7DFAD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5D5D49-52E1-104D-A9FA-7BFCDB16C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C07697-1E89-274B-8BD8-0FF4E721F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6B2E6-AD1D-3845-A159-963E79A38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0DD63-D7ED-434C-B2DE-A72E207C9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9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4113B-0787-884E-8467-E3F130DB5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D87AF-7D91-414D-81B3-2CF9D8005E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00570-DC66-B44C-A50B-1D8BB48901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8D3CD6-4DC6-9E42-9740-9DE85DCDF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1E6084-4A08-4B46-B255-DF71A4268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354E0C-D45F-BD43-826C-84AB3F679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01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76B8F-482F-A34C-B5BD-5273F7293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5CDF6A-AEB2-7C49-AD00-54B4384B7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6D8DA-25D0-2743-9A91-731F85EDAA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ABB0DC-144D-2544-99A0-2D310F719A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BBEE32-D47C-184A-B8E4-29380B81DE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9D961C-0B42-1A47-8473-084123F0C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B894D1-0FDE-FD48-8449-4DB174430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F78154-F7B8-B04C-BC78-86452881C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5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CE768-E0B1-E142-A827-3F2A8743D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5E21BC-CEF1-3541-9DC4-1BD90DDAE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8CFC7A-FD5A-174D-98C0-161EE5F5D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E0B65D-9DB4-FF46-8BEE-440418674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32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7CD4F0-D614-3E41-8F45-11612E04E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E1B014-0959-D649-A3E2-8A8D1AD2A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8B588-70E9-4243-8891-EB116EE78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93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A2110-F067-5C49-BC73-D5DA6B805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B939B-6DC9-F641-AC75-F2EE8B32F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60D1A1-9393-3346-9054-535C1E7D9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996B1B-4077-7846-A453-4F1198493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D1D3DE-16ED-D848-BC4A-13BFA00AD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2B6A9-35CD-934A-B0E3-DAD763CE8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57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737FA-65D4-0A4F-8DF7-7D9C25EDB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2710F3-8AE0-7A4C-B748-0CC1712E7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DA9526-0106-2E41-81B0-7EFA4026C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F43E21-FF40-B744-B8B1-C8CAF2DCD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09BFC0-737A-8446-AEA7-62A9A291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31C8A3-BBC3-2B4D-ADB4-BEBA84D32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9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97AD20-390D-7B4A-AA26-73EB3ABC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F6B572-DECE-9045-9325-07EDA02C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5C68D-7180-6341-B465-7E10668552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3D5FB-6BB1-AC45-AE04-D806BF9BBDBA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9EB71-455F-9744-8B67-2C71C14351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49BC12-7A61-5843-8170-408D9FB0C4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ABAA9-C0C6-3949-8071-2840B6BAE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5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AC83C-F0B7-C649-BDBC-68DA3FB92B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Domain-specific editorial guidelines for combined disorders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8A4D4D-C074-C145-A305-9F52E17E03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Bruce Goldberg, MD, PhD</a:t>
            </a:r>
          </a:p>
        </p:txBody>
      </p:sp>
    </p:spTree>
    <p:extLst>
      <p:ext uri="{BB962C8B-B14F-4D97-AF65-F5344CB8AC3E}">
        <p14:creationId xmlns:p14="http://schemas.microsoft.com/office/powerpoint/2010/main" val="2155592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05FAAC-2FD4-6E42-9599-A3B5C9B0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420721002 |Acquired immunodeficiency syndrome-associated disorder (disorder)|</a:t>
            </a:r>
          </a:p>
        </p:txBody>
      </p:sp>
    </p:spTree>
    <p:extLst>
      <p:ext uri="{BB962C8B-B14F-4D97-AF65-F5344CB8AC3E}">
        <p14:creationId xmlns:p14="http://schemas.microsoft.com/office/powerpoint/2010/main" val="2681141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8CA5C95-A8CD-654F-8548-5771917A7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420721002 |Acquired immunodeficiency syndrome-associated disorder (disorder)|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FD301D-A915-CC47-8807-ADF8068C83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Stated view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403F3D-5AF9-0445-8489-2B55C2375B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Inferred view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7173FD5-E967-7A40-9C95-C0489C69F1C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2564478"/>
            <a:ext cx="5183188" cy="3020775"/>
          </a:xfrm>
          <a:prstGeom prst="rect">
            <a:avLst/>
          </a:prstGeom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F9C4E1E6-E604-744D-8AD8-8843E25A5F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39787" y="2564479"/>
            <a:ext cx="5157787" cy="244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74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9C8B9-509B-704E-BDDF-402FF8FB8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7793A-5F9C-934D-BFC9-260D90321F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HIV infection should be considered chronic (unless otherwise specified) and incurable</a:t>
            </a:r>
          </a:p>
          <a:p>
            <a:r>
              <a:rPr lang="en-US" dirty="0"/>
              <a:t>The causal chain interpretation allows for a causal relationship between HIV infection and an associated disorder even if indirect</a:t>
            </a:r>
          </a:p>
          <a:p>
            <a:r>
              <a:rPr lang="en-US" dirty="0"/>
              <a:t>For the above 2  reasons, the co-occurrent and due to pattern would hold.</a:t>
            </a:r>
          </a:p>
          <a:p>
            <a:r>
              <a:rPr lang="en-US" dirty="0"/>
              <a:t>AIDs can result in a variety of secondary diseases but no single disease is an expected outcome and thus for this reason, all diseases associated with AIDs should be considered to be complications of AIDs.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79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CDF59-DC24-104F-9BB7-1ABE6D07E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HIV (AIDS) in association with other infectious diseases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01461-74E8-5148-A4E4-BAA4D023B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HIV infection may predispose to infection by other microorganisms by virtue of the immune deficiency caused by the former.</a:t>
            </a:r>
          </a:p>
          <a:p>
            <a:r>
              <a:rPr lang="en-US" dirty="0"/>
              <a:t>Although HIV is not the direct cause of the secondary infection it is an indirect cause and thus a due to relationship to HIV infection should be be used along with a causative agent relationship to the organism causing the secondary infection.</a:t>
            </a:r>
          </a:p>
          <a:p>
            <a:r>
              <a:rPr lang="en-US" dirty="0"/>
              <a:t>Another parent (in addition to Complication (disorder)) should be 264569006 |Secondary infection (disorder)|otherwise 420721002 |Acquired immunodeficiency syndrome-associated disorder (disorder)|will throw an equivalency error with 445945000 |Infectious disease associated with acquired immune deficiency syndrome (disorder)|as AIDs is an infectious disease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452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9420AF-496F-B645-B7EE-488763F5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420721002 |Acquired immunodeficiency syndrome-associated disorder (disorder)|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AC0C29-E463-D74B-8C96-2ED68BAAC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 model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04F3C8B-E1FC-0D43-AC1F-910E0C690E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14413" y="2753162"/>
            <a:ext cx="5157787" cy="1346438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9A8EC3-EA1A-2F49-83A7-049C91F321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 model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A481C69-F5E7-6C46-92EF-F909039CED1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97588" y="2753161"/>
            <a:ext cx="5183188" cy="228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54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1520CBD-0204-DD49-87BB-2E2519A1E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445945000 |Infectious disease associated with acquired immune deficiency syndrome (disorder)|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5777DD-E547-3143-9829-2ACC033434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 Model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CE6C9154-597F-9048-9027-BE01C8BCCA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39801" y="2711801"/>
            <a:ext cx="5157787" cy="194669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EB857A-19F2-8348-ADC1-C1BC480628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 model</a:t>
            </a:r>
          </a:p>
        </p:txBody>
      </p:sp>
      <p:pic>
        <p:nvPicPr>
          <p:cNvPr id="10" name="Content Placeholder 3">
            <a:extLst>
              <a:ext uri="{FF2B5EF4-FFF2-40B4-BE49-F238E27FC236}">
                <a16:creationId xmlns:a16="http://schemas.microsoft.com/office/drawing/2014/main" id="{0DFF0116-67C1-E146-A8C6-952E06952F7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2711801"/>
            <a:ext cx="5183188" cy="223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33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018EC-47E6-8F4D-A2A9-711833F91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420544002 |Bacterial pneumonia associated with acquired immunodeficiency syndrome (disorder)|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0CED9F-96D2-CE49-884F-06BA8F80D9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 model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2DCB850-8841-474A-99AD-B88ABCDF346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7" y="2758006"/>
            <a:ext cx="5157787" cy="249242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11D1F7-303E-484F-9CCD-390EBED1D3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 model*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2633C25-6C4F-9F42-956A-FE5331DE9EE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2758006"/>
            <a:ext cx="5844746" cy="32906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3F9A1B-18F5-544B-8B2B-694BC5B15F4F}"/>
              </a:ext>
            </a:extLst>
          </p:cNvPr>
          <p:cNvSpPr txBox="1"/>
          <p:nvPr/>
        </p:nvSpPr>
        <p:spPr>
          <a:xfrm>
            <a:off x="6172200" y="6208740"/>
            <a:ext cx="584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 Required some upstream modeling to remove unwanted inference of 312134000 |Viral lower respiratory infection (disorder)|</a:t>
            </a:r>
          </a:p>
        </p:txBody>
      </p:sp>
    </p:spTree>
    <p:extLst>
      <p:ext uri="{BB962C8B-B14F-4D97-AF65-F5344CB8AC3E}">
        <p14:creationId xmlns:p14="http://schemas.microsoft.com/office/powerpoint/2010/main" val="2527523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9473B-596F-8C4E-8AE6-64A3E13D9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421460008 |Retinopathy associated with acquired immunodeficiency syndrome (disorder)|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4960EA-6C3C-224C-87A9-8E1E68E725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 model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EF25BCA-28D2-4B41-ADF7-03D250B13A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3037474"/>
            <a:ext cx="5157787" cy="2004083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E0B290-C56B-A24E-8E2D-3DFBD6FBAB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 model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89B4AA99-D57F-6F4A-9536-2F6E39BAEAF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3037475"/>
            <a:ext cx="5183188" cy="261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158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328</Words>
  <Application>Microsoft Macintosh PowerPoint</Application>
  <PresentationFormat>Widescreen</PresentationFormat>
  <Paragraphs>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Domain-specific editorial guidelines for combined disorders</vt:lpstr>
      <vt:lpstr>420721002 |Acquired immunodeficiency syndrome-associated disorder (disorder)|</vt:lpstr>
      <vt:lpstr>420721002 |Acquired immunodeficiency syndrome-associated disorder (disorder)|</vt:lpstr>
      <vt:lpstr>General principles</vt:lpstr>
      <vt:lpstr>HIV (AIDS) in association with other infectious diseases</vt:lpstr>
      <vt:lpstr>420721002 |Acquired immunodeficiency syndrome-associated disorder (disorder)|</vt:lpstr>
      <vt:lpstr>445945000 |Infectious disease associated with acquired immune deficiency syndrome (disorder)|</vt:lpstr>
      <vt:lpstr>420544002 |Bacterial pneumonia associated with acquired immunodeficiency syndrome (disorder)|</vt:lpstr>
      <vt:lpstr>421460008 |Retinopathy associated with acquired immunodeficiency syndrome (disorder)|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Domain-specific editorial guidelines for combined disorders</dc:title>
  <dc:creator>Bruce J. Goldberg</dc:creator>
  <cp:lastModifiedBy>Bruce J. Goldberg</cp:lastModifiedBy>
  <cp:revision>13</cp:revision>
  <dcterms:created xsi:type="dcterms:W3CDTF">2018-03-20T20:42:57Z</dcterms:created>
  <dcterms:modified xsi:type="dcterms:W3CDTF">2018-04-04T20:52:30Z</dcterms:modified>
</cp:coreProperties>
</file>