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9"/>
  </p:notesMasterIdLst>
  <p:sldIdLst>
    <p:sldId id="256" r:id="rId2"/>
    <p:sldId id="468" r:id="rId3"/>
    <p:sldId id="469" r:id="rId4"/>
    <p:sldId id="470" r:id="rId5"/>
    <p:sldId id="471" r:id="rId6"/>
    <p:sldId id="325" r:id="rId7"/>
    <p:sldId id="46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ott Campbell" initials="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1F2D"/>
    <a:srgbClr val="AD122A"/>
    <a:srgbClr val="989EA3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67" autoAdjust="0"/>
    <p:restoredTop sz="94610" autoAdjust="0"/>
  </p:normalViewPr>
  <p:slideViewPr>
    <p:cSldViewPr snapToGrid="0" snapToObjects="1">
      <p:cViewPr varScale="1">
        <p:scale>
          <a:sx n="108" d="100"/>
          <a:sy n="108" d="100"/>
        </p:scale>
        <p:origin x="208" y="3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2" y="334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2B95B-7483-6F4B-8266-977C7F87A71A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8B3877-298A-0C4F-8633-2F6E5F707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537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B3877-298A-0C4F-8633-2F6E5F7074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64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1405_Cover_Partnership_Fullname_bkg_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22295" y="657324"/>
            <a:ext cx="8641268" cy="3167843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5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2293" y="3825164"/>
            <a:ext cx="8534400" cy="688511"/>
          </a:xfrm>
        </p:spPr>
        <p:txBody>
          <a:bodyPr>
            <a:normAutofit/>
          </a:bodyPr>
          <a:lstStyle>
            <a:lvl1pPr marL="0" indent="0" algn="l">
              <a:buNone/>
              <a:defRPr sz="1600" b="1" i="0" baseline="0">
                <a:solidFill>
                  <a:srgbClr val="C3CD7B"/>
                </a:solidFill>
                <a:latin typeface="Arial-BoldM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75557" y="395834"/>
            <a:ext cx="10141903" cy="1359153"/>
          </a:xfrm>
        </p:spPr>
        <p:txBody>
          <a:bodyPr tIns="0" b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275556" y="1882620"/>
            <a:ext cx="9709616" cy="395031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1600"/>
            </a:lvl1pPr>
            <a:lvl2pPr>
              <a:lnSpc>
                <a:spcPct val="90000"/>
              </a:lnSpc>
              <a:defRPr sz="16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1600"/>
            </a:lvl3pPr>
            <a:lvl4pPr>
              <a:lnSpc>
                <a:spcPct val="90000"/>
              </a:lnSpc>
              <a:defRPr sz="1600"/>
            </a:lvl4pPr>
            <a:lvl5pPr>
              <a:lnSpc>
                <a:spcPct val="90000"/>
              </a:lnSpc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275253" y="5936348"/>
            <a:ext cx="172473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10/21/24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0889" y="5936348"/>
            <a:ext cx="44738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94731" y="5936348"/>
            <a:ext cx="1682916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6239795" y="1882621"/>
            <a:ext cx="4620768" cy="3895426"/>
          </a:xfrm>
        </p:spPr>
        <p:txBody>
          <a:bodyPr anchor="t">
            <a:norm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1275254" y="1882620"/>
            <a:ext cx="4620183" cy="3895427"/>
          </a:xfrm>
        </p:spPr>
        <p:txBody>
          <a:bodyPr anchor="t">
            <a:norm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275253" y="5936348"/>
            <a:ext cx="172473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10/21/24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0889" y="5936348"/>
            <a:ext cx="447384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94731" y="5936348"/>
            <a:ext cx="1682916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70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losing_Partnership_Fullname_bkg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A06A4-4BC7-FB11-961E-81039B54A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8AB096-96C4-FF62-C4EC-361C57B08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BE701-644D-0242-8A63-00FDF6FF5F4C}" type="datetimeFigureOut">
              <a:rPr lang="en-US" smtClean="0"/>
              <a:t>10/21/24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3B0941-F1C6-A7D7-A331-F35949831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5AE5A8-F2DB-486A-2882-F1876067D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D9A39-98AA-7F4A-8F90-B8BB10AAF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633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ntent_bkg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75557" y="395834"/>
            <a:ext cx="10141903" cy="1359153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5556" y="1882620"/>
            <a:ext cx="9709616" cy="4689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2" r:id="rId3"/>
    <p:sldLayoutId id="2147483743" r:id="rId4"/>
    <p:sldLayoutId id="2147483748" r:id="rId5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5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ct val="20000"/>
        </a:spcBef>
        <a:buFontTx/>
        <a:buNone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AC5ED-41FC-DBE9-4410-A23B35CD0B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Cancer Synoptic Reporting Working Group Update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DE8CE0-8640-6049-9F52-4233C674E4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2295" y="4098296"/>
            <a:ext cx="8534400" cy="68851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W. Scott Campbell, PhD, MBA</a:t>
            </a:r>
          </a:p>
          <a:p>
            <a:r>
              <a:rPr lang="en-US" dirty="0"/>
              <a:t>Peter Hinrichs Professor and Chair of Pathology Informatics</a:t>
            </a:r>
          </a:p>
          <a:p>
            <a:r>
              <a:rPr lang="en-US" dirty="0"/>
              <a:t>University of Nebraska Medical Center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711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44734-548E-1DD8-AB65-02D6DBFC0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557" y="395835"/>
            <a:ext cx="10141903" cy="946078"/>
          </a:xfrm>
        </p:spPr>
        <p:txBody>
          <a:bodyPr/>
          <a:lstStyle/>
          <a:p>
            <a:r>
              <a:rPr lang="en-US" dirty="0"/>
              <a:t>Concepts made/edited to date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843720E-581C-8B1A-D897-E43E511B7A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3112788"/>
              </p:ext>
            </p:extLst>
          </p:nvPr>
        </p:nvGraphicFramePr>
        <p:xfrm>
          <a:off x="2877789" y="1572011"/>
          <a:ext cx="5943600" cy="3931920"/>
        </p:xfrm>
        <a:graphic>
          <a:graphicData uri="http://schemas.openxmlformats.org/drawingml/2006/table">
            <a:tbl>
              <a:tblPr/>
              <a:tblGrid>
                <a:gridCol w="1485900">
                  <a:extLst>
                    <a:ext uri="{9D8B030D-6E8A-4147-A177-3AD203B41FA5}">
                      <a16:colId xmlns:a16="http://schemas.microsoft.com/office/drawing/2014/main" val="458226558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19960648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4109523545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8219872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SNOMED CT Hierarchy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New or edited concepts developed</a:t>
                      </a:r>
                      <a:endParaRPr lang="en-US">
                        <a:effectLst/>
                      </a:endParaRPr>
                    </a:p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(1)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New or edited concepts mapped to CAP cancer protocols</a:t>
                      </a:r>
                      <a:endParaRPr lang="en-US" dirty="0">
                        <a:effectLst/>
                      </a:endParaRPr>
                    </a:p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(2)</a:t>
                      </a:r>
                      <a:endParaRPr lang="en-US" dirty="0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Mapped SNOMED CT concepts to CAP cancer protocols</a:t>
                      </a:r>
                      <a:endParaRPr lang="en-US">
                        <a:effectLst/>
                      </a:endParaRPr>
                    </a:p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(3)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07544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Observable entity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1010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585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664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1673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Morphologic abnormality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76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54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430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98713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Qualifier value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73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37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175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56113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Disorder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53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38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785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Substance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42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7980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Staging scale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12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436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Situation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3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9561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Procedure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166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4944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Specimen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224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Total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1326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698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2013</a:t>
                      </a:r>
                      <a:endParaRPr lang="en-US" dirty="0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9149132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42D7B534-DFCD-5387-B633-347BD1B8D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0684" y="5325235"/>
            <a:ext cx="7133111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Table 1 – SNOMED CT concepts by SNOMED CT top level hierarchy.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  Column 1 represents new and/or edits SNOMED CT concepts developed in this project by top level hierarchy.   Column 2 indicates the number of new and/or edited concepts mapped to CAP cancer protocol data elements.  Column 3 represents the total number of mapped SNOMED CT concepts to CAP cancer protocol data elements.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905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B22E8-34BC-BA97-5B19-35DC5BB7C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557" y="395835"/>
            <a:ext cx="10141903" cy="1041080"/>
          </a:xfrm>
        </p:spPr>
        <p:txBody>
          <a:bodyPr/>
          <a:lstStyle/>
          <a:p>
            <a:r>
              <a:rPr lang="en-US" dirty="0"/>
              <a:t>Protocol Binding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A78BE-D793-F526-0C4D-ECD5C05A7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College of American Pathologists (CAP)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37/51 Adult data sets validated by CAP.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Remaining 14 adult binding validations to be done by 12/31/24.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Pediatric data sets to be validated early 2025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CAP to distribute bindings with their electronic Cancer Protocol (</a:t>
            </a:r>
            <a:r>
              <a:rPr lang="en-US" dirty="0" err="1"/>
              <a:t>eCP</a:t>
            </a:r>
            <a:r>
              <a:rPr lang="en-US" dirty="0"/>
              <a:t>) distribution to EHR and LIS vendors</a:t>
            </a:r>
          </a:p>
          <a:p>
            <a:endParaRPr lang="en-US" dirty="0"/>
          </a:p>
          <a:p>
            <a:r>
              <a:rPr lang="en-US" b="1" dirty="0"/>
              <a:t>International Collaboration on Cancer Reporting (ICCR) 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ICCR binding validation at beginning stages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Largely a repeat of the CAP process with exception of unique data elements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Meetings to resume in November.</a:t>
            </a:r>
          </a:p>
        </p:txBody>
      </p:sp>
    </p:spTree>
    <p:extLst>
      <p:ext uri="{BB962C8B-B14F-4D97-AF65-F5344CB8AC3E}">
        <p14:creationId xmlns:p14="http://schemas.microsoft.com/office/powerpoint/2010/main" val="2456652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99DCC-8909-98E8-A5A3-08E480E54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557" y="395835"/>
            <a:ext cx="10141903" cy="862949"/>
          </a:xfrm>
        </p:spPr>
        <p:txBody>
          <a:bodyPr/>
          <a:lstStyle/>
          <a:p>
            <a:r>
              <a:rPr lang="en-US" dirty="0"/>
              <a:t>Ongoing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F383D-9C51-A88B-3485-E050802E1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5556" y="1365662"/>
            <a:ext cx="9709616" cy="4467268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Limited terminology development work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3200" dirty="0"/>
              <a:t>ICCR unique terms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3200" dirty="0"/>
              <a:t>Anatomic locations not currently present in SNOMED CT (ex. Lymph node locations)|</a:t>
            </a:r>
            <a:br>
              <a:rPr lang="en-US" sz="3200" dirty="0"/>
            </a:b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Resolution of existing “finding” content</a:t>
            </a:r>
          </a:p>
          <a:p>
            <a:pPr lvl="1" indent="0">
              <a:buNone/>
            </a:pP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Binding of ICCR data sets and inclusion in Implementation Guide</a:t>
            </a:r>
          </a:p>
        </p:txBody>
      </p:sp>
    </p:spTree>
    <p:extLst>
      <p:ext uri="{BB962C8B-B14F-4D97-AF65-F5344CB8AC3E}">
        <p14:creationId xmlns:p14="http://schemas.microsoft.com/office/powerpoint/2010/main" val="486159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D0C04-3CB7-A585-6490-94B6901B1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557" y="395835"/>
            <a:ext cx="10141903" cy="732322"/>
          </a:xfrm>
        </p:spPr>
        <p:txBody>
          <a:bodyPr/>
          <a:lstStyle/>
          <a:p>
            <a:r>
              <a:rPr lang="en-US" dirty="0"/>
              <a:t>End Date and New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CC57A-CE41-5C34-BE6F-DC4230C5DF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5556" y="1282535"/>
            <a:ext cx="9709616" cy="4550395"/>
          </a:xfrm>
        </p:spPr>
        <p:txBody>
          <a:bodyPr>
            <a:normAutofit/>
          </a:bodyPr>
          <a:lstStyle/>
          <a:p>
            <a:r>
              <a:rPr lang="en-US" b="1" dirty="0"/>
              <a:t>CSRWG Status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CSRWG to formally end as a working group by Spring Business Meeting (2025)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Work goes to maintenance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Governance/process to be worked out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(Working groups ideally have a start and end.)</a:t>
            </a:r>
          </a:p>
          <a:p>
            <a:endParaRPr lang="en-US" dirty="0"/>
          </a:p>
          <a:p>
            <a:r>
              <a:rPr lang="en-US" b="1" dirty="0"/>
              <a:t>Histology Quality Working Group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Align SNOMED CT histology content with Blue Book version 5 and ICD-O-4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Ensure histology lineages and groupings are conformant to current biologic understanding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Chair – Scott Campbell.  Co-chairs – Brian Rous and Thomas Rudiger</a:t>
            </a:r>
          </a:p>
          <a:p>
            <a:endParaRPr lang="en-US" dirty="0"/>
          </a:p>
          <a:p>
            <a:r>
              <a:rPr lang="en-US" b="1" dirty="0"/>
              <a:t>Potential groups: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Immunohistochemistry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Whole slide imaging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Medical Kidney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Others?</a:t>
            </a:r>
          </a:p>
        </p:txBody>
      </p:sp>
    </p:spTree>
    <p:extLst>
      <p:ext uri="{BB962C8B-B14F-4D97-AF65-F5344CB8AC3E}">
        <p14:creationId xmlns:p14="http://schemas.microsoft.com/office/powerpoint/2010/main" val="3406055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3677F6-F85C-298A-0F95-EF0A493C2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8764" y="2604743"/>
            <a:ext cx="5126483" cy="1325563"/>
          </a:xfrm>
        </p:spPr>
        <p:txBody>
          <a:bodyPr/>
          <a:lstStyle/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1066846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156527"/>
      </p:ext>
    </p:extLst>
  </p:cSld>
  <p:clrMapOvr>
    <a:masterClrMapping/>
  </p:clrMapOvr>
</p:sld>
</file>

<file path=ppt/theme/theme1.xml><?xml version="1.0" encoding="utf-8"?>
<a:theme xmlns:a="http://schemas.openxmlformats.org/drawingml/2006/main" name="NeMed_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NeMed_Presentation.thmx</Template>
  <TotalTime>10440</TotalTime>
  <Words>409</Words>
  <Application>Microsoft Macintosh PowerPoint</Application>
  <PresentationFormat>Widescreen</PresentationFormat>
  <Paragraphs>94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Arial-BoldMT</vt:lpstr>
      <vt:lpstr>Calibri</vt:lpstr>
      <vt:lpstr>NeMed_Presentation</vt:lpstr>
      <vt:lpstr>Cancer Synoptic Reporting Working Group Update</vt:lpstr>
      <vt:lpstr>Concepts made/edited to date</vt:lpstr>
      <vt:lpstr>Protocol Binding Status</vt:lpstr>
      <vt:lpstr>Ongoing Work</vt:lpstr>
      <vt:lpstr>End Date and New Work</vt:lpstr>
      <vt:lpstr>Questions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Scott Campbell</cp:lastModifiedBy>
  <cp:revision>354</cp:revision>
  <cp:lastPrinted>2018-04-15T19:15:49Z</cp:lastPrinted>
  <dcterms:created xsi:type="dcterms:W3CDTF">2014-09-17T15:14:42Z</dcterms:created>
  <dcterms:modified xsi:type="dcterms:W3CDTF">2024-10-22T02:01:02Z</dcterms:modified>
</cp:coreProperties>
</file>