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7" r:id="rId4"/>
    <p:sldId id="278" r:id="rId5"/>
    <p:sldId id="264" r:id="rId6"/>
    <p:sldId id="282" r:id="rId7"/>
    <p:sldId id="283" r:id="rId8"/>
    <p:sldId id="270" r:id="rId9"/>
    <p:sldId id="274" r:id="rId10"/>
    <p:sldId id="279" r:id="rId11"/>
    <p:sldId id="289" r:id="rId12"/>
    <p:sldId id="288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128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638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35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65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607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812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16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47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85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446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8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EB49E-D3AE-40BB-BB70-412BE1EE2908}" type="datetimeFigureOut">
              <a:rPr lang="en-GB" smtClean="0"/>
              <a:t>28/10/2014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86C26-CAC1-4C7E-89D0-A2363C3C7C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07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artf222453 Review concept model -  Multiple </a:t>
            </a:r>
            <a:r>
              <a:rPr lang="en-GB" dirty="0" smtClean="0"/>
              <a:t>complications </a:t>
            </a:r>
            <a:r>
              <a:rPr lang="en-GB" dirty="0"/>
              <a:t>due to </a:t>
            </a:r>
            <a:r>
              <a:rPr lang="en-GB" dirty="0" smtClean="0"/>
              <a:t>diabetes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1800" b="1" i="1" dirty="0" smtClean="0"/>
              <a:t>Paul Amos – Consultant Terminologist Programme</a:t>
            </a:r>
          </a:p>
          <a:p>
            <a:r>
              <a:rPr lang="en-GB" sz="1800" b="1" i="1" dirty="0" smtClean="0"/>
              <a:t>Amsterdam – October 2014</a:t>
            </a:r>
            <a:endParaRPr lang="en-GB" sz="1800" b="1" i="1" dirty="0"/>
          </a:p>
        </p:txBody>
      </p:sp>
    </p:spTree>
    <p:extLst>
      <p:ext uri="{BB962C8B-B14F-4D97-AF65-F5344CB8AC3E}">
        <p14:creationId xmlns:p14="http://schemas.microsoft.com/office/powerpoint/2010/main" val="78636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Categories of </a:t>
            </a:r>
            <a:r>
              <a:rPr lang="en-GB" dirty="0" smtClean="0"/>
              <a:t>Complication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Those that result from micro-vascular degeneration (retinopathy)</a:t>
            </a:r>
          </a:p>
          <a:p>
            <a:pPr lvl="1"/>
            <a:r>
              <a:rPr lang="en-GB" dirty="0" smtClean="0"/>
              <a:t>These could be considered ‘late effects’ or even </a:t>
            </a:r>
            <a:r>
              <a:rPr lang="en-GB" dirty="0" err="1" smtClean="0"/>
              <a:t>sequela</a:t>
            </a:r>
            <a:r>
              <a:rPr lang="en-GB" dirty="0" smtClean="0"/>
              <a:t>, however, the </a:t>
            </a:r>
            <a:r>
              <a:rPr lang="en-GB" dirty="0" err="1" smtClean="0"/>
              <a:t>microvascular</a:t>
            </a:r>
            <a:r>
              <a:rPr lang="en-GB" dirty="0" smtClean="0"/>
              <a:t> degeneration begins from day one.</a:t>
            </a:r>
          </a:p>
          <a:p>
            <a:r>
              <a:rPr lang="en-GB" dirty="0" smtClean="0"/>
              <a:t>Those that result from metabolic instability (ketoacidosis)</a:t>
            </a:r>
          </a:p>
          <a:p>
            <a:pPr lvl="1"/>
            <a:r>
              <a:rPr lang="en-GB" dirty="0" smtClean="0"/>
              <a:t>These can occur at anytime during the course of the disease and therefore are difficult to classify as early or late effects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‘Due to’ v </a:t>
            </a:r>
            <a:r>
              <a:rPr lang="en-GB" dirty="0" err="1" smtClean="0"/>
              <a:t>Sequela</a:t>
            </a:r>
            <a:r>
              <a:rPr lang="en-GB" dirty="0" smtClean="0"/>
              <a:t> or late effects</a:t>
            </a:r>
          </a:p>
          <a:p>
            <a:pPr marL="914400" lvl="1" indent="-514350"/>
            <a:r>
              <a:rPr lang="en-GB" dirty="0" smtClean="0"/>
              <a:t>i.e. Pattern 2 v Pattern 4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to model complications that arise from sudden metabolic changes e.g. </a:t>
            </a:r>
            <a:r>
              <a:rPr lang="en-GB" dirty="0"/>
              <a:t>diabetes mellitus with hyperosmolar </a:t>
            </a:r>
            <a:r>
              <a:rPr lang="en-GB" dirty="0" smtClean="0"/>
              <a:t>coma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Should diabetic complications have an IS_A relationship to diabetes mellitus</a:t>
            </a:r>
            <a:r>
              <a:rPr lang="en-GB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Acceptability of large scale changes to FSNs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53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Solution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Modelling of concepts based upon outcome of X due to Y by Bruce Goldberg &amp; discussions at ECE SIG</a:t>
            </a:r>
          </a:p>
          <a:p>
            <a:r>
              <a:rPr lang="en-GB" dirty="0" smtClean="0"/>
              <a:t>Consider review and provide new FSN to conform to editorial principles</a:t>
            </a:r>
          </a:p>
          <a:p>
            <a:r>
              <a:rPr lang="en-GB" dirty="0" smtClean="0"/>
              <a:t>Review existing and where necessary add new synonyms</a:t>
            </a:r>
          </a:p>
          <a:p>
            <a:r>
              <a:rPr lang="en-GB" dirty="0" smtClean="0"/>
              <a:t>Seek to make changes ASAP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1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2400" dirty="0"/>
              <a:t>I've been starting to think that it really isn't important how far we go in life anyway. It's how we get there that really </a:t>
            </a:r>
            <a:r>
              <a:rPr lang="en-GB" sz="2400" dirty="0" smtClean="0"/>
              <a:t>matters.</a:t>
            </a:r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 smtClean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 smtClean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 smtClean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 smtClean="0"/>
          </a:p>
          <a:p>
            <a:pPr marL="0" indent="0" algn="ctr">
              <a:buNone/>
            </a:pPr>
            <a:endParaRPr lang="en-GB" sz="2400" dirty="0"/>
          </a:p>
          <a:p>
            <a:pPr marL="0" indent="0" algn="ctr">
              <a:buNone/>
            </a:pPr>
            <a:endParaRPr lang="en-GB" sz="2400" dirty="0" smtClean="0"/>
          </a:p>
          <a:p>
            <a:pPr marL="0" indent="0" algn="ctr">
              <a:buNone/>
            </a:pPr>
            <a:endParaRPr lang="en-GB" sz="2000" i="1" dirty="0" smtClean="0"/>
          </a:p>
          <a:p>
            <a:pPr marL="0" indent="0" algn="ctr">
              <a:buNone/>
            </a:pPr>
            <a:endParaRPr lang="en-GB" sz="2000" i="1" dirty="0"/>
          </a:p>
          <a:p>
            <a:pPr marL="0" indent="0" algn="r">
              <a:buNone/>
            </a:pPr>
            <a:r>
              <a:rPr lang="en-GB" sz="2000" i="1" dirty="0" smtClean="0"/>
              <a:t>Elliot to the Devil in the film Beelzebub 2000 (1967) </a:t>
            </a:r>
          </a:p>
          <a:p>
            <a:pPr marL="0" indent="0" algn="ctr">
              <a:buNone/>
            </a:pPr>
            <a:endParaRPr lang="en-GB" dirty="0"/>
          </a:p>
        </p:txBody>
      </p:sp>
      <p:pic>
        <p:nvPicPr>
          <p:cNvPr id="1026" name="Picture 2" descr="C:\Users\Paul\Pictures\Winding-R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00" y="1124744"/>
            <a:ext cx="6021685" cy="4519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53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dirty="0" smtClean="0"/>
              <a:t>Review Concept Model: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Concept under discussion: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sz="2800" dirty="0" smtClean="0"/>
              <a:t>| 44162800 |Multiple complications </a:t>
            </a:r>
            <a:r>
              <a:rPr lang="en-GB" sz="2800" dirty="0"/>
              <a:t>due </a:t>
            </a:r>
            <a:r>
              <a:rPr lang="en-GB" sz="2800" dirty="0" smtClean="0"/>
              <a:t>to diabetes </a:t>
            </a:r>
            <a:r>
              <a:rPr lang="en-GB" sz="2800" dirty="0"/>
              <a:t>mellitus (disorder</a:t>
            </a:r>
            <a:r>
              <a:rPr lang="en-GB" sz="2800" dirty="0" smtClean="0"/>
              <a:t>)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r>
              <a:rPr lang="en-GB" sz="2800" dirty="0" smtClean="0"/>
              <a:t>Issues raised by CSC:</a:t>
            </a:r>
          </a:p>
          <a:p>
            <a:pPr marL="514350" indent="-514350">
              <a:buAutoNum type="arabicPeriod"/>
            </a:pPr>
            <a:r>
              <a:rPr lang="en-GB" sz="2800" dirty="0" smtClean="0"/>
              <a:t>Is not strictly a ‘type of’ diabetes</a:t>
            </a:r>
          </a:p>
          <a:p>
            <a:pPr marL="514350" indent="-514350">
              <a:buAutoNum type="arabicPeriod"/>
            </a:pPr>
            <a:r>
              <a:rPr lang="en-GB" sz="2800" dirty="0" smtClean="0"/>
              <a:t>Current concept model has “associated with” this should be changed to “due to”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4022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 Review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This is not a clinically meaningful term for use within the clinical record</a:t>
            </a:r>
          </a:p>
          <a:p>
            <a:r>
              <a:rPr lang="en-GB" dirty="0" smtClean="0"/>
              <a:t>This is a classification term used to ensure a direct one to one map to ICD. The concept has children of:</a:t>
            </a:r>
          </a:p>
          <a:p>
            <a:pPr lvl="1"/>
            <a:r>
              <a:rPr lang="en-GB" dirty="0"/>
              <a:t>422228004 multiple complications of type I diabetes </a:t>
            </a:r>
            <a:r>
              <a:rPr lang="en-GB" dirty="0" smtClean="0"/>
              <a:t>mellitus</a:t>
            </a:r>
          </a:p>
          <a:p>
            <a:pPr lvl="1"/>
            <a:r>
              <a:rPr lang="en-GB" dirty="0"/>
              <a:t>2618231012 multiple complications of type II diabetes mellitus</a:t>
            </a:r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05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Extension of Scope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Review the concept model for the hierarchy below:</a:t>
            </a:r>
          </a:p>
          <a:p>
            <a:pPr lvl="1"/>
            <a:r>
              <a:rPr lang="en-GB" dirty="0"/>
              <a:t>74627003 diabetic </a:t>
            </a:r>
            <a:r>
              <a:rPr lang="en-GB" dirty="0" smtClean="0"/>
              <a:t>complication</a:t>
            </a:r>
          </a:p>
          <a:p>
            <a:r>
              <a:rPr lang="en-GB" dirty="0" smtClean="0"/>
              <a:t>Associated projects:</a:t>
            </a:r>
          </a:p>
          <a:p>
            <a:pPr lvl="1"/>
            <a:r>
              <a:rPr lang="en-GB" dirty="0"/>
              <a:t>Artf6166 X with Y, X due to Y &amp; </a:t>
            </a:r>
            <a:r>
              <a:rPr lang="en-GB" dirty="0" smtClean="0"/>
              <a:t>Art6301 </a:t>
            </a:r>
            <a:r>
              <a:rPr lang="en-GB" dirty="0" err="1" smtClean="0"/>
              <a:t>Sequela</a:t>
            </a:r>
            <a:r>
              <a:rPr lang="en-GB" dirty="0" smtClean="0"/>
              <a:t> </a:t>
            </a:r>
            <a:r>
              <a:rPr lang="en-GB" dirty="0"/>
              <a:t>(finding) and </a:t>
            </a:r>
            <a:r>
              <a:rPr lang="en-GB" dirty="0" err="1"/>
              <a:t>sequela</a:t>
            </a:r>
            <a:r>
              <a:rPr lang="en-GB" dirty="0"/>
              <a:t> of </a:t>
            </a:r>
            <a:r>
              <a:rPr lang="en-GB" dirty="0" smtClean="0"/>
              <a:t>Authored </a:t>
            </a:r>
            <a:r>
              <a:rPr lang="en-GB" dirty="0"/>
              <a:t>by Bruce Goldberg</a:t>
            </a:r>
          </a:p>
          <a:p>
            <a:pPr lvl="1"/>
            <a:r>
              <a:rPr lang="en-US" dirty="0"/>
              <a:t>ICD-11- Health Informatics and Modeling Topic Advisory Group SNOMED Collaboration</a:t>
            </a:r>
            <a:endParaRPr lang="en-GB" dirty="0"/>
          </a:p>
          <a:p>
            <a:pPr lvl="1"/>
            <a:r>
              <a:rPr lang="en-US" dirty="0"/>
              <a:t>Pre-Coordination Roadmap Project Group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17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Cases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8457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GB" dirty="0" smtClean="0"/>
              <a:t>Accurate recording within the clinical record – ability to say: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t</a:t>
            </a:r>
            <a:r>
              <a:rPr lang="en-GB" dirty="0" smtClean="0"/>
              <a:t>ype 2 diabetes mellitus (disorder)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d</a:t>
            </a:r>
            <a:r>
              <a:rPr lang="en-GB" dirty="0" smtClean="0"/>
              <a:t>iabetic cataract (disorder)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But also: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type </a:t>
            </a:r>
            <a:r>
              <a:rPr lang="en-GB" dirty="0"/>
              <a:t>2 d</a:t>
            </a:r>
            <a:r>
              <a:rPr lang="en-GB" dirty="0" smtClean="0"/>
              <a:t>iabetes </a:t>
            </a:r>
            <a:r>
              <a:rPr lang="en-GB" dirty="0"/>
              <a:t>mellitus (disorder</a:t>
            </a:r>
            <a:r>
              <a:rPr lang="en-GB" dirty="0" smtClean="0"/>
              <a:t>)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s</a:t>
            </a:r>
            <a:r>
              <a:rPr lang="en-GB" dirty="0" smtClean="0"/>
              <a:t>enile cataract (disorder)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Ability to map to a classification concept and support the billing process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Extraction of information to support clinical audit and research – extract by: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All patients with diabetes (including those in which only the diabetic complication has been recorded)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Patients by complication type</a:t>
            </a:r>
          </a:p>
        </p:txBody>
      </p:sp>
    </p:spTree>
    <p:extLst>
      <p:ext uri="{BB962C8B-B14F-4D97-AF65-F5344CB8AC3E}">
        <p14:creationId xmlns:p14="http://schemas.microsoft.com/office/powerpoint/2010/main" val="83147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General 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Diabetes mellitus is a global epidemic which is on the increase. According to the latest IDF Diabetes Atlas report the estimates for prevalence in 2011 and predicted for 2030 are as follows</a:t>
            </a:r>
            <a:r>
              <a:rPr lang="en-US" sz="2400" dirty="0" smtClean="0"/>
              <a:t>:</a:t>
            </a:r>
            <a:endParaRPr lang="en-GB" sz="2400" dirty="0" smtClean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54287"/>
              </p:ext>
            </p:extLst>
          </p:nvPr>
        </p:nvGraphicFramePr>
        <p:xfrm>
          <a:off x="1259632" y="3140969"/>
          <a:ext cx="6480718" cy="29523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788"/>
                <a:gridCol w="1295788"/>
                <a:gridCol w="1295788"/>
                <a:gridCol w="1296677"/>
                <a:gridCol w="1296677"/>
              </a:tblGrid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2011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2030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Prevalence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No’s x 10</a:t>
                      </a:r>
                      <a:r>
                        <a:rPr lang="en-US" sz="1100" baseline="30000">
                          <a:effectLst/>
                        </a:rPr>
                        <a:t>6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Prevalence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No’s x 10</a:t>
                      </a:r>
                      <a:r>
                        <a:rPr lang="en-US" sz="1100" baseline="30000">
                          <a:effectLst/>
                        </a:rPr>
                        <a:t>6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USA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10.9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23.7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11.8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29.6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UK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6.8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3.06</a:t>
                      </a:r>
                      <a:endParaRPr lang="en-GB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7.5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3.65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Australia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8.1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1.3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9.3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1.8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China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9.3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90.0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12.1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129.7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1761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Global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8.3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366.2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9.9</a:t>
                      </a:r>
                      <a:endParaRPr lang="en-GB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551.9</a:t>
                      </a:r>
                      <a:endParaRPr lang="en-GB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7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We can expect:</a:t>
            </a:r>
          </a:p>
          <a:p>
            <a:pPr lvl="1"/>
            <a:r>
              <a:rPr lang="en-GB" dirty="0" smtClean="0"/>
              <a:t> that this domain will be used extensively</a:t>
            </a:r>
          </a:p>
          <a:p>
            <a:pPr lvl="1"/>
            <a:r>
              <a:rPr lang="en-GB" dirty="0"/>
              <a:t>f</a:t>
            </a:r>
            <a:r>
              <a:rPr lang="en-GB" dirty="0" smtClean="0"/>
              <a:t>or new member countries this is likely to be one of the first domains implemented</a:t>
            </a:r>
          </a:p>
          <a:p>
            <a:r>
              <a:rPr lang="en-GB" dirty="0" smtClean="0"/>
              <a:t>Risks of not addressing the problem:</a:t>
            </a:r>
          </a:p>
          <a:p>
            <a:pPr lvl="1"/>
            <a:r>
              <a:rPr lang="en-GB" dirty="0" smtClean="0"/>
              <a:t>Reputational risk to IHTSDO due to poor modelling of the domain</a:t>
            </a:r>
          </a:p>
          <a:p>
            <a:pPr lvl="1"/>
            <a:r>
              <a:rPr lang="en-GB" dirty="0" smtClean="0"/>
              <a:t>Incomplete identification of patients who require treatment</a:t>
            </a:r>
          </a:p>
          <a:p>
            <a:pPr lvl="1"/>
            <a:r>
              <a:rPr lang="en-GB" dirty="0" smtClean="0"/>
              <a:t>Inability to plan and budget for care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913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 FSNs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3000" b="1" dirty="0"/>
              <a:t>a</a:t>
            </a:r>
            <a:r>
              <a:rPr lang="en-GB" sz="3000" b="1" dirty="0" smtClean="0"/>
              <a:t>ssociated with</a:t>
            </a:r>
          </a:p>
          <a:p>
            <a:pPr lvl="1"/>
            <a:r>
              <a:rPr lang="en-GB" sz="2000" dirty="0" smtClean="0"/>
              <a:t>| 2616612015 | </a:t>
            </a:r>
            <a:r>
              <a:rPr lang="en-GB" sz="2000" dirty="0"/>
              <a:t>gangrene associated with diabetes mellitus</a:t>
            </a:r>
            <a:endParaRPr lang="en-GB" sz="2000" dirty="0" smtClean="0"/>
          </a:p>
          <a:p>
            <a:r>
              <a:rPr lang="en-GB" sz="3000" b="1" dirty="0" smtClean="0"/>
              <a:t>due to</a:t>
            </a:r>
          </a:p>
          <a:p>
            <a:pPr lvl="1"/>
            <a:r>
              <a:rPr lang="en-GB" sz="2000" dirty="0" smtClean="0"/>
              <a:t>| 2675116010 | </a:t>
            </a:r>
            <a:r>
              <a:rPr lang="en-GB" sz="2000" dirty="0" err="1"/>
              <a:t>amyotrophy</a:t>
            </a:r>
            <a:r>
              <a:rPr lang="en-GB" sz="2000" dirty="0"/>
              <a:t> due to type 2 diabetes mellitus</a:t>
            </a:r>
            <a:endParaRPr lang="en-GB" sz="2000" dirty="0" smtClean="0"/>
          </a:p>
          <a:p>
            <a:pPr marL="0" indent="0">
              <a:buNone/>
            </a:pPr>
            <a:r>
              <a:rPr lang="en-GB" sz="2600" b="1" i="1" dirty="0" smtClean="0"/>
              <a:t>But also</a:t>
            </a:r>
          </a:p>
          <a:p>
            <a:r>
              <a:rPr lang="en-GB" sz="2600" b="1" dirty="0" smtClean="0"/>
              <a:t>With</a:t>
            </a:r>
          </a:p>
          <a:p>
            <a:pPr lvl="1"/>
            <a:r>
              <a:rPr lang="en-GB" sz="2000" dirty="0" smtClean="0"/>
              <a:t>| 459294012 | </a:t>
            </a:r>
            <a:r>
              <a:rPr lang="en-GB" sz="2000" dirty="0"/>
              <a:t>Type I diabetes mellitus with </a:t>
            </a:r>
            <a:r>
              <a:rPr lang="en-GB" sz="2000" dirty="0" err="1"/>
              <a:t>arthropathy</a:t>
            </a:r>
            <a:endParaRPr lang="en-GB" sz="2000" dirty="0" smtClean="0"/>
          </a:p>
          <a:p>
            <a:r>
              <a:rPr lang="en-GB" sz="2600" b="1" dirty="0" smtClean="0"/>
              <a:t>In</a:t>
            </a:r>
          </a:p>
          <a:p>
            <a:pPr lvl="1"/>
            <a:r>
              <a:rPr lang="en-GB" sz="2200" dirty="0" smtClean="0"/>
              <a:t>| 356144015 | </a:t>
            </a:r>
            <a:r>
              <a:rPr lang="en-GB" sz="2200" dirty="0"/>
              <a:t>hypoglycaemic state in diabetes</a:t>
            </a:r>
            <a:endParaRPr lang="en-GB" sz="2200" dirty="0" smtClean="0"/>
          </a:p>
          <a:p>
            <a:r>
              <a:rPr lang="en-GB" sz="2600" b="1" dirty="0" smtClean="0"/>
              <a:t>Complication (of)</a:t>
            </a:r>
          </a:p>
          <a:p>
            <a:pPr lvl="1"/>
            <a:r>
              <a:rPr lang="en-GB" sz="2200" dirty="0" smtClean="0"/>
              <a:t>| 358148010 | </a:t>
            </a:r>
            <a:r>
              <a:rPr lang="en-GB" sz="2200" dirty="0"/>
              <a:t>soft tissue complication of diabetes mellitus</a:t>
            </a:r>
          </a:p>
        </p:txBody>
      </p:sp>
    </p:spTree>
    <p:extLst>
      <p:ext uri="{BB962C8B-B14F-4D97-AF65-F5344CB8AC3E}">
        <p14:creationId xmlns:p14="http://schemas.microsoft.com/office/powerpoint/2010/main" val="367753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Review of FSN v Modelling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dirty="0" smtClean="0"/>
              <a:t>Diabetes + ‘associated with’ attribute = 190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Of which 89 have ‘associated with’ in the FSN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Diabetes + ‘due to’ attribute = 45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Of which 6 have ‘due to’ in the FSN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03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699</Words>
  <Application>Microsoft Office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artf222453 Review concept model -  Multiple complications due to diabetes</vt:lpstr>
      <vt:lpstr>Review Concept Model:</vt:lpstr>
      <vt:lpstr>Initial Review</vt:lpstr>
      <vt:lpstr>Extension of Scope</vt:lpstr>
      <vt:lpstr>Use Cases</vt:lpstr>
      <vt:lpstr>General Background</vt:lpstr>
      <vt:lpstr>Implications</vt:lpstr>
      <vt:lpstr>Review FSNs</vt:lpstr>
      <vt:lpstr>Review of FSN v Modelling</vt:lpstr>
      <vt:lpstr>Categories of Complication</vt:lpstr>
      <vt:lpstr>Issues</vt:lpstr>
      <vt:lpstr>Proposed Solution</vt:lpstr>
      <vt:lpstr>PowerPoint Presentation</vt:lpstr>
    </vt:vector>
  </TitlesOfParts>
  <Company>Health Informatics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Consultant Terminologist Programme</dc:title>
  <dc:creator>PaulAmos</dc:creator>
  <cp:lastModifiedBy>PaulAmos</cp:lastModifiedBy>
  <cp:revision>60</cp:revision>
  <dcterms:created xsi:type="dcterms:W3CDTF">2012-10-19T22:08:24Z</dcterms:created>
  <dcterms:modified xsi:type="dcterms:W3CDTF">2014-10-28T12:17:56Z</dcterms:modified>
</cp:coreProperties>
</file>