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8"/>
  </p:notesMasterIdLst>
  <p:sldIdLst>
    <p:sldId id="264" r:id="rId2"/>
    <p:sldId id="279" r:id="rId3"/>
    <p:sldId id="265" r:id="rId4"/>
    <p:sldId id="301" r:id="rId5"/>
    <p:sldId id="300" r:id="rId6"/>
    <p:sldId id="282" r:id="rId7"/>
    <p:sldId id="283" r:id="rId8"/>
    <p:sldId id="284" r:id="rId9"/>
    <p:sldId id="297" r:id="rId10"/>
    <p:sldId id="286" r:id="rId11"/>
    <p:sldId id="285" r:id="rId12"/>
    <p:sldId id="296" r:id="rId13"/>
    <p:sldId id="304" r:id="rId14"/>
    <p:sldId id="298" r:id="rId15"/>
    <p:sldId id="290" r:id="rId16"/>
    <p:sldId id="291" r:id="rId17"/>
    <p:sldId id="303" r:id="rId18"/>
    <p:sldId id="278" r:id="rId19"/>
    <p:sldId id="302" r:id="rId20"/>
    <p:sldId id="288" r:id="rId21"/>
    <p:sldId id="287" r:id="rId22"/>
    <p:sldId id="289" r:id="rId23"/>
    <p:sldId id="292" r:id="rId24"/>
    <p:sldId id="293" r:id="rId25"/>
    <p:sldId id="294" r:id="rId26"/>
    <p:sldId id="295" r:id="rId27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8" autoAdjust="0"/>
    <p:restoredTop sz="94745" autoAdjust="0"/>
  </p:normalViewPr>
  <p:slideViewPr>
    <p:cSldViewPr snapToGrid="0" snapToObjects="1">
      <p:cViewPr varScale="1">
        <p:scale>
          <a:sx n="115" d="100"/>
          <a:sy n="115" d="100"/>
        </p:scale>
        <p:origin x="-152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9" d="100"/>
        <a:sy n="11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mathematic possible</a:t>
            </a:r>
            <a:r>
              <a:rPr lang="en-US" baseline="0" dirty="0" smtClean="0"/>
              <a:t> combination is three relationships among three entities. The total number of combination is 3*3*3=27</a:t>
            </a:r>
          </a:p>
          <a:p>
            <a:r>
              <a:rPr lang="en-US" dirty="0" smtClean="0"/>
              <a:t>Co-occurrent is assumed if there is no relationship between two concepts.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9E0-51D3-5046-8826-76D85EC9F1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90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GB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1A9FAB-27FC-2C49-B4F3-CBE743815D27}" type="datetimeFigureOut">
              <a:rPr lang="en-US" smtClean="0"/>
              <a:t>28/10/14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9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81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X with Y complex patterns</a:t>
            </a:r>
            <a:br>
              <a:rPr lang="en-US" sz="4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- Scope in due to, and co-occurrent with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67878"/>
            <a:ext cx="6400800" cy="87092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Yongsheng Gao  </a:t>
            </a:r>
          </a:p>
          <a:p>
            <a:r>
              <a:rPr lang="en-US" sz="1800" dirty="0" smtClean="0"/>
              <a:t>ECE project, IHTSDO Conference 2014, Amsterdam </a:t>
            </a:r>
          </a:p>
        </p:txBody>
      </p:sp>
    </p:spTree>
    <p:extLst>
      <p:ext uri="{BB962C8B-B14F-4D97-AF65-F5344CB8AC3E}">
        <p14:creationId xmlns:p14="http://schemas.microsoft.com/office/powerpoint/2010/main" val="2334556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102: </a:t>
            </a:r>
            <a:r>
              <a:rPr lang="en-US" sz="2000" dirty="0"/>
              <a:t>(X due to Z) co-occurrent with Y</a:t>
            </a:r>
          </a:p>
        </p:txBody>
      </p:sp>
      <p:sp>
        <p:nvSpPr>
          <p:cNvPr id="4" name="Rectangle 3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2727" y="2300594"/>
            <a:ext cx="391674" cy="345449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6" name="Straight Connector 5"/>
          <p:cNvCxnSpPr>
            <a:stCxn id="4" idx="0"/>
            <a:endCxn id="9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7"/>
          <p:cNvCxnSpPr>
            <a:stCxn id="5" idx="3"/>
          </p:cNvCxnSpPr>
          <p:nvPr/>
        </p:nvCxnSpPr>
        <p:spPr>
          <a:xfrm flipH="1" flipV="1">
            <a:off x="3771653" y="1467632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84301" y="2879954"/>
            <a:ext cx="3848554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 some Z) and (X and Y)</a:t>
            </a:r>
          </a:p>
          <a:p>
            <a:r>
              <a:rPr lang="en-US" dirty="0" smtClean="0"/>
              <a:t>=X and Y and due to some Z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Issue: this definition is equivalent to P_122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75731" y="3925676"/>
            <a:ext cx="3857124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Z</a:t>
            </a:r>
            <a:r>
              <a:rPr lang="en-US" dirty="0"/>
              <a:t>)</a:t>
            </a:r>
            <a:r>
              <a:rPr lang="en-US" dirty="0" smtClean="0"/>
              <a:t> co-occurrent with Y</a:t>
            </a:r>
          </a:p>
          <a:p>
            <a:r>
              <a:rPr lang="en-US" dirty="0" smtClean="0"/>
              <a:t>?=X due to Z co-occurrent with Y</a:t>
            </a:r>
          </a:p>
          <a:p>
            <a:r>
              <a:rPr lang="en-US" dirty="0" smtClean="0"/>
              <a:t>?=Y co-occurrent with X due to Z</a:t>
            </a:r>
          </a:p>
          <a:p>
            <a:r>
              <a:rPr lang="en-US" dirty="0" smtClean="0"/>
              <a:t>?=X due to Z and X co-occurrent with Y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6068" y="2879954"/>
            <a:ext cx="3403995" cy="1600438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LP_Y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X_morphology)</a:t>
            </a:r>
            <a:r>
              <a:rPr lang="en-US" dirty="0" smtClean="0"/>
              <a:t>))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4301" y="5170036"/>
            <a:ext cx="7171269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r>
              <a:rPr lang="en-US" dirty="0">
                <a:latin typeface="Lucida Grande"/>
                <a:ea typeface="Lucida Grande"/>
                <a:cs typeface="Lucida Grande"/>
              </a:rPr>
              <a:t>Fetus with damage due to intrauterine contraceptive device with antenatal problem (disorder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(Fetus with damage due to intrauterine contraceptive device) concurrent with (antenatal problem)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26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122: </a:t>
            </a:r>
            <a:r>
              <a:rPr lang="en-US" sz="2000" dirty="0"/>
              <a:t>(X co-occurrent with Y) due to Z</a:t>
            </a:r>
          </a:p>
        </p:txBody>
      </p:sp>
      <p:sp>
        <p:nvSpPr>
          <p:cNvPr id="4" name="Rectangle 3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9" name="Straight Connector 8"/>
          <p:cNvCxnSpPr>
            <a:stCxn id="5" idx="0"/>
            <a:endCxn id="4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5" idx="2"/>
            <a:endCxn id="6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6" idx="3"/>
            <a:endCxn id="4" idx="3"/>
          </p:cNvCxnSpPr>
          <p:nvPr/>
        </p:nvCxnSpPr>
        <p:spPr>
          <a:xfrm flipH="1" flipV="1">
            <a:off x="3771653" y="1443698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4831" y="3076502"/>
            <a:ext cx="4612893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Z)</a:t>
            </a:r>
          </a:p>
          <a:p>
            <a:r>
              <a:rPr lang="en-US" dirty="0" smtClean="0"/>
              <a:t>=X and (due to some Z) and Y and (due to some Z)</a:t>
            </a:r>
          </a:p>
          <a:p>
            <a:r>
              <a:rPr lang="en-US" dirty="0" smtClean="0"/>
              <a:t>=X and Y and due to some Z</a:t>
            </a:r>
          </a:p>
          <a:p>
            <a:r>
              <a:rPr lang="en-US" dirty="0">
                <a:solidFill>
                  <a:srgbClr val="FF0000"/>
                </a:solidFill>
              </a:rPr>
              <a:t>Issue: this definition is equivalent to </a:t>
            </a:r>
            <a:r>
              <a:rPr lang="en-US" dirty="0" smtClean="0">
                <a:solidFill>
                  <a:srgbClr val="FF0000"/>
                </a:solidFill>
              </a:rPr>
              <a:t>P_102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74831" y="4379870"/>
            <a:ext cx="3405291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Y) due to Z</a:t>
            </a:r>
          </a:p>
          <a:p>
            <a:r>
              <a:rPr lang="en-US" dirty="0" smtClean="0"/>
              <a:t>?=X co-occurrent with Y due to 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60493" y="3076502"/>
            <a:ext cx="3613076" cy="2893100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LP_X</a:t>
            </a:r>
            <a:endParaRPr lang="en-US" dirty="0"/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X_morphology)</a:t>
            </a:r>
            <a:r>
              <a:rPr lang="en-US" dirty="0" smtClean="0"/>
              <a:t>))</a:t>
            </a:r>
            <a:endParaRPr lang="en-US" dirty="0"/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LP_Y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Y_morphology)</a:t>
            </a:r>
            <a:r>
              <a:rPr lang="en-US" dirty="0" smtClean="0"/>
              <a:t>))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4831" y="5208255"/>
            <a:ext cx="4061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576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rmAutofit fontScale="90000"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133: </a:t>
            </a:r>
            <a:r>
              <a:rPr lang="en-US" sz="2000" dirty="0"/>
              <a:t>(X co-occurrent with Y) </a:t>
            </a:r>
            <a:r>
              <a:rPr lang="en-US" sz="2000" dirty="0" smtClean="0"/>
              <a:t>due to and co-occurrent with Z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8" name="Straight Connector 7"/>
          <p:cNvCxnSpPr>
            <a:stCxn id="6" idx="0"/>
            <a:endCxn id="5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6" idx="2"/>
            <a:endCxn id="7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7" idx="3"/>
            <a:endCxn id="5" idx="3"/>
          </p:cNvCxnSpPr>
          <p:nvPr/>
        </p:nvCxnSpPr>
        <p:spPr>
          <a:xfrm flipH="1" flipV="1">
            <a:off x="3771653" y="1443698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1517" y="2953902"/>
            <a:ext cx="4731591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Z) and Z</a:t>
            </a:r>
          </a:p>
          <a:p>
            <a:r>
              <a:rPr lang="en-US" dirty="0" smtClean="0"/>
              <a:t>=X and (due to some Z) and Y and (due to some Z) and Z</a:t>
            </a:r>
          </a:p>
          <a:p>
            <a:r>
              <a:rPr lang="en-US" dirty="0" smtClean="0"/>
              <a:t>=X and Y and Z due to some Z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1517" y="4035644"/>
            <a:ext cx="4731591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</a:t>
            </a:r>
            <a:r>
              <a:rPr lang="en-US" dirty="0"/>
              <a:t>X co-occurrent with Y)  and (X co-occurrent and due to Z) and (Y co-occurrent and due to Z</a:t>
            </a:r>
            <a:r>
              <a:rPr lang="en-US" dirty="0" smtClean="0"/>
              <a:t>)</a:t>
            </a:r>
          </a:p>
          <a:p>
            <a:r>
              <a:rPr lang="en-US" dirty="0" smtClean="0"/>
              <a:t>=(</a:t>
            </a:r>
            <a:r>
              <a:rPr lang="en-US" dirty="0"/>
              <a:t>X co-occurrent with Y) due to and co-occurrent with </a:t>
            </a:r>
            <a:r>
              <a:rPr lang="en-US" dirty="0" smtClean="0"/>
              <a:t>Z</a:t>
            </a:r>
          </a:p>
          <a:p>
            <a:r>
              <a:rPr lang="en-US" dirty="0" smtClean="0"/>
              <a:t>?=X co-occurrent with Y due to and co-occurrent with Z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5310400"/>
            <a:ext cx="4727274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Lucida Grande"/>
                <a:ea typeface="Lucida Grande"/>
                <a:cs typeface="Lucida Grande"/>
              </a:rPr>
              <a:t>Example: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Chronic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gastric ulcer with hemorrhage AND with perforation (disorder)</a:t>
            </a:r>
            <a:endParaRPr lang="en-US" dirty="0" smtClean="0">
              <a:latin typeface="Lucida Grande"/>
              <a:ea typeface="Lucida Grande"/>
              <a:cs typeface="Lucida Grande"/>
            </a:endParaRP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=Haemorrhage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and gastric perforation due to and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co-occurrent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with chronic gastric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ulcer (disorder)</a:t>
            </a:r>
            <a:endParaRPr lang="en-US" dirty="0"/>
          </a:p>
        </p:txBody>
      </p:sp>
      <p:cxnSp>
        <p:nvCxnSpPr>
          <p:cNvPr id="15" name="Straight Connector 14"/>
          <p:cNvCxnSpPr>
            <a:stCxn id="6" idx="3"/>
            <a:endCxn id="7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2"/>
            <a:endCxn id="7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05662" y="2953902"/>
            <a:ext cx="3562158" cy="3323987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/>
              <a:t>LP_Y</a:t>
            </a:r>
          </a:p>
          <a:p>
            <a:r>
              <a:rPr lang="en-US" dirty="0"/>
              <a:t>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Y_morphology)))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</a:t>
            </a:r>
          </a:p>
          <a:p>
            <a:r>
              <a:rPr lang="en-US" dirty="0"/>
              <a:t>LP_X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</a:p>
          <a:p>
            <a:r>
              <a:rPr lang="en-US" dirty="0"/>
              <a:t>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X_structure)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X_morphology)))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LP_Z</a:t>
            </a:r>
          </a:p>
        </p:txBody>
      </p:sp>
    </p:spTree>
    <p:extLst>
      <p:ext uri="{BB962C8B-B14F-4D97-AF65-F5344CB8AC3E}">
        <p14:creationId xmlns:p14="http://schemas.microsoft.com/office/powerpoint/2010/main" val="1590101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0-28 at 12.21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41" y="139700"/>
            <a:ext cx="6350000" cy="67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6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230: X due </a:t>
            </a:r>
            <a:r>
              <a:rPr lang="en-US" sz="2000" dirty="0"/>
              <a:t>to </a:t>
            </a:r>
            <a:r>
              <a:rPr lang="en-US" sz="2000" dirty="0" smtClean="0"/>
              <a:t>(Y co-occurrent with and due to Z)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10" name="Curved Connector 9"/>
          <p:cNvCxnSpPr>
            <a:stCxn id="5" idx="2"/>
            <a:endCxn id="6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5" idx="1"/>
            <a:endCxn id="4" idx="1"/>
          </p:cNvCxnSpPr>
          <p:nvPr/>
        </p:nvCxnSpPr>
        <p:spPr>
          <a:xfrm rot="10800000" flipH="1">
            <a:off x="2504293" y="1443698"/>
            <a:ext cx="875686" cy="1017654"/>
          </a:xfrm>
          <a:prstGeom prst="curvedConnector3">
            <a:avLst>
              <a:gd name="adj1" fmla="val -26105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57200" y="2996522"/>
            <a:ext cx="4585433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 some Y) and (Y and Z) and Y and (due to some Z)</a:t>
            </a:r>
          </a:p>
          <a:p>
            <a:r>
              <a:rPr lang="en-US" dirty="0" smtClean="0"/>
              <a:t>=X and Y and Z and due to some Y and due to some Z</a:t>
            </a:r>
          </a:p>
          <a:p>
            <a:r>
              <a:rPr lang="en-US" dirty="0">
                <a:solidFill>
                  <a:srgbClr val="FF0000"/>
                </a:solidFill>
              </a:rPr>
              <a:t>Issue: </a:t>
            </a:r>
            <a:r>
              <a:rPr lang="en-US" dirty="0" smtClean="0">
                <a:solidFill>
                  <a:srgbClr val="FF0000"/>
                </a:solidFill>
              </a:rPr>
              <a:t>this definition is equivalent to P_330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57200" y="4251810"/>
            <a:ext cx="4301074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X due to (Y co-occurrent with and due to Z)</a:t>
            </a:r>
          </a:p>
          <a:p>
            <a:r>
              <a:rPr lang="en-US" dirty="0" smtClean="0"/>
              <a:t>?=X due to Y co-occurrent with and due to 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58190" y="2996522"/>
            <a:ext cx="3466844" cy="329320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LP_X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LP_Y)</a:t>
            </a:r>
          </a:p>
          <a:p>
            <a:r>
              <a:rPr lang="en-US" dirty="0"/>
              <a:t>     and (findingSite some X_structure)</a:t>
            </a:r>
          </a:p>
          <a:p>
            <a:r>
              <a:rPr lang="en-US" dirty="0"/>
              <a:t>     and (associatedMorphology some X_morphology))</a:t>
            </a:r>
            <a:r>
              <a:rPr lang="en-US" dirty="0" smtClean="0"/>
              <a:t>)</a:t>
            </a:r>
          </a:p>
          <a:p>
            <a:r>
              <a:rPr lang="en-US" dirty="0"/>
              <a:t>a</a:t>
            </a:r>
            <a:r>
              <a:rPr lang="en-US" dirty="0" smtClean="0"/>
              <a:t>nd LPY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LP_Z)</a:t>
            </a:r>
          </a:p>
          <a:p>
            <a:r>
              <a:rPr lang="en-US" dirty="0"/>
              <a:t>     and (findingSite some Y_structure)</a:t>
            </a:r>
          </a:p>
          <a:p>
            <a:r>
              <a:rPr lang="en-US" dirty="0"/>
              <a:t>     and (associatedMorphology some Y_morphology))</a:t>
            </a:r>
            <a:r>
              <a:rPr lang="en-US" dirty="0" smtClean="0"/>
              <a:t>)</a:t>
            </a:r>
          </a:p>
          <a:p>
            <a:r>
              <a:rPr lang="en-US" dirty="0"/>
              <a:t> and </a:t>
            </a:r>
            <a:r>
              <a:rPr lang="en-US" dirty="0" smtClean="0"/>
              <a:t>LP_Z</a:t>
            </a:r>
            <a:endParaRPr lang="en-US" dirty="0"/>
          </a:p>
          <a:p>
            <a:r>
              <a:rPr lang="en-US" sz="1200" dirty="0" smtClean="0">
                <a:solidFill>
                  <a:srgbClr val="FF0000"/>
                </a:solidFill>
              </a:rPr>
              <a:t>Issue</a:t>
            </a:r>
            <a:r>
              <a:rPr lang="en-US" sz="1200" dirty="0">
                <a:solidFill>
                  <a:srgbClr val="FF0000"/>
                </a:solidFill>
              </a:rPr>
              <a:t>: this definition is equivalent to </a:t>
            </a:r>
            <a:r>
              <a:rPr lang="en-US" sz="1200" dirty="0" smtClean="0">
                <a:solidFill>
                  <a:srgbClr val="FF0000"/>
                </a:solidFill>
              </a:rPr>
              <a:t>P_330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105219"/>
            <a:ext cx="4690645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r>
              <a:rPr lang="en-US" dirty="0">
                <a:latin typeface="Lucida Grande"/>
                <a:ea typeface="Lucida Grande"/>
                <a:cs typeface="Lucida Grande"/>
              </a:rPr>
              <a:t>Gallbladder calculus with acute cholecystitis and obstruction (disorder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=Acute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cholecystitis due to (gallbladder obstruction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due to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and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co-occurrent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with gallbladder calculus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dirty="0" smtClean="0"/>
          </a:p>
        </p:txBody>
      </p:sp>
      <p:cxnSp>
        <p:nvCxnSpPr>
          <p:cNvPr id="15" name="Straight Connector 14"/>
          <p:cNvCxnSpPr>
            <a:stCxn id="5" idx="3"/>
            <a:endCxn id="6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774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</a:t>
            </a:r>
            <a:r>
              <a:rPr lang="en-US" sz="1800" dirty="0" smtClean="0"/>
              <a:t>330: </a:t>
            </a:r>
            <a:r>
              <a:rPr lang="en-US" sz="1800" dirty="0"/>
              <a:t>(X co-occurrent with and due to Y) and (Y co-occurrent with and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5" name="Straight Connector 4"/>
          <p:cNvCxnSpPr>
            <a:endCxn id="7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8" idx="3"/>
            <a:endCxn id="4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7200" y="3018071"/>
            <a:ext cx="4735735" cy="10464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sz="1200" dirty="0" smtClean="0"/>
              <a:t>(X and Y) and (due to  some Y) and (Y and Z) and (due to some Z )</a:t>
            </a:r>
          </a:p>
          <a:p>
            <a:r>
              <a:rPr lang="en-US" sz="1200" dirty="0" smtClean="0"/>
              <a:t>=X and Y and Z and (due to some Y) and (due to some Z)</a:t>
            </a:r>
          </a:p>
          <a:p>
            <a:r>
              <a:rPr lang="en-US" sz="1200" dirty="0" smtClean="0"/>
              <a:t>=X and Y and Z and due to some Y and due to some Z</a:t>
            </a:r>
          </a:p>
          <a:p>
            <a:r>
              <a:rPr lang="en-US" sz="1200" dirty="0">
                <a:solidFill>
                  <a:srgbClr val="FF0000"/>
                </a:solidFill>
              </a:rPr>
              <a:t>Issue: this definition is equivalent to </a:t>
            </a:r>
            <a:r>
              <a:rPr lang="en-US" sz="1200" dirty="0" smtClean="0">
                <a:solidFill>
                  <a:srgbClr val="FF0000"/>
                </a:solidFill>
              </a:rPr>
              <a:t>P_230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4158758"/>
            <a:ext cx="4735735" cy="86177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sz="1200" dirty="0" smtClean="0"/>
              <a:t>(X co-occurrent with and due to Y) and (Y co-occurrent with and due to Z)</a:t>
            </a:r>
          </a:p>
          <a:p>
            <a:r>
              <a:rPr lang="en-US" sz="1200" dirty="0" smtClean="0"/>
              <a:t>=X co-occurrent with and due to Y co-occurrent with and due to 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199" y="5089403"/>
            <a:ext cx="4735735" cy="1231106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r>
              <a:rPr lang="en-US" sz="1200" dirty="0">
                <a:latin typeface="Lucida Grande"/>
                <a:ea typeface="Lucida Grande"/>
                <a:cs typeface="Lucida Grande"/>
              </a:rPr>
              <a:t>Acute gangrenous appendicitis with perforation AND peritonitis (disorder</a:t>
            </a:r>
            <a:r>
              <a:rPr lang="en-US" sz="1200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sz="1200" dirty="0" smtClean="0">
                <a:latin typeface="Lucida Grande"/>
                <a:ea typeface="Lucida Grande"/>
                <a:cs typeface="Lucida Grande"/>
              </a:rPr>
              <a:t>=Peritonitis </a:t>
            </a:r>
            <a:r>
              <a:rPr lang="en-US" sz="1200" dirty="0">
                <a:latin typeface="Lucida Grande"/>
                <a:ea typeface="Lucida Grande"/>
                <a:cs typeface="Lucida Grande"/>
              </a:rPr>
              <a:t>due to and concurrent with perforation of appendix due to and concurrent with acute gangrenous appendicitis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258190" y="2996522"/>
            <a:ext cx="3466844" cy="329320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LP_X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LP_Y)</a:t>
            </a:r>
          </a:p>
          <a:p>
            <a:r>
              <a:rPr lang="en-US" dirty="0"/>
              <a:t>     and (findingSite some X_structure)</a:t>
            </a:r>
          </a:p>
          <a:p>
            <a:r>
              <a:rPr lang="en-US" dirty="0"/>
              <a:t>     and (associatedMorphology some X_morphology))</a:t>
            </a:r>
            <a:r>
              <a:rPr lang="en-US" dirty="0" smtClean="0"/>
              <a:t>)</a:t>
            </a:r>
          </a:p>
          <a:p>
            <a:r>
              <a:rPr lang="en-US" dirty="0"/>
              <a:t>a</a:t>
            </a:r>
            <a:r>
              <a:rPr lang="en-US" dirty="0" smtClean="0"/>
              <a:t>nd LPY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LP_Z)</a:t>
            </a:r>
          </a:p>
          <a:p>
            <a:r>
              <a:rPr lang="en-US" dirty="0"/>
              <a:t>     and (findingSite some Y_structure)</a:t>
            </a:r>
          </a:p>
          <a:p>
            <a:r>
              <a:rPr lang="en-US" dirty="0"/>
              <a:t>     and (associatedMorphology some Y_morphology))</a:t>
            </a:r>
            <a:r>
              <a:rPr lang="en-US" dirty="0" smtClean="0"/>
              <a:t>)</a:t>
            </a:r>
          </a:p>
          <a:p>
            <a:r>
              <a:rPr lang="en-US" dirty="0"/>
              <a:t> and </a:t>
            </a:r>
            <a:r>
              <a:rPr lang="en-US" dirty="0" smtClean="0"/>
              <a:t>LP_Z</a:t>
            </a:r>
            <a:endParaRPr lang="en-US" dirty="0"/>
          </a:p>
          <a:p>
            <a:r>
              <a:rPr lang="en-US" sz="1200" dirty="0">
                <a:solidFill>
                  <a:srgbClr val="FF0000"/>
                </a:solidFill>
              </a:rPr>
              <a:t>Issue: this definition is equivalent to </a:t>
            </a:r>
            <a:r>
              <a:rPr lang="en-US" sz="1200" dirty="0" smtClean="0">
                <a:solidFill>
                  <a:srgbClr val="FF0000"/>
                </a:solidFill>
              </a:rPr>
              <a:t>P_230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36301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232: </a:t>
            </a:r>
            <a:r>
              <a:rPr lang="en-US" sz="2000" dirty="0"/>
              <a:t>(X due to Y) and (X due to Z) and (Y co-occurrent with and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8" idx="3"/>
            <a:endCxn id="4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>
            <a:stCxn id="7" idx="3"/>
            <a:endCxn id="4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8707" y="3155204"/>
            <a:ext cx="698894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(X due to  some Z) and (Y and Z) and (due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8707" y="4346137"/>
            <a:ext cx="698894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(X due to Z) and (Y co-occurrent with and due to Z)</a:t>
            </a:r>
          </a:p>
          <a:p>
            <a:r>
              <a:rPr lang="en-US" dirty="0" smtClean="0"/>
              <a:t>=X due to (Y co-occurrent with and due to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606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0-28 at 12.23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1" y="25400"/>
            <a:ext cx="7848600" cy="679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79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subtle differences between concepts cannot be fully represented by current modeling approach or introducing intermedium concept, such as X due to Y.  </a:t>
            </a:r>
          </a:p>
          <a:p>
            <a:pPr lvl="1"/>
            <a:r>
              <a:rPr lang="en-US" dirty="0" smtClean="0"/>
              <a:t>The proposed solution is to nest “due to” relationship in definition of the resulting conditions.</a:t>
            </a:r>
          </a:p>
          <a:p>
            <a:endParaRPr lang="en-US" dirty="0" smtClean="0"/>
          </a:p>
          <a:p>
            <a:r>
              <a:rPr lang="en-US" dirty="0" smtClean="0"/>
              <a:t>Difficult to represent clear </a:t>
            </a:r>
            <a:r>
              <a:rPr lang="en-US" dirty="0" smtClean="0"/>
              <a:t>meanings and </a:t>
            </a:r>
            <a:r>
              <a:rPr lang="en-US" dirty="0" err="1" smtClean="0"/>
              <a:t>diffierences</a:t>
            </a:r>
            <a:r>
              <a:rPr lang="en-US" dirty="0" smtClean="0"/>
              <a:t> by FSNs </a:t>
            </a:r>
            <a:r>
              <a:rPr lang="en-US" dirty="0" smtClean="0"/>
              <a:t>without parentheses</a:t>
            </a:r>
          </a:p>
          <a:p>
            <a:endParaRPr lang="en-US" dirty="0" smtClean="0"/>
          </a:p>
          <a:p>
            <a:r>
              <a:rPr lang="en-US" dirty="0" smtClean="0"/>
              <a:t>It is not easy to determine patterns. Requests should be analysed against patterns to clarify the exact meaning for FSN and concept modeling</a:t>
            </a:r>
          </a:p>
          <a:p>
            <a:endParaRPr lang="en-US" dirty="0" smtClean="0"/>
          </a:p>
          <a:p>
            <a:r>
              <a:rPr lang="en-US" dirty="0" smtClean="0"/>
              <a:t>TODO:</a:t>
            </a:r>
            <a:endParaRPr lang="en-US" dirty="0"/>
          </a:p>
          <a:p>
            <a:pPr lvl="1"/>
            <a:r>
              <a:rPr lang="en-US" dirty="0" smtClean="0"/>
              <a:t>Common clinical patterns need to be identified and tested</a:t>
            </a:r>
          </a:p>
          <a:p>
            <a:pPr lvl="1"/>
            <a:r>
              <a:rPr lang="en-US" dirty="0" smtClean="0"/>
              <a:t>Patterns for FSNs and Concept modeling need to be established and tested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508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examples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94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X with Y patterns have been developed</a:t>
            </a:r>
          </a:p>
          <a:p>
            <a:endParaRPr lang="en-US" dirty="0" smtClean="0"/>
          </a:p>
          <a:p>
            <a:r>
              <a:rPr lang="en-US" dirty="0" smtClean="0"/>
              <a:t>Further </a:t>
            </a:r>
            <a:r>
              <a:rPr lang="en-US" dirty="0"/>
              <a:t>decomposition </a:t>
            </a:r>
            <a:r>
              <a:rPr lang="en-US" dirty="0" smtClean="0"/>
              <a:t>of some ‘X </a:t>
            </a:r>
            <a:r>
              <a:rPr lang="en-US" dirty="0"/>
              <a:t>with </a:t>
            </a:r>
            <a:r>
              <a:rPr lang="en-US" dirty="0" smtClean="0"/>
              <a:t>Y’ concepts </a:t>
            </a:r>
            <a:r>
              <a:rPr lang="en-US" dirty="0"/>
              <a:t>could result more than two </a:t>
            </a:r>
            <a:r>
              <a:rPr lang="en-US" dirty="0" smtClean="0"/>
              <a:t>conditions</a:t>
            </a:r>
          </a:p>
          <a:p>
            <a:r>
              <a:rPr lang="en-US" dirty="0" smtClean="0"/>
              <a:t>There are a number of concepts which combined more than two conditions in descriptions</a:t>
            </a:r>
          </a:p>
          <a:p>
            <a:pPr lvl="1"/>
            <a:r>
              <a:rPr lang="en-US" dirty="0" smtClean="0"/>
              <a:t>Concepts from classification systems, such ICD10, ICD-9-CM</a:t>
            </a:r>
          </a:p>
          <a:p>
            <a:pPr lvl="1"/>
            <a:r>
              <a:rPr lang="en-US" dirty="0" smtClean="0"/>
              <a:t>Compound clinical statements</a:t>
            </a:r>
          </a:p>
          <a:p>
            <a:endParaRPr lang="en-US" dirty="0"/>
          </a:p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To understand and demonstrate complexity of combination beyond two conditions</a:t>
            </a:r>
          </a:p>
          <a:p>
            <a:pPr lvl="1"/>
            <a:r>
              <a:rPr lang="en-US" dirty="0" smtClean="0"/>
              <a:t>To investigate concept modeling and description patterns for representing complex concepts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036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Pattern 220: (X due to Y) and (Y due to Z)</a:t>
            </a:r>
            <a:endParaRPr lang="en-US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3120824"/>
            <a:ext cx="4397556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Y and (due to  some Z)</a:t>
            </a:r>
          </a:p>
          <a:p>
            <a:r>
              <a:rPr lang="en-US" dirty="0" smtClean="0"/>
              <a:t>=X and Y and (due to some Y) and (due to some Z)</a:t>
            </a:r>
          </a:p>
          <a:p>
            <a:r>
              <a:rPr lang="en-US" dirty="0" smtClean="0"/>
              <a:t>=X and Y and due to some Y and due to some Z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Issue</a:t>
            </a:r>
            <a:r>
              <a:rPr lang="en-US" dirty="0">
                <a:solidFill>
                  <a:srgbClr val="FF0000"/>
                </a:solidFill>
              </a:rPr>
              <a:t>: this definition is equivalent </a:t>
            </a:r>
            <a:r>
              <a:rPr lang="en-US" dirty="0" smtClean="0">
                <a:solidFill>
                  <a:srgbClr val="FF0000"/>
                </a:solidFill>
              </a:rPr>
              <a:t>to P_302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1" y="4505819"/>
            <a:ext cx="439755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(Y due to Z)</a:t>
            </a:r>
          </a:p>
          <a:p>
            <a:r>
              <a:rPr lang="en-US" dirty="0" smtClean="0"/>
              <a:t>=X due to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14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5" name="Straight Connector 4"/>
          <p:cNvCxnSpPr>
            <a:endCxn id="7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3"/>
          </p:cNvCxnSpPr>
          <p:nvPr/>
        </p:nvCxnSpPr>
        <p:spPr>
          <a:xfrm flipH="1" flipV="1">
            <a:off x="3771653" y="1443698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10" name="Curved Connector 9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Pattern 302: (X co-occurrent with and due to Y) and (X due to Z)</a:t>
            </a:r>
            <a:endParaRPr lang="en-US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" y="2955173"/>
            <a:ext cx="4750765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Y and (due to some Y) and X and (due to some Z)</a:t>
            </a:r>
          </a:p>
          <a:p>
            <a:r>
              <a:rPr lang="en-US" dirty="0" smtClean="0"/>
              <a:t>=X and Y and (due to  some Y) and (due to some Z) </a:t>
            </a:r>
          </a:p>
          <a:p>
            <a:r>
              <a:rPr lang="en-US" dirty="0" smtClean="0"/>
              <a:t>=X and Y and due to some Y and due to some Z</a:t>
            </a:r>
          </a:p>
          <a:p>
            <a:r>
              <a:rPr lang="en-US" dirty="0">
                <a:solidFill>
                  <a:srgbClr val="FF0000"/>
                </a:solidFill>
              </a:rPr>
              <a:t>Issue: this definition is equivalent to </a:t>
            </a:r>
            <a:r>
              <a:rPr lang="en-US" dirty="0" smtClean="0">
                <a:solidFill>
                  <a:srgbClr val="FF0000"/>
                </a:solidFill>
              </a:rPr>
              <a:t>P_220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1" y="4318943"/>
            <a:ext cx="4359980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due to Z)</a:t>
            </a:r>
          </a:p>
          <a:p>
            <a:r>
              <a:rPr lang="en-US" dirty="0" smtClean="0"/>
              <a:t>=X co-occurrent with and due to Y and X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408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320: (X co-occurrent with and due to Y) and (Y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5" name="Straight Connector 4"/>
          <p:cNvCxnSpPr>
            <a:endCxn id="7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30421" y="3266881"/>
            <a:ext cx="5008813" cy="1384995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Y and (due to some Y) and Y and (due to some Z)</a:t>
            </a:r>
          </a:p>
          <a:p>
            <a:r>
              <a:rPr lang="en-US" dirty="0" smtClean="0"/>
              <a:t>=X and Y and (due to  some Y) and (due to some Z) </a:t>
            </a:r>
          </a:p>
          <a:p>
            <a:r>
              <a:rPr lang="en-US" dirty="0" smtClean="0"/>
              <a:t>=X and Y and due to some Y and due to some Z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Issue: X due to Z is inferred by above definition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0261" y="4886145"/>
            <a:ext cx="4998974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(Y due to Z)</a:t>
            </a:r>
          </a:p>
          <a:p>
            <a:r>
              <a:rPr lang="en-US" dirty="0" smtClean="0"/>
              <a:t>?=X co-occurrent with and due to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2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Autofit/>
          </a:bodyPr>
          <a:lstStyle/>
          <a:p>
            <a:r>
              <a:rPr lang="en-US" sz="1600" dirty="0" smtClean="0"/>
              <a:t>Pattern 212: (X due to Y) and (X due to Z) and (Y co-occurrent with Z)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8" idx="3"/>
            <a:endCxn id="5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7" idx="3"/>
            <a:endCxn id="5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44883" y="3098739"/>
            <a:ext cx="5342349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(due to some Z) and (Y and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44885" y="4477536"/>
            <a:ext cx="534234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(X due to Z) and (Y co-occurrent with Z)</a:t>
            </a:r>
          </a:p>
          <a:p>
            <a:r>
              <a:rPr lang="en-US" dirty="0" smtClean="0"/>
              <a:t>=X due to (Y co-occurrent with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125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Pattern </a:t>
            </a:r>
            <a:r>
              <a:rPr lang="en-US" sz="2000" dirty="0" smtClean="0"/>
              <a:t>210: </a:t>
            </a:r>
            <a:r>
              <a:rPr lang="en-US" sz="2000" dirty="0"/>
              <a:t>(X due to Y) and (Y co-occurrent with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7" name="Curved Connector 6"/>
          <p:cNvCxnSpPr>
            <a:stCxn id="5" idx="1"/>
            <a:endCxn id="6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3"/>
            <a:endCxn id="4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44883" y="3076651"/>
            <a:ext cx="4042237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(Y and Z)</a:t>
            </a:r>
          </a:p>
          <a:p>
            <a:r>
              <a:rPr lang="en-US" dirty="0" smtClean="0"/>
              <a:t>=X and Y and Z and (due to some Y)</a:t>
            </a:r>
          </a:p>
          <a:p>
            <a:r>
              <a:rPr lang="en-US" dirty="0" smtClean="0"/>
              <a:t>=X and Y and Z and due to some 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4885" y="4320186"/>
            <a:ext cx="404223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(Y co-occurrent with Z)</a:t>
            </a:r>
          </a:p>
          <a:p>
            <a:r>
              <a:rPr lang="en-US" dirty="0" smtClean="0"/>
              <a:t>=X due to Y co-occurrent with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47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</a:t>
            </a:r>
            <a:r>
              <a:rPr lang="en-US" sz="1800" dirty="0" smtClean="0"/>
              <a:t>303 </a:t>
            </a:r>
            <a:r>
              <a:rPr lang="en-US" sz="1800" dirty="0"/>
              <a:t>: (X co-occurrent with and due to Y) and (X co-occurrent with and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7" name="Curved Connector 6"/>
          <p:cNvCxnSpPr>
            <a:stCxn id="5" idx="1"/>
            <a:endCxn id="6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5" idx="2"/>
            <a:endCxn id="4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2"/>
            <a:endCxn id="6" idx="0"/>
          </p:cNvCxnSpPr>
          <p:nvPr/>
        </p:nvCxnSpPr>
        <p:spPr>
          <a:xfrm flipH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>
            <a:stCxn id="5" idx="3"/>
            <a:endCxn id="4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5093" y="2851684"/>
            <a:ext cx="570510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Y) and (X and Z) and (X 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15093" y="4064107"/>
            <a:ext cx="570510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co-occurrent with and due to Z)</a:t>
            </a:r>
          </a:p>
          <a:p>
            <a:r>
              <a:rPr lang="en-US" dirty="0" smtClean="0"/>
              <a:t>=X co-occurrent with and due to (Y and Z)</a:t>
            </a:r>
          </a:p>
        </p:txBody>
      </p:sp>
    </p:spTree>
    <p:extLst>
      <p:ext uri="{BB962C8B-B14F-4D97-AF65-F5344CB8AC3E}">
        <p14:creationId xmlns:p14="http://schemas.microsoft.com/office/powerpoint/2010/main" val="1623005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</a:t>
            </a:r>
            <a:r>
              <a:rPr lang="en-US" sz="1800" dirty="0" smtClean="0"/>
              <a:t>323: </a:t>
            </a:r>
            <a:r>
              <a:rPr lang="en-US" sz="1800" dirty="0"/>
              <a:t>(X co-occurrent with and due to Y) and (X co-occurrent with and due to Z) and (Y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7" name="Curved Connector 6"/>
          <p:cNvCxnSpPr>
            <a:stCxn id="5" idx="1"/>
            <a:endCxn id="6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5" idx="2"/>
            <a:endCxn id="4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2"/>
            <a:endCxn id="6" idx="0"/>
          </p:cNvCxnSpPr>
          <p:nvPr/>
        </p:nvCxnSpPr>
        <p:spPr>
          <a:xfrm flipH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5" idx="3"/>
            <a:endCxn id="4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>
            <a:stCxn id="6" idx="2"/>
            <a:endCxn id="4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1476" y="3040534"/>
            <a:ext cx="5949268" cy="96474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Y) and (X and Z) and (X 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41476" y="4210144"/>
            <a:ext cx="594926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co-occurrent with and due to Z) and (Y due to Z)</a:t>
            </a:r>
          </a:p>
          <a:p>
            <a:r>
              <a:rPr lang="en-US" dirty="0" smtClean="0"/>
              <a:t>=X co-occurrent with and due to (Y and Z) and Y due to Z</a:t>
            </a:r>
          </a:p>
        </p:txBody>
      </p:sp>
    </p:spTree>
    <p:extLst>
      <p:ext uri="{BB962C8B-B14F-4D97-AF65-F5344CB8AC3E}">
        <p14:creationId xmlns:p14="http://schemas.microsoft.com/office/powerpoint/2010/main" val="3685782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on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5412"/>
            <a:ext cx="8229600" cy="46507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Examples of patterns are presented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hey are not comprehensive</a:t>
            </a:r>
          </a:p>
          <a:p>
            <a:pPr lvl="1"/>
            <a:r>
              <a:rPr lang="en-US" dirty="0" smtClean="0"/>
              <a:t>some might be rare or useless</a:t>
            </a:r>
          </a:p>
          <a:p>
            <a:r>
              <a:rPr lang="en-US" dirty="0" smtClean="0"/>
              <a:t>Parent concepts are highlighted in </a:t>
            </a:r>
            <a:r>
              <a:rPr lang="en-US" dirty="0" smtClean="0">
                <a:solidFill>
                  <a:srgbClr val="000090"/>
                </a:solidFill>
              </a:rPr>
              <a:t>Brue</a:t>
            </a:r>
            <a:r>
              <a:rPr lang="en-US" dirty="0" smtClean="0"/>
              <a:t> colour in each diagram</a:t>
            </a:r>
          </a:p>
          <a:p>
            <a:r>
              <a:rPr lang="en-US" dirty="0" smtClean="0"/>
              <a:t>“Co-occurrent with” is represented by a line </a:t>
            </a:r>
          </a:p>
          <a:p>
            <a:r>
              <a:rPr lang="en-US" dirty="0" smtClean="0"/>
              <a:t>“Due to” is represented by single direction arrow    </a:t>
            </a:r>
          </a:p>
          <a:p>
            <a:r>
              <a:rPr lang="en-US" dirty="0" smtClean="0"/>
              <a:t>“Co-occurrent and due to” is represented by both directional arrow and line.</a:t>
            </a:r>
          </a:p>
          <a:p>
            <a:r>
              <a:rPr lang="en-US" dirty="0" smtClean="0"/>
              <a:t>Relationships of ‘After’ and ‘Causative agent’ are out of scope</a:t>
            </a:r>
          </a:p>
          <a:p>
            <a:r>
              <a:rPr lang="en-US" dirty="0" smtClean="0"/>
              <a:t>Definition is in Manchester syntax for OWL. 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466241" y="3740026"/>
            <a:ext cx="73220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911141" y="3397787"/>
            <a:ext cx="66846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046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on pattern 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Conditions: X, Y, Z   </a:t>
            </a:r>
          </a:p>
          <a:p>
            <a:endParaRPr lang="en-US" dirty="0"/>
          </a:p>
          <a:p>
            <a:r>
              <a:rPr lang="en-US" dirty="0"/>
              <a:t>Relationships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0 - represents </a:t>
            </a:r>
            <a:r>
              <a:rPr lang="en-US" dirty="0" smtClean="0"/>
              <a:t>no (stated) relationship between conditions</a:t>
            </a:r>
            <a:endParaRPr lang="en-US" dirty="0"/>
          </a:p>
          <a:p>
            <a:pPr lvl="1"/>
            <a:r>
              <a:rPr lang="en-US" dirty="0"/>
              <a:t>1 - Co-occurrent with  </a:t>
            </a:r>
          </a:p>
          <a:p>
            <a:pPr lvl="1"/>
            <a:r>
              <a:rPr lang="en-US" dirty="0"/>
              <a:t>2 - Due to   (direction is not counted </a:t>
            </a:r>
            <a:r>
              <a:rPr lang="en-US" dirty="0" smtClean="0"/>
              <a:t>for </a:t>
            </a:r>
            <a:r>
              <a:rPr lang="en-US" dirty="0"/>
              <a:t>patterns)</a:t>
            </a:r>
          </a:p>
          <a:p>
            <a:pPr lvl="1"/>
            <a:r>
              <a:rPr lang="en-US" dirty="0"/>
              <a:t>3 - Co-occurrent and due </a:t>
            </a:r>
            <a:r>
              <a:rPr lang="en-US" dirty="0" smtClean="0"/>
              <a:t>to</a:t>
            </a:r>
            <a:endParaRPr lang="en-US" dirty="0"/>
          </a:p>
          <a:p>
            <a:r>
              <a:rPr lang="en-US" dirty="0" smtClean="0"/>
              <a:t>Rules: </a:t>
            </a:r>
          </a:p>
          <a:p>
            <a:pPr lvl="1"/>
            <a:r>
              <a:rPr lang="en-US" dirty="0" smtClean="0"/>
              <a:t>0 cannot </a:t>
            </a:r>
            <a:r>
              <a:rPr lang="en-US" dirty="0" smtClean="0"/>
              <a:t>appear </a:t>
            </a:r>
            <a:r>
              <a:rPr lang="en-US" dirty="0" smtClean="0"/>
              <a:t>more than </a:t>
            </a:r>
            <a:r>
              <a:rPr lang="en-US" dirty="0" smtClean="0"/>
              <a:t>one time in a pattern</a:t>
            </a:r>
            <a:endParaRPr lang="en-US" dirty="0" smtClean="0"/>
          </a:p>
          <a:p>
            <a:pPr lvl="1"/>
            <a:r>
              <a:rPr lang="en-US" dirty="0" smtClean="0"/>
              <a:t>Direction is only relevant for a new pattern when there are two directional relationships in </a:t>
            </a: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 smtClean="0"/>
              <a:t>pattern</a:t>
            </a:r>
          </a:p>
          <a:p>
            <a:r>
              <a:rPr lang="en-US" dirty="0" smtClean="0"/>
              <a:t>Patterns </a:t>
            </a:r>
            <a:r>
              <a:rPr lang="en-US" dirty="0"/>
              <a:t>are named by </a:t>
            </a:r>
            <a:r>
              <a:rPr lang="en-US" dirty="0" smtClean="0"/>
              <a:t>order and combinations of relationships</a:t>
            </a:r>
          </a:p>
          <a:p>
            <a:pPr lvl="1"/>
            <a:r>
              <a:rPr lang="en-US" dirty="0" smtClean="0"/>
              <a:t>P_012</a:t>
            </a:r>
          </a:p>
          <a:p>
            <a:pPr lvl="1"/>
            <a:r>
              <a:rPr lang="en-US" dirty="0" smtClean="0"/>
              <a:t>P_111</a:t>
            </a:r>
          </a:p>
          <a:p>
            <a:pPr lvl="1"/>
            <a:r>
              <a:rPr lang="en-US" dirty="0" smtClean="0"/>
              <a:t>P_120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92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patterns (</a:t>
            </a:r>
            <a:r>
              <a:rPr lang="en-US" sz="2000" dirty="0" smtClean="0"/>
              <a:t>&gt;54 if direction is considered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1738" y="2863695"/>
            <a:ext cx="1678610" cy="314964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normAutofit/>
          </a:bodyPr>
          <a:lstStyle/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59509" y="1356173"/>
            <a:ext cx="1678610" cy="5083451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normAutofit/>
          </a:bodyPr>
          <a:lstStyle/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endParaRPr lang="en-US" sz="1800" dirty="0"/>
          </a:p>
          <a:p>
            <a:r>
              <a:rPr lang="en-US" sz="1800" b="1" dirty="0" smtClean="0"/>
              <a:t>X</a:t>
            </a:r>
            <a:r>
              <a:rPr lang="en-US" sz="1800" b="1" dirty="0"/>
              <a:t>-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en-US" sz="1800" b="1" dirty="0"/>
              <a:t>-Y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-Y-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-X</a:t>
            </a:r>
          </a:p>
          <a:p>
            <a:r>
              <a:rPr lang="en-US" sz="1800" b="1" dirty="0"/>
              <a:t>X-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en-US" sz="1800" b="1" dirty="0"/>
              <a:t>-Y-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2</a:t>
            </a:r>
            <a:r>
              <a:rPr lang="en-US" sz="1800" b="1" dirty="0"/>
              <a:t>-</a:t>
            </a:r>
            <a:r>
              <a:rPr lang="en-US" sz="1800" b="1" dirty="0" smtClean="0"/>
              <a:t>X</a:t>
            </a:r>
            <a:endParaRPr lang="en-US" sz="1800" b="1" dirty="0"/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-Y-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99162" y="1361310"/>
            <a:ext cx="1633906" cy="507831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b="1" dirty="0" smtClean="0"/>
              <a:t>X-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-Y-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-Z-</a:t>
            </a:r>
            <a:r>
              <a:rPr lang="en-US" sz="1800" b="1" dirty="0" smtClean="0">
                <a:solidFill>
                  <a:srgbClr val="FF0000"/>
                </a:solidFill>
              </a:rPr>
              <a:t>0</a:t>
            </a:r>
            <a:r>
              <a:rPr lang="en-US" sz="1800" b="1" dirty="0" smtClean="0"/>
              <a:t>-X</a:t>
            </a:r>
          </a:p>
          <a:p>
            <a:r>
              <a:rPr lang="en-US" sz="1800" b="1" dirty="0" smtClean="0"/>
              <a:t>X-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-Y-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-Z-</a:t>
            </a:r>
            <a:r>
              <a:rPr lang="en-US" sz="1800" b="1" dirty="0" smtClean="0">
                <a:solidFill>
                  <a:srgbClr val="FF0000"/>
                </a:solidFill>
              </a:rPr>
              <a:t>0</a:t>
            </a:r>
            <a:r>
              <a:rPr lang="en-US" sz="1800" b="1" dirty="0" smtClean="0"/>
              <a:t>-X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endParaRPr lang="en-US" sz="1800" dirty="0" smtClean="0"/>
          </a:p>
          <a:p>
            <a:r>
              <a:rPr lang="en-US" sz="1800" b="1" dirty="0" smtClean="0"/>
              <a:t>X-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6561654" y="1361974"/>
            <a:ext cx="1633906" cy="507831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2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3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-X</a:t>
            </a:r>
          </a:p>
          <a:p>
            <a:endParaRPr lang="en-US" sz="1800" dirty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  <a:endParaRPr lang="en-US" sz="1800" dirty="0" smtClean="0"/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2</a:t>
            </a:r>
            <a:r>
              <a:rPr lang="en-US" sz="1800" b="1" dirty="0"/>
              <a:t>-X</a:t>
            </a:r>
          </a:p>
          <a:p>
            <a:endParaRPr lang="en-US" sz="1800" dirty="0" smtClean="0"/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3</a:t>
            </a:r>
            <a:r>
              <a:rPr lang="en-US" sz="1800" b="1" dirty="0"/>
              <a:t>-</a:t>
            </a:r>
            <a:r>
              <a:rPr lang="en-US" sz="1800" b="1" dirty="0" smtClean="0"/>
              <a:t>X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90775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patterns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79978" y="1871503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18282" y="4250745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5220446" y="4250745"/>
            <a:ext cx="775705" cy="648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7" name="Straight Connector 6"/>
          <p:cNvCxnSpPr>
            <a:stCxn id="4" idx="2"/>
            <a:endCxn id="6" idx="0"/>
          </p:cNvCxnSpPr>
          <p:nvPr/>
        </p:nvCxnSpPr>
        <p:spPr>
          <a:xfrm>
            <a:off x="3767831" y="2565317"/>
            <a:ext cx="1840468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1"/>
            <a:endCxn id="5" idx="3"/>
          </p:cNvCxnSpPr>
          <p:nvPr/>
        </p:nvCxnSpPr>
        <p:spPr>
          <a:xfrm flipH="1">
            <a:off x="2493987" y="4575175"/>
            <a:ext cx="2726459" cy="224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0"/>
            <a:endCxn id="4" idx="2"/>
          </p:cNvCxnSpPr>
          <p:nvPr/>
        </p:nvCxnSpPr>
        <p:spPr>
          <a:xfrm flipV="1">
            <a:off x="2106135" y="2565317"/>
            <a:ext cx="1661696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>
            <a:stCxn id="5" idx="2"/>
            <a:endCxn id="6" idx="2"/>
          </p:cNvCxnSpPr>
          <p:nvPr/>
        </p:nvCxnSpPr>
        <p:spPr>
          <a:xfrm rot="5400000" flipH="1" flipV="1">
            <a:off x="3834739" y="3171000"/>
            <a:ext cx="44955" cy="3502164"/>
          </a:xfrm>
          <a:prstGeom prst="curvedConnector3">
            <a:avLst>
              <a:gd name="adj1" fmla="val -50850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6" idx="3"/>
            <a:endCxn id="4" idx="3"/>
          </p:cNvCxnSpPr>
          <p:nvPr/>
        </p:nvCxnSpPr>
        <p:spPr>
          <a:xfrm flipH="1" flipV="1">
            <a:off x="4155683" y="2218410"/>
            <a:ext cx="1840468" cy="2356765"/>
          </a:xfrm>
          <a:prstGeom prst="curvedConnector3">
            <a:avLst>
              <a:gd name="adj1" fmla="val -1242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879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patterns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79978" y="1871503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18282" y="4250745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5220446" y="4250745"/>
            <a:ext cx="775705" cy="648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7" name="Straight Connector 6"/>
          <p:cNvCxnSpPr>
            <a:stCxn id="4" idx="2"/>
            <a:endCxn id="6" idx="0"/>
          </p:cNvCxnSpPr>
          <p:nvPr/>
        </p:nvCxnSpPr>
        <p:spPr>
          <a:xfrm>
            <a:off x="3767831" y="2565317"/>
            <a:ext cx="1840468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1"/>
            <a:endCxn id="5" idx="3"/>
          </p:cNvCxnSpPr>
          <p:nvPr/>
        </p:nvCxnSpPr>
        <p:spPr>
          <a:xfrm flipH="1">
            <a:off x="2493987" y="4575175"/>
            <a:ext cx="2726459" cy="224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stCxn id="4" idx="1"/>
            <a:endCxn id="5" idx="1"/>
          </p:cNvCxnSpPr>
          <p:nvPr/>
        </p:nvCxnSpPr>
        <p:spPr>
          <a:xfrm rot="10800000" flipV="1">
            <a:off x="1718282" y="2218410"/>
            <a:ext cx="1661696" cy="2379242"/>
          </a:xfrm>
          <a:prstGeom prst="curvedConnector3">
            <a:avLst>
              <a:gd name="adj1" fmla="val 11375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5" idx="2"/>
            <a:endCxn id="6" idx="2"/>
          </p:cNvCxnSpPr>
          <p:nvPr/>
        </p:nvCxnSpPr>
        <p:spPr>
          <a:xfrm rot="5400000" flipH="1" flipV="1">
            <a:off x="3834739" y="3171000"/>
            <a:ext cx="44955" cy="3502164"/>
          </a:xfrm>
          <a:prstGeom prst="curvedConnector3">
            <a:avLst>
              <a:gd name="adj1" fmla="val -50850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>
            <a:stCxn id="6" idx="3"/>
            <a:endCxn id="4" idx="3"/>
          </p:cNvCxnSpPr>
          <p:nvPr/>
        </p:nvCxnSpPr>
        <p:spPr>
          <a:xfrm flipH="1" flipV="1">
            <a:off x="4155683" y="2218410"/>
            <a:ext cx="1840468" cy="2356765"/>
          </a:xfrm>
          <a:prstGeom prst="curvedConnector3">
            <a:avLst>
              <a:gd name="adj1" fmla="val -1242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420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patterns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79978" y="1871503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18282" y="4250745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5220446" y="4250745"/>
            <a:ext cx="775705" cy="648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7" name="Straight Connector 6"/>
          <p:cNvCxnSpPr>
            <a:stCxn id="4" idx="2"/>
            <a:endCxn id="6" idx="0"/>
          </p:cNvCxnSpPr>
          <p:nvPr/>
        </p:nvCxnSpPr>
        <p:spPr>
          <a:xfrm>
            <a:off x="3767831" y="2565317"/>
            <a:ext cx="1840468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1"/>
            <a:endCxn id="5" idx="3"/>
          </p:cNvCxnSpPr>
          <p:nvPr/>
        </p:nvCxnSpPr>
        <p:spPr>
          <a:xfrm flipH="1">
            <a:off x="2493987" y="4575175"/>
            <a:ext cx="2726459" cy="224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4" idx="1"/>
            <a:endCxn id="5" idx="1"/>
          </p:cNvCxnSpPr>
          <p:nvPr/>
        </p:nvCxnSpPr>
        <p:spPr>
          <a:xfrm rot="10800000" flipV="1">
            <a:off x="1718282" y="2218410"/>
            <a:ext cx="1661696" cy="2379242"/>
          </a:xfrm>
          <a:prstGeom prst="curvedConnector3">
            <a:avLst>
              <a:gd name="adj1" fmla="val 11375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2"/>
            <a:endCxn id="5" idx="0"/>
          </p:cNvCxnSpPr>
          <p:nvPr/>
        </p:nvCxnSpPr>
        <p:spPr>
          <a:xfrm flipH="1">
            <a:off x="2106135" y="2565317"/>
            <a:ext cx="1661696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stCxn id="5" idx="2"/>
            <a:endCxn id="6" idx="2"/>
          </p:cNvCxnSpPr>
          <p:nvPr/>
        </p:nvCxnSpPr>
        <p:spPr>
          <a:xfrm rot="5400000" flipH="1" flipV="1">
            <a:off x="3834739" y="3171000"/>
            <a:ext cx="44955" cy="3502164"/>
          </a:xfrm>
          <a:prstGeom prst="curvedConnector3">
            <a:avLst>
              <a:gd name="adj1" fmla="val -50850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6" idx="3"/>
            <a:endCxn id="4" idx="3"/>
          </p:cNvCxnSpPr>
          <p:nvPr/>
        </p:nvCxnSpPr>
        <p:spPr>
          <a:xfrm flipH="1" flipV="1">
            <a:off x="4155683" y="2218410"/>
            <a:ext cx="1840468" cy="2356765"/>
          </a:xfrm>
          <a:prstGeom prst="curvedConnector3">
            <a:avLst>
              <a:gd name="adj1" fmla="val -1242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288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111: X </a:t>
            </a:r>
            <a:r>
              <a:rPr lang="en-US" sz="2000" dirty="0"/>
              <a:t>co-occurrent with </a:t>
            </a:r>
            <a:r>
              <a:rPr lang="en-US" sz="2000" dirty="0" smtClean="0"/>
              <a:t>Y co-occurrent with Z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8" name="Straight Connector 7"/>
          <p:cNvCxnSpPr>
            <a:stCxn id="6" idx="0"/>
            <a:endCxn id="5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3076502"/>
            <a:ext cx="3563379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(Y and Z) and (Z and X)</a:t>
            </a:r>
          </a:p>
          <a:p>
            <a:r>
              <a:rPr lang="en-US" dirty="0" smtClean="0"/>
              <a:t>=X and Y and Z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4017215"/>
            <a:ext cx="3563379" cy="52322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X co-occurrent with Y co-occurrent with Z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199" y="4766504"/>
            <a:ext cx="6877539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Lucida Grande"/>
                <a:ea typeface="Lucida Grande"/>
                <a:cs typeface="Lucida Grande"/>
              </a:rPr>
              <a:t>Example:</a:t>
            </a:r>
          </a:p>
          <a:p>
            <a:r>
              <a:rPr lang="en-US" dirty="0">
                <a:latin typeface="Lucida Grande"/>
                <a:ea typeface="Lucida Grande"/>
                <a:cs typeface="Lucida Grande"/>
              </a:rPr>
              <a:t>Hypertensive heart and renal disease with renal failure (disorder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=Hypertensive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heart disease and renal failure and renal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disease (disorder)</a:t>
            </a:r>
            <a:endParaRPr lang="en-US" dirty="0"/>
          </a:p>
        </p:txBody>
      </p:sp>
      <p:cxnSp>
        <p:nvCxnSpPr>
          <p:cNvPr id="14" name="Straight Connector 13"/>
          <p:cNvCxnSpPr>
            <a:stCxn id="6" idx="3"/>
            <a:endCxn id="7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2"/>
            <a:endCxn id="7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83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 PPT Template 2014.potx</Template>
  <TotalTime>1811</TotalTime>
  <Words>3195</Words>
  <Application>Microsoft Macintosh PowerPoint</Application>
  <PresentationFormat>On-screen Show (4:3)</PresentationFormat>
  <Paragraphs>374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IHTSDO PPT Template 2014</vt:lpstr>
      <vt:lpstr>X with Y complex patterns  - Scope in due to, and co-occurrent with</vt:lpstr>
      <vt:lpstr>Background</vt:lpstr>
      <vt:lpstr>Notes on diagrams</vt:lpstr>
      <vt:lpstr>Notes on pattern names</vt:lpstr>
      <vt:lpstr>Possible patterns (&gt;54 if direction is considered)</vt:lpstr>
      <vt:lpstr>Combination patterns</vt:lpstr>
      <vt:lpstr>Combination patterns</vt:lpstr>
      <vt:lpstr>Combination patterns</vt:lpstr>
      <vt:lpstr>Pattern 111: X co-occurrent with Y co-occurrent with Z</vt:lpstr>
      <vt:lpstr>Pattern 102: (X due to Z) co-occurrent with Y</vt:lpstr>
      <vt:lpstr>Pattern 122: (X co-occurrent with Y) due to Z</vt:lpstr>
      <vt:lpstr>Pattern 133: (X co-occurrent with Y) due to and co-occurrent with Z</vt:lpstr>
      <vt:lpstr>PowerPoint Presentation</vt:lpstr>
      <vt:lpstr>Pattern 230: X due to (Y co-occurrent with and due to Z)</vt:lpstr>
      <vt:lpstr>Pattern 330: (X co-occurrent with and due to Y) and (Y co-occurrent with and due to Z)</vt:lpstr>
      <vt:lpstr>Pattern 232: (X due to Y) and (X due to Z) and (Y co-occurrent with and due to Z)</vt:lpstr>
      <vt:lpstr>PowerPoint Presentation</vt:lpstr>
      <vt:lpstr>Preliminary conclusions</vt:lpstr>
      <vt:lpstr>PowerPoint Presentation</vt:lpstr>
      <vt:lpstr>Pattern 220: (X due to Y) and (Y due to Z)</vt:lpstr>
      <vt:lpstr>Pattern 302: (X co-occurrent with and due to Y) and (X due to Z)</vt:lpstr>
      <vt:lpstr>Pattern 320: (X co-occurrent with and due to Y) and (Y due to Z)</vt:lpstr>
      <vt:lpstr>Pattern 212: (X due to Y) and (X due to Z) and (Y co-occurrent with Z)</vt:lpstr>
      <vt:lpstr>Pattern 210: (X due to Y) and (Y co-occurrent with Z)</vt:lpstr>
      <vt:lpstr>Pattern 303 : (X co-occurrent with and due to Y) and (X co-occurrent with and due to Z)</vt:lpstr>
      <vt:lpstr>Pattern 323: (X co-occurrent with and due to Y) and (X co-occurrent with and due to Z) and (Y due to Z)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IHTSDO</dc:creator>
  <cp:keywords/>
  <dc:description/>
  <cp:lastModifiedBy>Yongsheng Gao</cp:lastModifiedBy>
  <cp:revision>172</cp:revision>
  <dcterms:modified xsi:type="dcterms:W3CDTF">2014-10-28T11:36:08Z</dcterms:modified>
  <cp:category/>
</cp:coreProperties>
</file>