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1"/>
  </p:sldMasterIdLst>
  <p:notesMasterIdLst>
    <p:notesMasterId r:id="rId9"/>
  </p:notesMasterIdLst>
  <p:sldIdLst>
    <p:sldId id="258" r:id="rId2"/>
    <p:sldId id="295" r:id="rId3"/>
    <p:sldId id="303" r:id="rId4"/>
    <p:sldId id="294" r:id="rId5"/>
    <p:sldId id="302" r:id="rId6"/>
    <p:sldId id="301" r:id="rId7"/>
    <p:sldId id="274" r:id="rId8"/>
  </p:sldIdLst>
  <p:sldSz cx="9144000" cy="6858000" type="screen4x3"/>
  <p:notesSz cx="9144000" cy="6858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e Santamaria" initials="SS" lastIdx="12" clrIdx="0">
    <p:extLst>
      <p:ext uri="{19B8F6BF-5375-455C-9EA6-DF929625EA0E}">
        <p15:presenceInfo xmlns:p15="http://schemas.microsoft.com/office/powerpoint/2012/main" userId="fcedf19cd02574d1" providerId="Windows Live"/>
      </p:ext>
    </p:extLst>
  </p:cmAuthor>
  <p:cmAuthor id="2" name="Farzaneh" initials="F" lastIdx="29" clrIdx="1">
    <p:extLst>
      <p:ext uri="{19B8F6BF-5375-455C-9EA6-DF929625EA0E}">
        <p15:presenceInfo xmlns:p15="http://schemas.microsoft.com/office/powerpoint/2012/main" userId="Farzane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77250" autoAdjust="0"/>
  </p:normalViewPr>
  <p:slideViewPr>
    <p:cSldViewPr snapToGrid="0" snapToObjects="1">
      <p:cViewPr varScale="1">
        <p:scale>
          <a:sx n="58" d="100"/>
          <a:sy n="58" d="100"/>
        </p:scale>
        <p:origin x="164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5179483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2857500" y="514350"/>
            <a:ext cx="3429000" cy="25717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5179483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defRPr sz="1200" b="0" i="0" u="none" strike="noStrike" cap="none" baseline="0"/>
            </a:lvl1pPr>
            <a:lvl2pPr marL="0" marR="0" indent="0" algn="l" rtl="0">
              <a:defRPr/>
            </a:lvl2pPr>
            <a:lvl3pPr marL="0" marR="0" indent="0" algn="l" rtl="0">
              <a:defRPr/>
            </a:lvl3pPr>
            <a:lvl4pPr marL="0" marR="0" indent="0" algn="l" rtl="0">
              <a:defRPr/>
            </a:lvl4pPr>
            <a:lvl5pPr marL="0" marR="0" indent="0" algn="l" rtl="0">
              <a:defRPr/>
            </a:lvl5pPr>
            <a:lvl6pPr marL="0" marR="0" indent="0" algn="l" rtl="0">
              <a:defRPr/>
            </a:lvl6pPr>
            <a:lvl7pPr marL="0" marR="0" indent="0" algn="l" rtl="0">
              <a:defRPr/>
            </a:lvl7pPr>
            <a:lvl8pPr marL="0" marR="0" indent="0" algn="l" rtl="0">
              <a:defRPr/>
            </a:lvl8pPr>
            <a:lvl9pPr marL="0" marR="0" indent="0" algn="l" rtl="0"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5762948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dias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hape 13"/>
          <p:cNvCxnSpPr/>
          <p:nvPr/>
        </p:nvCxnSpPr>
        <p:spPr>
          <a:xfrm>
            <a:off x="0" y="1613266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685800" y="2143116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685800" y="3895402"/>
            <a:ext cx="6400799" cy="146952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None/>
              <a:defRPr sz="2400" b="0" i="0" u="none" strike="noStrike" cap="none" baseline="0">
                <a:solidFill>
                  <a:srgbClr val="0070C0"/>
                </a:solidFill>
                <a:latin typeface="Museo 300"/>
                <a:ea typeface="Arial"/>
                <a:cs typeface="Museo 300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pic>
        <p:nvPicPr>
          <p:cNvPr id="2" name="Picture 1" descr="ihtsdo_brand_master_PM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275" y="64416"/>
            <a:ext cx="3238066" cy="143801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Picture 2" descr="delivering_snomed_tagline_CMYK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75" y="5722818"/>
            <a:ext cx="2426053" cy="103395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A2698-25A6-BB44-BDF3-496AA86874B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Shape 9"/>
          <p:cNvSpPr txBox="1">
            <a:spLocks noGrp="1"/>
          </p:cNvSpPr>
          <p:nvPr>
            <p:ph idx="1"/>
          </p:nvPr>
        </p:nvSpPr>
        <p:spPr>
          <a:xfrm>
            <a:off x="457200" y="1452308"/>
            <a:ext cx="8229600" cy="465800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Museo 300"/>
                <a:ea typeface="Arial"/>
                <a:cs typeface="Museo 300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hape 29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6592043" cy="5079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cxnSp>
        <p:nvCxnSpPr>
          <p:cNvPr id="9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810069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i="0" cap="all">
                <a:latin typeface="Museo 500"/>
                <a:cs typeface="Museo 500"/>
              </a:defRPr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i="0">
                <a:latin typeface="Museo 300"/>
                <a:cs typeface="Museo 30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 descr="ihtsdo_brand_master_PM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275" y="64416"/>
            <a:ext cx="3238066" cy="143801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7389741" y="6429396"/>
            <a:ext cx="1104971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484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ammenligning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400" b="0" i="0">
                <a:latin typeface="Museo 500"/>
                <a:cs typeface="Museo 500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7" name="Shape 3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000" b="0" i="0">
                <a:latin typeface="Museo 300"/>
                <a:cs typeface="Museo 300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8" name="Shape 38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400" b="0" i="0">
                <a:latin typeface="Museo 500"/>
                <a:cs typeface="Museo 500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9" name="Shape 39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000" b="0" i="0">
                <a:latin typeface="Museo 300"/>
                <a:cs typeface="Museo 300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1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Shape 18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59204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1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Indhold med billedteks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3008313" cy="7207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Museo 500"/>
                <a:cs typeface="Museo 500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3575050" y="892621"/>
            <a:ext cx="5111750" cy="52335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400" b="0" i="0">
                <a:latin typeface="Museo 300"/>
                <a:cs typeface="Museo 300"/>
              </a:defRPr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 sz="2000"/>
            </a:lvl6pPr>
            <a:lvl7pPr rtl="0">
              <a:defRPr sz="2000"/>
            </a:lvl7pPr>
            <a:lvl8pPr rtl="0">
              <a:defRPr sz="2000"/>
            </a:lvl8pPr>
            <a:lvl9pPr rtl="0"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Museo 300"/>
                <a:cs typeface="Museo 300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61" name="Shape 61"/>
          <p:cNvCxnSpPr/>
          <p:nvPr/>
        </p:nvCxnSpPr>
        <p:spPr>
          <a:xfrm>
            <a:off x="428597" y="1428736"/>
            <a:ext cx="3071833" cy="0"/>
          </a:xfrm>
          <a:prstGeom prst="straightConnector1">
            <a:avLst/>
          </a:prstGeom>
          <a:noFill/>
          <a:ln w="38100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Billede med billedteks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1792288" y="4914919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Museo 500"/>
                <a:cs typeface="Museo 500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64" name="Shape 64"/>
          <p:cNvSpPr>
            <a:spLocks noGrp="1"/>
          </p:cNvSpPr>
          <p:nvPr>
            <p:ph type="pic" idx="2"/>
          </p:nvPr>
        </p:nvSpPr>
        <p:spPr>
          <a:xfrm>
            <a:off x="1792288" y="883418"/>
            <a:ext cx="5486399" cy="390290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buClr>
                <a:srgbClr val="150E53"/>
              </a:buClr>
              <a:buFont typeface="Arial"/>
              <a:buNone/>
              <a:defRPr sz="3200" b="0" i="0" u="none" strike="noStrike" cap="none" baseline="0">
                <a:solidFill>
                  <a:srgbClr val="150E5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buClr>
                <a:schemeClr val="dk1"/>
              </a:buClr>
              <a:buFont typeface="Arial"/>
              <a:buNone/>
              <a:defRPr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buClr>
                <a:schemeClr val="dk1"/>
              </a:buClr>
              <a:buFont typeface="Arial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1792288" y="548165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Museo 300"/>
                <a:cs typeface="Museo 300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body" idx="1"/>
          </p:nvPr>
        </p:nvSpPr>
        <p:spPr>
          <a:xfrm>
            <a:off x="457200" y="1428736"/>
            <a:ext cx="8229600" cy="482881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71167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2800" b="0" i="0" u="none" strike="noStrike" cap="none" baseline="0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pic>
        <p:nvPicPr>
          <p:cNvPr id="2" name="Picture 1" descr="ihtsdo_snomed_combined_b_PMS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873" y="114249"/>
            <a:ext cx="1735851" cy="629964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80" r:id="rId2"/>
    <p:sldLayoutId id="2147483679" r:id="rId3"/>
    <p:sldLayoutId id="2147483652" r:id="rId4"/>
    <p:sldLayoutId id="2147483655" r:id="rId5"/>
    <p:sldLayoutId id="2147483656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Museo 500"/>
          <a:ea typeface="Arial"/>
          <a:cs typeface="Museo 500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Museo 300"/>
          <a:ea typeface="Arial"/>
          <a:cs typeface="Museo 300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Microorganism Name changes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IHTSDO Business Meetings</a:t>
            </a:r>
          </a:p>
          <a:p>
            <a:r>
              <a:rPr lang="en-US" dirty="0" smtClean="0"/>
              <a:t>Content Advisory Group</a:t>
            </a:r>
          </a:p>
          <a:p>
            <a:r>
              <a:rPr lang="en-US" dirty="0" smtClean="0"/>
              <a:t>April 2016</a:t>
            </a:r>
          </a:p>
          <a:p>
            <a:r>
              <a:rPr lang="en-US" dirty="0" smtClean="0"/>
              <a:t>London, England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0797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Microorganism taxonomic name may change from time to time. One of the </a:t>
            </a:r>
            <a:r>
              <a:rPr lang="en-CA" dirty="0"/>
              <a:t>primary </a:t>
            </a:r>
            <a:r>
              <a:rPr lang="en-CA" dirty="0" smtClean="0"/>
              <a:t>reasons </a:t>
            </a:r>
            <a:r>
              <a:rPr lang="en-CA" dirty="0"/>
              <a:t>for </a:t>
            </a:r>
            <a:r>
              <a:rPr lang="en-CA" dirty="0" smtClean="0"/>
              <a:t>these changes is </a:t>
            </a:r>
            <a:r>
              <a:rPr lang="en-CA" dirty="0"/>
              <a:t>advances in science </a:t>
            </a:r>
            <a:r>
              <a:rPr lang="en-CA" dirty="0" smtClean="0"/>
              <a:t>e.g. application </a:t>
            </a:r>
            <a:r>
              <a:rPr lang="en-CA" dirty="0"/>
              <a:t>of molecular techniques to compare the nucleic acid similarities among </a:t>
            </a:r>
            <a:r>
              <a:rPr lang="en-CA" dirty="0" smtClean="0"/>
              <a:t>organisms, which may result in:</a:t>
            </a:r>
          </a:p>
          <a:p>
            <a:pPr lvl="1"/>
            <a:r>
              <a:rPr lang="en-CA" sz="2200" dirty="0" smtClean="0"/>
              <a:t>An </a:t>
            </a:r>
            <a:r>
              <a:rPr lang="en-CA" sz="2200" dirty="0"/>
              <a:t>organism previously assigned to a particular taxon </a:t>
            </a:r>
            <a:r>
              <a:rPr lang="en-CA" sz="2200" dirty="0" smtClean="0"/>
              <a:t>(e.g. Genus) is </a:t>
            </a:r>
            <a:r>
              <a:rPr lang="en-CA" sz="2200" dirty="0"/>
              <a:t>found to be significantly unrelated to other members of the taxon on a molecular </a:t>
            </a:r>
            <a:r>
              <a:rPr lang="en-CA" sz="2200" dirty="0" smtClean="0"/>
              <a:t>basis </a:t>
            </a:r>
            <a:r>
              <a:rPr lang="en-CA" sz="2200" dirty="0" smtClean="0">
                <a:sym typeface="Wingdings" panose="05000000000000000000" pitchFamily="2" charset="2"/>
              </a:rPr>
              <a:t> </a:t>
            </a:r>
          </a:p>
          <a:p>
            <a:pPr lvl="1"/>
            <a:r>
              <a:rPr lang="en-CA" sz="2200" dirty="0"/>
              <a:t>R</a:t>
            </a:r>
            <a:r>
              <a:rPr lang="en-CA" sz="2200" dirty="0" smtClean="0"/>
              <a:t>eassessing the taxonomic </a:t>
            </a:r>
            <a:r>
              <a:rPr lang="en-CA" sz="2200" dirty="0"/>
              <a:t>groupings originally established based on phenotypic </a:t>
            </a:r>
            <a:r>
              <a:rPr lang="en-CA" sz="2200" dirty="0" smtClean="0"/>
              <a:t>characteristics </a:t>
            </a:r>
            <a:r>
              <a:rPr lang="en-CA" sz="2200" dirty="0" smtClean="0">
                <a:sym typeface="Wingdings" panose="05000000000000000000" pitchFamily="2" charset="2"/>
              </a:rPr>
              <a:t> </a:t>
            </a:r>
          </a:p>
          <a:p>
            <a:pPr lvl="1"/>
            <a:r>
              <a:rPr lang="en-CA" sz="2200" dirty="0"/>
              <a:t>P</a:t>
            </a:r>
            <a:r>
              <a:rPr lang="en-CA" sz="2200" dirty="0" smtClean="0"/>
              <a:t>roposal </a:t>
            </a:r>
            <a:r>
              <a:rPr lang="en-CA" sz="2200" dirty="0"/>
              <a:t>to reassign the organism to a different </a:t>
            </a:r>
            <a:r>
              <a:rPr lang="en-CA" sz="2200" dirty="0" smtClean="0"/>
              <a:t>taxon--either </a:t>
            </a:r>
            <a:r>
              <a:rPr lang="en-CA" sz="2200" dirty="0"/>
              <a:t>a new taxon or an existing </a:t>
            </a:r>
            <a:r>
              <a:rPr lang="en-CA" sz="2200" dirty="0" smtClean="0"/>
              <a:t>one </a:t>
            </a:r>
            <a:r>
              <a:rPr lang="en-CA" sz="2200" dirty="0" smtClean="0">
                <a:sym typeface="Wingdings" panose="05000000000000000000" pitchFamily="2" charset="2"/>
              </a:rPr>
              <a:t> </a:t>
            </a:r>
          </a:p>
          <a:p>
            <a:pPr lvl="1"/>
            <a:r>
              <a:rPr lang="en-CA" sz="2200" dirty="0" smtClean="0"/>
              <a:t>Requirement for a name change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Background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5476574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b="1" i="1" dirty="0" smtClean="0"/>
          </a:p>
          <a:p>
            <a:endParaRPr lang="en-CA" b="1" i="1" dirty="0"/>
          </a:p>
          <a:p>
            <a:endParaRPr lang="en-CA" b="1" i="1" dirty="0" smtClean="0"/>
          </a:p>
          <a:p>
            <a:pPr marL="129541" indent="0">
              <a:buNone/>
            </a:pPr>
            <a:endParaRPr lang="en-CA" b="1" i="1" dirty="0" smtClean="0"/>
          </a:p>
          <a:p>
            <a:pPr marL="129541" indent="0">
              <a:buNone/>
            </a:pPr>
            <a:endParaRPr lang="en-CA" b="1" i="1" dirty="0" smtClean="0"/>
          </a:p>
          <a:p>
            <a:pPr marL="129541" indent="0">
              <a:buNone/>
            </a:pPr>
            <a:endParaRPr lang="en-CA" b="1" i="1" dirty="0" smtClean="0"/>
          </a:p>
          <a:p>
            <a:endParaRPr lang="en-CA" dirty="0" smtClean="0"/>
          </a:p>
          <a:p>
            <a:r>
              <a:rPr lang="en-CA" dirty="0" smtClean="0"/>
              <a:t>Excerpt </a:t>
            </a:r>
            <a:r>
              <a:rPr lang="en-CA" dirty="0"/>
              <a:t>from the IJSEM article:</a:t>
            </a:r>
          </a:p>
          <a:p>
            <a:endParaRPr lang="en-CA" b="1" i="1" dirty="0" smtClean="0"/>
          </a:p>
          <a:p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Example: </a:t>
            </a:r>
            <a:r>
              <a:rPr lang="en-CA" dirty="0"/>
              <a:t>Enterococcus </a:t>
            </a:r>
            <a:r>
              <a:rPr lang="en-CA" dirty="0" err="1"/>
              <a:t>avium</a:t>
            </a:r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21400"/>
            <a:ext cx="7658100" cy="23526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023" y="4956809"/>
            <a:ext cx="8172793" cy="1527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9240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i="1" dirty="0" smtClean="0"/>
              <a:t>“When </a:t>
            </a:r>
            <a:r>
              <a:rPr lang="en-CA" i="1" dirty="0"/>
              <a:t>the name of one organism changes to another name (1→1), the guidance is</a:t>
            </a:r>
          </a:p>
          <a:p>
            <a:pPr lvl="1"/>
            <a:r>
              <a:rPr lang="en-CA" i="1" dirty="0"/>
              <a:t>To create a new concept with the current name and add the old name  as a description (synonym) to the new concept. If the old concept has any prior descriptions, all of them should be moved to the new concept as synonyms.</a:t>
            </a:r>
          </a:p>
          <a:p>
            <a:pPr lvl="1"/>
            <a:r>
              <a:rPr lang="en-CA" i="1" dirty="0"/>
              <a:t>To retire the concept with the old name with an “OUTDATED + REPLACED BY” relationship to the new concept</a:t>
            </a:r>
            <a:r>
              <a:rPr lang="en-CA" i="1" dirty="0" smtClean="0"/>
              <a:t>.”</a:t>
            </a:r>
          </a:p>
          <a:p>
            <a:endParaRPr lang="en-CA" dirty="0" smtClean="0"/>
          </a:p>
          <a:p>
            <a:endParaRPr lang="en-CA" i="1" dirty="0" smtClean="0"/>
          </a:p>
          <a:p>
            <a:endParaRPr lang="en-CA" i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Current editorial guideline</a:t>
            </a:r>
            <a:endParaRPr lang="en-CA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42" y="4231276"/>
            <a:ext cx="6716683" cy="2461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2849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Current editorial guideline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The reasoning behind the retirement: when the organism jumps to other areas of the taxonomy, it might cause confusion for users if they see an outdated FSN as a subtype of the new </a:t>
            </a:r>
            <a:r>
              <a:rPr lang="en-CA" dirty="0" smtClean="0"/>
              <a:t>parent; for example, the concept on the previous slide will change to:</a:t>
            </a:r>
            <a:endParaRPr lang="en-CA" dirty="0"/>
          </a:p>
          <a:p>
            <a:pPr lvl="1"/>
            <a:r>
              <a:rPr lang="en-CA" dirty="0"/>
              <a:t>Parent: Enterococcus, group I (organism)</a:t>
            </a:r>
          </a:p>
          <a:p>
            <a:pPr lvl="2"/>
            <a:r>
              <a:rPr lang="en-CA" dirty="0"/>
              <a:t>FSN: S</a:t>
            </a:r>
            <a:r>
              <a:rPr lang="en-CA" i="1" dirty="0"/>
              <a:t>treptococcus</a:t>
            </a:r>
            <a:r>
              <a:rPr lang="en-CA" dirty="0"/>
              <a:t> </a:t>
            </a:r>
            <a:r>
              <a:rPr lang="en-CA" i="1" dirty="0" err="1"/>
              <a:t>avium</a:t>
            </a:r>
            <a:r>
              <a:rPr lang="en-CA" i="1" dirty="0"/>
              <a:t> (organism)</a:t>
            </a:r>
          </a:p>
          <a:p>
            <a:pPr lvl="2"/>
            <a:r>
              <a:rPr lang="en-CA" i="1" dirty="0" err="1"/>
              <a:t>Syn</a:t>
            </a:r>
            <a:r>
              <a:rPr lang="en-CA" i="1" dirty="0"/>
              <a:t>: Enterococcus </a:t>
            </a:r>
            <a:r>
              <a:rPr lang="en-CA" i="1" dirty="0" err="1"/>
              <a:t>avium</a:t>
            </a:r>
            <a:r>
              <a:rPr lang="en-CA" i="1" dirty="0"/>
              <a:t> (organism)</a:t>
            </a:r>
            <a:endParaRPr lang="en-CA" dirty="0"/>
          </a:p>
          <a:p>
            <a:endParaRPr lang="en-CA" dirty="0"/>
          </a:p>
          <a:p>
            <a:r>
              <a:rPr lang="en-CA" u="sng" dirty="0" smtClean="0"/>
              <a:t>Note:</a:t>
            </a:r>
            <a:r>
              <a:rPr lang="en-CA" dirty="0" smtClean="0"/>
              <a:t> The </a:t>
            </a:r>
            <a:r>
              <a:rPr lang="en-CA" dirty="0"/>
              <a:t>result of changing the concept ID requires that all concepts that use the retired concept in a relationship would need to be updated, e.g. </a:t>
            </a:r>
            <a:r>
              <a:rPr lang="en-CA" dirty="0" smtClean="0"/>
              <a:t>disorders</a:t>
            </a:r>
            <a:r>
              <a:rPr lang="en-CA" dirty="0"/>
              <a:t>.</a:t>
            </a:r>
          </a:p>
          <a:p>
            <a:endParaRPr lang="en-CA" dirty="0" smtClean="0"/>
          </a:p>
        </p:txBody>
      </p:sp>
    </p:spTree>
    <p:extLst>
      <p:ext uri="{BB962C8B-B14F-4D97-AF65-F5344CB8AC3E}">
        <p14:creationId xmlns:p14="http://schemas.microsoft.com/office/powerpoint/2010/main" val="31978807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Recent feedback on editorial guideline: </a:t>
            </a:r>
          </a:p>
          <a:p>
            <a:pPr lvl="1"/>
            <a:r>
              <a:rPr lang="en-CA" sz="2200" dirty="0" smtClean="0"/>
              <a:t>“The current guideline doesn’t represent </a:t>
            </a:r>
            <a:r>
              <a:rPr lang="en-CA" sz="2200" dirty="0"/>
              <a:t>the reality (an incredibly fuzzy idea) of a name change particularly well. Bacteria name changes (the only place where there is a history of naming formality) are more like </a:t>
            </a:r>
            <a:r>
              <a:rPr lang="en-CA" sz="2200" dirty="0" smtClean="0"/>
              <a:t>‘add </a:t>
            </a:r>
            <a:r>
              <a:rPr lang="en-CA" sz="2200" dirty="0"/>
              <a:t>a synonym and change the preferred </a:t>
            </a:r>
            <a:r>
              <a:rPr lang="en-CA" sz="2200" dirty="0" smtClean="0"/>
              <a:t>description’ </a:t>
            </a:r>
            <a:r>
              <a:rPr lang="en-CA" sz="2200" dirty="0"/>
              <a:t>as they do not </a:t>
            </a:r>
            <a:r>
              <a:rPr lang="en-CA" sz="2200" dirty="0" smtClean="0"/>
              <a:t>‘retire’ </a:t>
            </a:r>
            <a:r>
              <a:rPr lang="en-CA" sz="2200" dirty="0"/>
              <a:t>old names. </a:t>
            </a:r>
            <a:r>
              <a:rPr lang="en-CA" sz="2200" dirty="0" smtClean="0"/>
              <a:t>Logically, </a:t>
            </a:r>
            <a:r>
              <a:rPr lang="en-CA" sz="2200" dirty="0"/>
              <a:t>the organism class didn't change, only the term representing it did</a:t>
            </a:r>
            <a:r>
              <a:rPr lang="en-CA" sz="2200" dirty="0" smtClean="0"/>
              <a:t>.”</a:t>
            </a:r>
            <a:endParaRPr lang="en-CA" dirty="0" smtClean="0"/>
          </a:p>
          <a:p>
            <a:endParaRPr lang="en-CA" dirty="0" smtClean="0"/>
          </a:p>
          <a:p>
            <a:r>
              <a:rPr lang="en-CA" dirty="0" smtClean="0"/>
              <a:t>We are seeking feedback on the following options:</a:t>
            </a:r>
          </a:p>
          <a:p>
            <a:pPr lvl="1"/>
            <a:r>
              <a:rPr lang="en-CA" sz="2200" dirty="0"/>
              <a:t>Option 1: Continue with the current </a:t>
            </a:r>
            <a:r>
              <a:rPr lang="en-CA" sz="2200" dirty="0" smtClean="0"/>
              <a:t>guideline</a:t>
            </a:r>
          </a:p>
          <a:p>
            <a:pPr lvl="1"/>
            <a:r>
              <a:rPr lang="en-CA" sz="2200" dirty="0" smtClean="0"/>
              <a:t>Option 2: Keep </a:t>
            </a:r>
            <a:r>
              <a:rPr lang="en-CA" sz="2200" dirty="0"/>
              <a:t>the concept with the old name and add the new (current name) as the </a:t>
            </a:r>
            <a:r>
              <a:rPr lang="en-CA" sz="2200" dirty="0" smtClean="0"/>
              <a:t>preferred </a:t>
            </a:r>
            <a:r>
              <a:rPr lang="en-CA" sz="2200" dirty="0"/>
              <a:t>name.</a:t>
            </a:r>
          </a:p>
          <a:p>
            <a:pPr lvl="1"/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Issue description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7527748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343"/>
          <p:cNvSpPr txBox="1"/>
          <p:nvPr/>
        </p:nvSpPr>
        <p:spPr>
          <a:xfrm>
            <a:off x="2267584" y="3007677"/>
            <a:ext cx="4988865" cy="52321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lvl="0">
              <a:buSzPct val="25000"/>
            </a:pPr>
            <a:r>
              <a:rPr lang="en-US" sz="2800" dirty="0" smtClean="0">
                <a:solidFill>
                  <a:srgbClr val="21218A"/>
                </a:solidFill>
                <a:latin typeface="Museo 500"/>
              </a:rPr>
              <a:t>QUESTIONS &amp; DISCUSSION</a:t>
            </a:r>
            <a:endParaRPr lang="en-US" sz="2800" b="1" i="0" u="none" strike="noStrike" cap="none" baseline="0" dirty="0">
              <a:solidFill>
                <a:srgbClr val="21218A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29589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HTSDO PPT Template 2014">
  <a:themeElements>
    <a:clrScheme name="IHTSDO CIIO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9972"/>
      </a:accent1>
      <a:accent2>
        <a:srgbClr val="3333CC"/>
      </a:accent2>
      <a:accent3>
        <a:srgbClr val="FFFFFF"/>
      </a:accent3>
      <a:accent4>
        <a:srgbClr val="000000"/>
      </a:accent4>
      <a:accent5>
        <a:srgbClr val="00CC99"/>
      </a:accent5>
      <a:accent6>
        <a:srgbClr val="2D2DB9"/>
      </a:accent6>
      <a:hlink>
        <a:srgbClr val="0000E5"/>
      </a:hlink>
      <a:folHlink>
        <a:srgbClr val="2D2DB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velopmentProjectUpdateTemplate.potx" id="{492404F0-9295-4B7B-AE0D-BF34F0C2A655}" vid="{36E6FB44-522B-4589-BB29-1D8912C2C707}"/>
    </a:ext>
  </a:extLst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DevelopmentProjectUpdateTemplate</Template>
  <TotalTime>7211</TotalTime>
  <Words>303</Words>
  <Application>Microsoft Office PowerPoint</Application>
  <PresentationFormat>On-screen Show (4:3)</PresentationFormat>
  <Paragraphs>40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Museo 300</vt:lpstr>
      <vt:lpstr>Museo 500</vt:lpstr>
      <vt:lpstr>Wingdings</vt:lpstr>
      <vt:lpstr>IHTSDO PPT Template 2014</vt:lpstr>
      <vt:lpstr>Microorganism Name changes</vt:lpstr>
      <vt:lpstr>Background</vt:lpstr>
      <vt:lpstr>Example: Enterococcus avium</vt:lpstr>
      <vt:lpstr>Current editorial guideline</vt:lpstr>
      <vt:lpstr>Current editorial guideline</vt:lpstr>
      <vt:lpstr>Issue description</vt:lpstr>
      <vt:lpstr>PowerPoint Presentation</vt:lpstr>
    </vt:vector>
  </TitlesOfParts>
  <Manager/>
  <Company>IHTSDO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Sue Santamaria</dc:creator>
  <cp:keywords/>
  <dc:description/>
  <cp:lastModifiedBy>Farzaneh</cp:lastModifiedBy>
  <cp:revision>112</cp:revision>
  <dcterms:created xsi:type="dcterms:W3CDTF">2014-09-23T01:03:09Z</dcterms:created>
  <dcterms:modified xsi:type="dcterms:W3CDTF">2016-04-11T14:38:25Z</dcterms:modified>
  <cp:category/>
</cp:coreProperties>
</file>