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68" r:id="rId4"/>
    <p:sldId id="269" r:id="rId5"/>
    <p:sldId id="270" r:id="rId6"/>
    <p:sldId id="260" r:id="rId7"/>
    <p:sldId id="261" r:id="rId8"/>
    <p:sldId id="262" r:id="rId9"/>
    <p:sldId id="263" r:id="rId10"/>
    <p:sldId id="264" r:id="rId11"/>
    <p:sldId id="265" r:id="rId12"/>
    <p:sldId id="271" r:id="rId13"/>
    <p:sldId id="272" r:id="rId14"/>
    <p:sldId id="273" r:id="rId15"/>
    <p:sldId id="276" r:id="rId16"/>
    <p:sldId id="274" r:id="rId17"/>
    <p:sldId id="275" r:id="rId18"/>
    <p:sldId id="266" r:id="rId19"/>
    <p:sldId id="267"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74" autoAdjust="0"/>
    <p:restoredTop sz="75791" autoAdjust="0"/>
  </p:normalViewPr>
  <p:slideViewPr>
    <p:cSldViewPr>
      <p:cViewPr varScale="1">
        <p:scale>
          <a:sx n="62" d="100"/>
          <a:sy n="62" d="100"/>
        </p:scale>
        <p:origin x="-960"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7BDEBCB-E581-4A82-98AE-4D4716411156}" type="datetimeFigureOut">
              <a:rPr lang="en-GB" smtClean="0"/>
              <a:t>09/10/2013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6FBC57B-0D66-430D-A33B-DF8EE0986FD9}"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Outline slide</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Raw</a:t>
            </a:r>
            <a:r>
              <a:rPr lang="en-GB" baseline="0" dirty="0" smtClean="0"/>
              <a:t> data:</a:t>
            </a:r>
          </a:p>
          <a:p>
            <a:r>
              <a:rPr lang="en-GB" baseline="0" dirty="0" smtClean="0"/>
              <a:t>Two of us (</a:t>
            </a:r>
            <a:r>
              <a:rPr lang="en-GB" baseline="0" dirty="0" err="1" smtClean="0"/>
              <a:t>ed</a:t>
            </a:r>
            <a:r>
              <a:rPr lang="en-GB" baseline="0" dirty="0" smtClean="0"/>
              <a:t> &amp; </a:t>
            </a:r>
            <a:r>
              <a:rPr lang="en-GB" baseline="0" dirty="0" err="1" smtClean="0"/>
              <a:t>bruce</a:t>
            </a:r>
            <a:r>
              <a:rPr lang="en-GB" baseline="0" dirty="0" smtClean="0"/>
              <a:t>) have reviewed four sets.</a:t>
            </a:r>
          </a:p>
          <a:p>
            <a:r>
              <a:rPr lang="en-GB" baseline="0" dirty="0" smtClean="0"/>
              <a:t>Three of us (</a:t>
            </a:r>
            <a:r>
              <a:rPr lang="en-GB" baseline="0" dirty="0" err="1" smtClean="0"/>
              <a:t>ed</a:t>
            </a:r>
            <a:r>
              <a:rPr lang="en-GB" baseline="0" dirty="0" smtClean="0"/>
              <a:t>, </a:t>
            </a:r>
            <a:r>
              <a:rPr lang="en-GB" baseline="0" dirty="0" err="1" smtClean="0"/>
              <a:t>bruce</a:t>
            </a:r>
            <a:r>
              <a:rPr lang="en-GB" baseline="0" dirty="0" smtClean="0"/>
              <a:t> &amp; </a:t>
            </a:r>
            <a:r>
              <a:rPr lang="en-GB" baseline="0" dirty="0" err="1" smtClean="0"/>
              <a:t>stefan</a:t>
            </a:r>
            <a:r>
              <a:rPr lang="en-GB" baseline="0" dirty="0" smtClean="0"/>
              <a:t>) have reviewed two sets (of the above four)</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13</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“Raw pattern agreement” simple lexical testing of pattern numbers.</a:t>
            </a:r>
          </a:p>
          <a:p>
            <a:endParaRPr lang="en-GB" dirty="0" smtClean="0"/>
          </a:p>
          <a:p>
            <a:r>
              <a:rPr lang="en-GB" dirty="0" smtClean="0"/>
              <a:t>Presume</a:t>
            </a:r>
            <a:r>
              <a:rPr lang="en-GB" baseline="0" dirty="0" smtClean="0"/>
              <a:t> that these are better than random, but not sure how much! Examples include – </a:t>
            </a:r>
            <a:r>
              <a:rPr lang="en-GB" baseline="0" dirty="0" err="1" smtClean="0"/>
              <a:t>bruce</a:t>
            </a:r>
            <a:r>
              <a:rPr lang="en-GB" baseline="0" dirty="0" smtClean="0"/>
              <a:t> and </a:t>
            </a:r>
            <a:r>
              <a:rPr lang="en-GB" baseline="0" dirty="0" err="1" smtClean="0"/>
              <a:t>ed</a:t>
            </a:r>
            <a:r>
              <a:rPr lang="en-GB" baseline="0" dirty="0" smtClean="0"/>
              <a:t> agree about 36% of the time. All three of us agreed 25% of the time (E, S &amp;B).</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14</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Of the 13 where we all agreed, 11 of them have</a:t>
            </a:r>
            <a:r>
              <a:rPr lang="en-GB" baseline="0" dirty="0" smtClean="0"/>
              <a:t> </a:t>
            </a:r>
            <a:r>
              <a:rPr lang="en-GB" baseline="0" dirty="0" err="1" smtClean="0"/>
              <a:t>due_to</a:t>
            </a:r>
            <a:r>
              <a:rPr lang="en-GB" baseline="0" dirty="0" smtClean="0"/>
              <a:t> as the connective. Looked as though this may be the most consistently modelled pattern, but the next slide suggests that there was just as much (if not more) disagreement.</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15</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Modest attempt</a:t>
            </a:r>
            <a:r>
              <a:rPr lang="en-GB" baseline="0" dirty="0" smtClean="0"/>
              <a:t> to look and see whether each tester assigns the same pattern to similar concepts. Here I’ve filtered all the ‘injury due to event’ terms. Ignore the 10- values – these are to indicate those in which </a:t>
            </a:r>
            <a:r>
              <a:rPr lang="en-GB" baseline="0" dirty="0" err="1" smtClean="0"/>
              <a:t>stefan</a:t>
            </a:r>
            <a:r>
              <a:rPr lang="en-GB" baseline="0" dirty="0" smtClean="0"/>
              <a:t> didn’t participate. Whatever, </a:t>
            </a:r>
            <a:r>
              <a:rPr lang="en-GB" baseline="0" dirty="0" err="1" smtClean="0"/>
              <a:t>patternE</a:t>
            </a:r>
            <a:r>
              <a:rPr lang="en-GB" baseline="0" dirty="0" smtClean="0"/>
              <a:t> (</a:t>
            </a:r>
            <a:r>
              <a:rPr lang="en-GB" baseline="0" dirty="0" err="1" smtClean="0"/>
              <a:t>ed</a:t>
            </a:r>
            <a:r>
              <a:rPr lang="en-GB" baseline="0" dirty="0" smtClean="0"/>
              <a:t>) did seem to apply pattern 2 throughout. Interesting to know whether we can look at this more.</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17</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Concerns with current approach:</a:t>
            </a:r>
          </a:p>
          <a:p>
            <a:r>
              <a:rPr lang="en-GB" dirty="0" smtClean="0"/>
              <a:t>Superficial/raw testing</a:t>
            </a:r>
            <a:r>
              <a:rPr lang="en-GB" baseline="0" dirty="0" smtClean="0"/>
              <a:t> figures not great (but presumably better than random)</a:t>
            </a:r>
          </a:p>
          <a:p>
            <a:r>
              <a:rPr lang="en-GB" baseline="0" dirty="0" smtClean="0"/>
              <a:t>Tension in terms of participation. We would like more testers, but too many per cycle will make resolution difficult.</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18</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Strengths of approach – we can get </a:t>
            </a:r>
            <a:r>
              <a:rPr lang="en-GB" smtClean="0"/>
              <a:t>an answer...</a:t>
            </a:r>
            <a:endParaRPr lang="en-GB"/>
          </a:p>
        </p:txBody>
      </p:sp>
      <p:sp>
        <p:nvSpPr>
          <p:cNvPr id="4" name="Slide Number Placeholder 3"/>
          <p:cNvSpPr>
            <a:spLocks noGrp="1"/>
          </p:cNvSpPr>
          <p:nvPr>
            <p:ph type="sldNum" sz="quarter" idx="10"/>
          </p:nvPr>
        </p:nvSpPr>
        <p:spPr/>
        <p:txBody>
          <a:bodyPr/>
          <a:lstStyle/>
          <a:p>
            <a:fld id="{B6FBC57B-0D66-430D-A33B-DF8EE0986FD9}" type="slidenum">
              <a:rPr lang="en-GB" smtClean="0"/>
              <a:t>19</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If</a:t>
            </a:r>
            <a:r>
              <a:rPr lang="en-GB" baseline="0" dirty="0" smtClean="0"/>
              <a:t> needed, recap of problem (slides 3-6)</a:t>
            </a:r>
          </a:p>
          <a:p>
            <a:endParaRPr lang="en-GB" baseline="0" dirty="0" smtClean="0"/>
          </a:p>
          <a:p>
            <a:r>
              <a:rPr lang="en-GB" dirty="0" smtClean="0"/>
              <a:t>This</a:t>
            </a:r>
            <a:r>
              <a:rPr lang="en-GB" baseline="0" dirty="0" smtClean="0"/>
              <a:t> project group since 2008 (and other groups before) have explored a number of criteria/patterns for distinguishing ECE classes from one another, and this has inevitably strayed into “combination” concepts (even if we can separate E from C from E, what about concepts which contain an E and a C?).</a:t>
            </a:r>
          </a:p>
          <a:p>
            <a:r>
              <a:rPr lang="en-GB" baseline="0" dirty="0" smtClean="0"/>
              <a:t>Ongoing tracker items also interested in this area.</a:t>
            </a:r>
          </a:p>
          <a:p>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From artf6166, simple</a:t>
            </a:r>
            <a:r>
              <a:rPr lang="en-GB" baseline="0" dirty="0" smtClean="0"/>
              <a:t> lexical comparisons between modelling and FSN connectives are inconsistent. On the other hand, simply making them “consistent” results in inconsistent modelling (similar ideas are represented with inconsistent term constructs).</a:t>
            </a:r>
            <a:endParaRPr lang="en-GB" dirty="0" smtClean="0"/>
          </a:p>
          <a:p>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Problem</a:t>
            </a:r>
            <a:r>
              <a:rPr lang="en-GB" baseline="0" dirty="0" smtClean="0"/>
              <a:t> remains that there is no clear solution (and many alternatives to chose from. Tight coupling of words to modelling does not result in consistently modelled ideas, and more elaborate proposals result in an unstable/evolving defining model (too fast for SNOMED CT acceptability) and potentially radical changes to data.</a:t>
            </a:r>
            <a:endParaRPr lang="en-GB" dirty="0" smtClean="0"/>
          </a:p>
          <a:p>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Summary</a:t>
            </a:r>
            <a:r>
              <a:rPr lang="en-GB" baseline="0" dirty="0" smtClean="0"/>
              <a:t> slide of patterns</a:t>
            </a:r>
            <a:endParaRPr lang="en-GB" dirty="0" smtClean="0"/>
          </a:p>
          <a:p>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How the sample</a:t>
            </a:r>
            <a:r>
              <a:rPr lang="en-GB" baseline="0" dirty="0" smtClean="0"/>
              <a:t> set has been detected (lexical detection – contains connectives, check digit filtering)</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What we’ve tried to capture for each test concept (note that parents</a:t>
            </a:r>
            <a:r>
              <a:rPr lang="en-GB" baseline="0" dirty="0" smtClean="0"/>
              <a:t> and due-to targets not always completed)</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‘conflict</a:t>
            </a:r>
            <a:r>
              <a:rPr lang="en-GB" baseline="0" dirty="0" smtClean="0"/>
              <a:t> resolution steps’ – basically discussion on call. I have not been good so far at capturing outcome of these discussions, but we do seem to get to resolution.</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Switch</a:t>
            </a:r>
            <a:r>
              <a:rPr lang="en-GB" baseline="0" dirty="0" smtClean="0"/>
              <a:t> to spreadsheet itself – mainly to show absolute numbers and ‘what the raw data looks like’</a:t>
            </a:r>
            <a:endParaRPr lang="en-GB" dirty="0"/>
          </a:p>
        </p:txBody>
      </p:sp>
      <p:sp>
        <p:nvSpPr>
          <p:cNvPr id="4" name="Slide Number Placeholder 3"/>
          <p:cNvSpPr>
            <a:spLocks noGrp="1"/>
          </p:cNvSpPr>
          <p:nvPr>
            <p:ph type="sldNum" sz="quarter" idx="10"/>
          </p:nvPr>
        </p:nvSpPr>
        <p:spPr/>
        <p:txBody>
          <a:bodyPr/>
          <a:lstStyle/>
          <a:p>
            <a:fld id="{B6FBC57B-0D66-430D-A33B-DF8EE0986FD9}" type="slidenum">
              <a:rPr lang="en-GB" smtClean="0"/>
              <a:t>11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smtClean="0"/>
              <a:t>Initial testing experience for X with Y aspect of Event, Condition and Episode project</a:t>
            </a:r>
            <a:endParaRPr lang="en-GB" dirty="0"/>
          </a:p>
        </p:txBody>
      </p:sp>
      <p:sp>
        <p:nvSpPr>
          <p:cNvPr id="3" name="Subtitle 2"/>
          <p:cNvSpPr>
            <a:spLocks noGrp="1"/>
          </p:cNvSpPr>
          <p:nvPr>
            <p:ph type="subTitle" idx="1"/>
          </p:nvPr>
        </p:nvSpPr>
        <p:spPr/>
        <p:txBody>
          <a:bodyPr/>
          <a:lstStyle/>
          <a:p>
            <a:r>
              <a:rPr lang="en-GB" dirty="0" smtClean="0"/>
              <a:t>Wednesday 9</a:t>
            </a:r>
            <a:r>
              <a:rPr lang="en-GB" baseline="30000" dirty="0" smtClean="0"/>
              <a:t>th</a:t>
            </a:r>
            <a:r>
              <a:rPr lang="en-GB" dirty="0" smtClean="0"/>
              <a:t> October 2013</a:t>
            </a:r>
          </a:p>
          <a:p>
            <a:r>
              <a:rPr lang="en-GB" dirty="0" smtClean="0"/>
              <a:t>IHTSDO </a:t>
            </a:r>
            <a:r>
              <a:rPr lang="en-GB" dirty="0" err="1" smtClean="0"/>
              <a:t>WGMs</a:t>
            </a:r>
            <a:endParaRPr lang="en-GB" dirty="0" smtClean="0"/>
          </a:p>
          <a:p>
            <a:endParaRPr lang="en-GB"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Conflict resolution</a:t>
            </a:r>
            <a:endParaRPr lang="en-GB" dirty="0"/>
          </a:p>
        </p:txBody>
      </p:sp>
      <p:sp>
        <p:nvSpPr>
          <p:cNvPr id="3" name="Content Placeholder 2"/>
          <p:cNvSpPr>
            <a:spLocks noGrp="1"/>
          </p:cNvSpPr>
          <p:nvPr>
            <p:ph idx="1"/>
          </p:nvPr>
        </p:nvSpPr>
        <p:spPr/>
        <p:txBody>
          <a:bodyPr/>
          <a:lstStyle/>
          <a:p>
            <a:r>
              <a:rPr lang="en-GB" dirty="0" smtClean="0"/>
              <a:t>Multiple testers (2-3)</a:t>
            </a:r>
          </a:p>
          <a:p>
            <a:r>
              <a:rPr lang="en-GB" dirty="0" smtClean="0"/>
              <a:t>Pooled results</a:t>
            </a:r>
          </a:p>
          <a:p>
            <a:r>
              <a:rPr lang="en-GB" dirty="0" smtClean="0"/>
              <a:t>Discussion on calls</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Inspection of raw data</a:t>
            </a:r>
            <a:endParaRPr lang="en-GB" dirty="0"/>
          </a:p>
        </p:txBody>
      </p:sp>
      <p:sp>
        <p:nvSpPr>
          <p:cNvPr id="3" name="Content Placeholder 2"/>
          <p:cNvSpPr>
            <a:spLocks noGrp="1"/>
          </p:cNvSpPr>
          <p:nvPr>
            <p:ph idx="1"/>
          </p:nvPr>
        </p:nvSpPr>
        <p:spPr/>
        <p:txBody>
          <a:bodyPr/>
          <a:lstStyle/>
          <a:p>
            <a:r>
              <a:rPr lang="en-GB" dirty="0" smtClean="0"/>
              <a:t>See spreadsheets...</a:t>
            </a:r>
            <a:endParaRPr lang="en-GB"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990600" y="914400"/>
            <a:ext cx="6886575" cy="4133850"/>
          </a:xfrm>
          <a:prstGeom prst="rect">
            <a:avLst/>
          </a:prstGeom>
          <a:noFill/>
          <a:ln w="9525">
            <a:noFill/>
            <a:miter lim="800000"/>
            <a:headEnd/>
            <a:tailEnd/>
          </a:ln>
        </p:spPr>
      </p:pic>
      <p:sp>
        <p:nvSpPr>
          <p:cNvPr id="6" name="Down Arrow 5"/>
          <p:cNvSpPr/>
          <p:nvPr/>
        </p:nvSpPr>
        <p:spPr>
          <a:xfrm>
            <a:off x="4038600" y="541020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ight Brace 6"/>
          <p:cNvSpPr/>
          <p:nvPr/>
        </p:nvSpPr>
        <p:spPr>
          <a:xfrm rot="5400000">
            <a:off x="6724650" y="4400550"/>
            <a:ext cx="457200" cy="1866900"/>
          </a:xfrm>
          <a:prstGeom prst="rightBrace">
            <a:avLst>
              <a:gd name="adj1" fmla="val 8333"/>
              <a:gd name="adj2" fmla="val 50000"/>
            </a:avLst>
          </a:prstGeom>
          <a:ln w="444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p>
        </p:txBody>
      </p:sp>
      <p:sp>
        <p:nvSpPr>
          <p:cNvPr id="8" name="TextBox 7"/>
          <p:cNvSpPr txBox="1"/>
          <p:nvPr/>
        </p:nvSpPr>
        <p:spPr>
          <a:xfrm>
            <a:off x="5943600" y="5638800"/>
            <a:ext cx="2098844" cy="646331"/>
          </a:xfrm>
          <a:prstGeom prst="rect">
            <a:avLst/>
          </a:prstGeom>
          <a:noFill/>
        </p:spPr>
        <p:txBody>
          <a:bodyPr wrap="none" rtlCol="0">
            <a:spAutoFit/>
          </a:bodyPr>
          <a:lstStyle/>
          <a:p>
            <a:pPr algn="ctr"/>
            <a:r>
              <a:rPr lang="en-GB" dirty="0" smtClean="0"/>
              <a:t>Individual responses</a:t>
            </a:r>
          </a:p>
          <a:p>
            <a:pPr algn="ctr"/>
            <a:r>
              <a:rPr lang="en-GB" dirty="0" smtClean="0"/>
              <a:t>B &amp; E &amp; S</a:t>
            </a:r>
            <a:endParaRPr lang="en-GB"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(Very) Raw data comparisons</a:t>
            </a:r>
            <a:endParaRPr lang="en-GB" dirty="0"/>
          </a:p>
        </p:txBody>
      </p:sp>
      <p:sp>
        <p:nvSpPr>
          <p:cNvPr id="3" name="Content Placeholder 2"/>
          <p:cNvSpPr>
            <a:spLocks noGrp="1"/>
          </p:cNvSpPr>
          <p:nvPr>
            <p:ph idx="1"/>
          </p:nvPr>
        </p:nvSpPr>
        <p:spPr/>
        <p:txBody>
          <a:bodyPr/>
          <a:lstStyle/>
          <a:p>
            <a:r>
              <a:rPr lang="en-GB" dirty="0" smtClean="0"/>
              <a:t>Total number test concepts considered</a:t>
            </a:r>
          </a:p>
          <a:p>
            <a:pPr lvl="1"/>
            <a:r>
              <a:rPr lang="en-GB" dirty="0" smtClean="0"/>
              <a:t>E &amp; B 		120 – two testers</a:t>
            </a:r>
          </a:p>
          <a:p>
            <a:pPr lvl="1"/>
            <a:r>
              <a:rPr lang="en-GB" dirty="0" smtClean="0"/>
              <a:t>E, B &amp; S 	53 – three testers</a:t>
            </a:r>
            <a:endParaRPr lang="en-GB"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Two testers (120)</a:t>
            </a:r>
            <a:endParaRPr lang="en-GB" dirty="0"/>
          </a:p>
        </p:txBody>
      </p:sp>
      <p:sp>
        <p:nvSpPr>
          <p:cNvPr id="3" name="Content Placeholder 2"/>
          <p:cNvSpPr>
            <a:spLocks noGrp="1"/>
          </p:cNvSpPr>
          <p:nvPr>
            <p:ph idx="1"/>
          </p:nvPr>
        </p:nvSpPr>
        <p:spPr>
          <a:xfrm>
            <a:off x="457200" y="1295400"/>
            <a:ext cx="8229600" cy="1219200"/>
          </a:xfrm>
        </p:spPr>
        <p:txBody>
          <a:bodyPr/>
          <a:lstStyle/>
          <a:p>
            <a:r>
              <a:rPr lang="en-GB" dirty="0" smtClean="0"/>
              <a:t>Raw pattern agreement </a:t>
            </a:r>
          </a:p>
          <a:p>
            <a:pPr lvl="1"/>
            <a:r>
              <a:rPr lang="en-GB" dirty="0" smtClean="0"/>
              <a:t>43 (36%)</a:t>
            </a:r>
          </a:p>
        </p:txBody>
      </p:sp>
      <p:sp>
        <p:nvSpPr>
          <p:cNvPr id="4" name="Title 1"/>
          <p:cNvSpPr txBox="1">
            <a:spLocks/>
          </p:cNvSpPr>
          <p:nvPr/>
        </p:nvSpPr>
        <p:spPr>
          <a:xfrm>
            <a:off x="381000" y="213360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400" b="0" i="0" u="none" strike="noStrike" kern="1200" cap="none" spc="0" normalizeH="0" baseline="0" noProof="0" dirty="0" smtClean="0">
                <a:ln>
                  <a:noFill/>
                </a:ln>
                <a:solidFill>
                  <a:schemeClr val="tx1"/>
                </a:solidFill>
                <a:effectLst/>
                <a:uLnTx/>
                <a:uFillTx/>
                <a:latin typeface="+mj-lt"/>
                <a:ea typeface="+mj-ea"/>
                <a:cs typeface="+mj-cs"/>
              </a:rPr>
              <a:t>Three testers (53)</a:t>
            </a:r>
            <a:endParaRPr kumimoji="0" lang="en-GB"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5" name="Content Placeholder 2"/>
          <p:cNvSpPr txBox="1">
            <a:spLocks/>
          </p:cNvSpPr>
          <p:nvPr/>
        </p:nvSpPr>
        <p:spPr>
          <a:xfrm>
            <a:off x="304800" y="3200400"/>
            <a:ext cx="8229600" cy="3429000"/>
          </a:xfrm>
          <a:prstGeom prst="rect">
            <a:avLst/>
          </a:prstGeom>
        </p:spPr>
        <p:txBody>
          <a:bodyPr vert="horz" lIns="91440" tIns="45720" rIns="91440" bIns="45720" rtlCol="0">
            <a:normAutofit fontScale="850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3200" b="0" i="0" u="none" strike="noStrike" kern="1200" cap="none" spc="0" normalizeH="0" baseline="0" noProof="0" dirty="0" smtClean="0">
                <a:ln>
                  <a:noFill/>
                </a:ln>
                <a:solidFill>
                  <a:schemeClr val="tx1"/>
                </a:solidFill>
                <a:effectLst/>
                <a:uLnTx/>
                <a:uFillTx/>
                <a:latin typeface="+mn-lt"/>
                <a:ea typeface="+mn-ea"/>
                <a:cs typeface="+mn-cs"/>
              </a:rPr>
              <a:t>Raw agreement (E, B &amp; S)]</a:t>
            </a:r>
          </a:p>
          <a:p>
            <a:pPr marL="800100" lvl="1" indent="-342900">
              <a:spcBef>
                <a:spcPct val="20000"/>
              </a:spcBef>
              <a:buFont typeface="Arial" pitchFamily="34" charset="0"/>
              <a:buChar char="•"/>
            </a:pPr>
            <a:r>
              <a:rPr lang="en-GB" sz="3200" dirty="0" smtClean="0"/>
              <a:t>13 (25%)</a:t>
            </a:r>
          </a:p>
          <a:p>
            <a:pPr marL="342900" lvl="0" indent="-342900">
              <a:spcBef>
                <a:spcPct val="20000"/>
              </a:spcBef>
              <a:buFont typeface="Arial" pitchFamily="34" charset="0"/>
              <a:buChar char="•"/>
            </a:pPr>
            <a:r>
              <a:rPr lang="en-GB" sz="3200" dirty="0" smtClean="0"/>
              <a:t>Raw agreement (E &amp; S)</a:t>
            </a:r>
          </a:p>
          <a:p>
            <a:pPr marL="800100" lvl="1" indent="-342900">
              <a:spcBef>
                <a:spcPct val="20000"/>
              </a:spcBef>
              <a:buFont typeface="Arial" pitchFamily="34" charset="0"/>
              <a:buChar char="•"/>
            </a:pPr>
            <a:r>
              <a:rPr kumimoji="0" lang="en-GB" sz="3200" b="0" i="0" u="none" strike="noStrike" kern="1200" cap="none" spc="0" normalizeH="0" baseline="0" noProof="0" dirty="0" smtClean="0">
                <a:ln>
                  <a:noFill/>
                </a:ln>
                <a:solidFill>
                  <a:schemeClr val="tx1"/>
                </a:solidFill>
                <a:effectLst/>
                <a:uLnTx/>
                <a:uFillTx/>
                <a:latin typeface="+mn-lt"/>
                <a:ea typeface="+mn-ea"/>
                <a:cs typeface="+mn-cs"/>
              </a:rPr>
              <a:t>27 (47%)</a:t>
            </a:r>
          </a:p>
          <a:p>
            <a:pPr marL="342900" lvl="0" indent="-342900">
              <a:spcBef>
                <a:spcPct val="20000"/>
              </a:spcBef>
              <a:buFont typeface="Arial" pitchFamily="34" charset="0"/>
              <a:buChar char="•"/>
            </a:pPr>
            <a:r>
              <a:rPr lang="en-GB" sz="3200" dirty="0" smtClean="0"/>
              <a:t>Raw agreement (B &amp; S)</a:t>
            </a:r>
          </a:p>
          <a:p>
            <a:pPr marL="800100" lvl="1" indent="-342900">
              <a:spcBef>
                <a:spcPct val="20000"/>
              </a:spcBef>
              <a:buFont typeface="Arial" pitchFamily="34" charset="0"/>
              <a:buChar char="•"/>
            </a:pPr>
            <a:r>
              <a:rPr kumimoji="0" lang="en-GB" sz="3200" b="0" i="0" u="none" strike="noStrike" kern="1200" cap="none" spc="0" normalizeH="0" baseline="0" noProof="0" dirty="0" smtClean="0">
                <a:ln>
                  <a:noFill/>
                </a:ln>
                <a:solidFill>
                  <a:schemeClr val="tx1"/>
                </a:solidFill>
                <a:effectLst/>
                <a:uLnTx/>
                <a:uFillTx/>
                <a:latin typeface="+mn-lt"/>
                <a:ea typeface="+mn-ea"/>
                <a:cs typeface="+mn-cs"/>
              </a:rPr>
              <a:t>20 (37%)</a:t>
            </a:r>
          </a:p>
          <a:p>
            <a:pPr marL="342900" indent="-342900">
              <a:spcBef>
                <a:spcPct val="20000"/>
              </a:spcBef>
              <a:buFont typeface="Arial" pitchFamily="34" charset="0"/>
              <a:buChar char="•"/>
            </a:pPr>
            <a:r>
              <a:rPr lang="en-GB" sz="3200" dirty="0" smtClean="0"/>
              <a:t>Raw agreement (B &amp; E)</a:t>
            </a:r>
          </a:p>
          <a:p>
            <a:pPr marL="800100" lvl="1" indent="-342900">
              <a:spcBef>
                <a:spcPct val="20000"/>
              </a:spcBef>
              <a:buFont typeface="Arial" pitchFamily="34" charset="0"/>
              <a:buChar char="•"/>
            </a:pPr>
            <a:r>
              <a:rPr lang="en-GB" sz="3200" dirty="0" smtClean="0"/>
              <a:t>20 (37%)</a:t>
            </a:r>
          </a:p>
          <a:p>
            <a:pPr marL="342900" lvl="0" indent="-342900">
              <a:spcBef>
                <a:spcPct val="20000"/>
              </a:spcBef>
              <a:buFont typeface="Arial" pitchFamily="34" charset="0"/>
              <a:buChar char="•"/>
            </a:pPr>
            <a:endParaRPr kumimoji="0" lang="en-GB" sz="3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Agreement and connectives</a:t>
            </a:r>
            <a:br>
              <a:rPr lang="en-GB" dirty="0" smtClean="0"/>
            </a:br>
            <a:r>
              <a:rPr lang="en-GB" dirty="0" smtClean="0"/>
              <a:t>...however...</a:t>
            </a:r>
            <a:endParaRPr lang="en-GB" dirty="0"/>
          </a:p>
        </p:txBody>
      </p:sp>
      <p:sp>
        <p:nvSpPr>
          <p:cNvPr id="5" name="Content Placeholder 4"/>
          <p:cNvSpPr>
            <a:spLocks noGrp="1"/>
          </p:cNvSpPr>
          <p:nvPr>
            <p:ph idx="1"/>
          </p:nvPr>
        </p:nvSpPr>
        <p:spPr/>
        <p:txBody>
          <a:bodyPr>
            <a:normAutofit/>
          </a:bodyPr>
          <a:lstStyle/>
          <a:p>
            <a:r>
              <a:rPr lang="en-GB" dirty="0" smtClean="0"/>
              <a:t>Initially looked quite significant that 11/13 E, B &amp; S raw agreements contained ‘due to’</a:t>
            </a:r>
          </a:p>
          <a:p>
            <a:pPr lvl="1"/>
            <a:r>
              <a:rPr lang="en-GB" dirty="0" smtClean="0"/>
              <a:t>Was this the ‘best’ connective.</a:t>
            </a:r>
          </a:p>
          <a:p>
            <a:pPr lvl="1"/>
            <a:r>
              <a:rPr lang="en-GB" dirty="0" smtClean="0"/>
              <a:t>Well...</a:t>
            </a:r>
          </a:p>
          <a:p>
            <a:r>
              <a:rPr lang="en-GB" dirty="0" smtClean="0"/>
              <a:t>It’s certainly the commonest (in 50/120 test terms), but appears to account for just as many non-agreements</a:t>
            </a:r>
          </a:p>
          <a:p>
            <a:pPr lvl="1"/>
            <a:r>
              <a:rPr lang="en-GB" dirty="0" smtClean="0"/>
              <a:t> see next slide...</a:t>
            </a:r>
          </a:p>
          <a:p>
            <a:pPr lvl="1"/>
            <a:endParaRPr lang="en-GB"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t>Agreement and connectives</a:t>
            </a:r>
            <a:br>
              <a:rPr lang="en-GB" dirty="0" smtClean="0"/>
            </a:br>
            <a:r>
              <a:rPr lang="en-GB" dirty="0" smtClean="0"/>
              <a:t>...however...</a:t>
            </a:r>
            <a:endParaRPr lang="en-GB" dirty="0"/>
          </a:p>
        </p:txBody>
      </p:sp>
      <p:graphicFrame>
        <p:nvGraphicFramePr>
          <p:cNvPr id="4" name="Content Placeholder 3"/>
          <p:cNvGraphicFramePr>
            <a:graphicFrameLocks noGrp="1"/>
          </p:cNvGraphicFramePr>
          <p:nvPr>
            <p:ph idx="1"/>
          </p:nvPr>
        </p:nvGraphicFramePr>
        <p:xfrm>
          <a:off x="457200" y="1600200"/>
          <a:ext cx="8229599" cy="5042744"/>
        </p:xfrm>
        <a:graphic>
          <a:graphicData uri="http://schemas.openxmlformats.org/drawingml/2006/table">
            <a:tbl>
              <a:tblPr firstRow="1" bandRow="1">
                <a:tableStyleId>{5C22544A-7EE6-4342-B048-85BDC9FD1C3A}</a:tableStyleId>
              </a:tblPr>
              <a:tblGrid>
                <a:gridCol w="762000"/>
                <a:gridCol w="990600"/>
                <a:gridCol w="1295400"/>
                <a:gridCol w="1219200"/>
                <a:gridCol w="1219200"/>
                <a:gridCol w="1295400"/>
                <a:gridCol w="1447799"/>
              </a:tblGrid>
              <a:tr h="550333">
                <a:tc>
                  <a:txBody>
                    <a:bodyPr/>
                    <a:lstStyle/>
                    <a:p>
                      <a:endParaRPr lang="en-GB" dirty="0"/>
                    </a:p>
                  </a:txBody>
                  <a:tcPr/>
                </a:tc>
                <a:tc>
                  <a:txBody>
                    <a:bodyPr/>
                    <a:lstStyle/>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A/W</a:t>
                      </a:r>
                    </a:p>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Due to</a:t>
                      </a:r>
                    </a:p>
                    <a:p>
                      <a:endParaRPr lang="en-GB" baseline="300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After/following/2</a:t>
                      </a:r>
                      <a:r>
                        <a:rPr lang="en-GB" baseline="30000" dirty="0" smtClean="0"/>
                        <a:t>o</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Caused</a:t>
                      </a:r>
                    </a:p>
                    <a:p>
                      <a:endParaRPr lang="en-GB"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smtClean="0"/>
                        <a:t>Syndrome</a:t>
                      </a:r>
                    </a:p>
                    <a:p>
                      <a:endParaRPr lang="en-GB" dirty="0"/>
                    </a:p>
                  </a:txBody>
                  <a:tcPr/>
                </a:tc>
              </a:tr>
              <a:tr h="550333">
                <a:tc rowSpan="2">
                  <a:txBody>
                    <a:bodyPr/>
                    <a:lstStyle/>
                    <a:p>
                      <a:r>
                        <a:rPr lang="en-GB" dirty="0" smtClean="0"/>
                        <a:t>All</a:t>
                      </a:r>
                      <a:endParaRPr lang="en-GB" dirty="0"/>
                    </a:p>
                  </a:txBody>
                  <a:tcPr/>
                </a:tc>
                <a:tc>
                  <a:txBody>
                    <a:bodyPr/>
                    <a:lstStyle/>
                    <a:p>
                      <a:r>
                        <a:rPr lang="en-GB" sz="1600" dirty="0" smtClean="0"/>
                        <a:t>Agree</a:t>
                      </a:r>
                      <a:endParaRPr lang="en-GB" sz="1600" dirty="0"/>
                    </a:p>
                  </a:txBody>
                  <a:tcPr/>
                </a:tc>
                <a:tc>
                  <a:txBody>
                    <a:bodyPr/>
                    <a:lstStyle/>
                    <a:p>
                      <a:r>
                        <a:rPr lang="en-GB" dirty="0" smtClean="0"/>
                        <a:t>1</a:t>
                      </a:r>
                      <a:endParaRPr lang="en-GB" dirty="0"/>
                    </a:p>
                  </a:txBody>
                  <a:tcPr/>
                </a:tc>
                <a:tc>
                  <a:txBody>
                    <a:bodyPr/>
                    <a:lstStyle/>
                    <a:p>
                      <a:r>
                        <a:rPr lang="en-GB" b="1" dirty="0" smtClean="0">
                          <a:solidFill>
                            <a:srgbClr val="FF0000"/>
                          </a:solidFill>
                        </a:rPr>
                        <a:t>11</a:t>
                      </a:r>
                      <a:endParaRPr lang="en-GB" b="1" dirty="0">
                        <a:solidFill>
                          <a:srgbClr val="FF0000"/>
                        </a:solidFill>
                      </a:endParaRPr>
                    </a:p>
                  </a:txBody>
                  <a:tcPr/>
                </a:tc>
                <a:tc>
                  <a:txBody>
                    <a:bodyPr/>
                    <a:lstStyle/>
                    <a:p>
                      <a:r>
                        <a:rPr lang="en-GB" dirty="0" smtClean="0"/>
                        <a:t>1</a:t>
                      </a:r>
                      <a:endParaRPr lang="en-GB" dirty="0"/>
                    </a:p>
                  </a:txBody>
                  <a:tcPr/>
                </a:tc>
                <a:tc>
                  <a:txBody>
                    <a:bodyPr/>
                    <a:lstStyle/>
                    <a:p>
                      <a:r>
                        <a:rPr lang="en-GB" dirty="0" smtClean="0"/>
                        <a:t>0</a:t>
                      </a:r>
                      <a:endParaRPr lang="en-GB" dirty="0"/>
                    </a:p>
                  </a:txBody>
                  <a:tcPr/>
                </a:tc>
                <a:tc>
                  <a:txBody>
                    <a:bodyPr/>
                    <a:lstStyle/>
                    <a:p>
                      <a:r>
                        <a:rPr lang="en-GB" dirty="0" smtClean="0"/>
                        <a:t>0</a:t>
                      </a:r>
                      <a:endParaRPr lang="en-GB" dirty="0"/>
                    </a:p>
                  </a:txBody>
                  <a:tcPr/>
                </a:tc>
              </a:tr>
              <a:tr h="550333">
                <a:tc vMerge="1">
                  <a:txBody>
                    <a:bodyPr/>
                    <a:lstStyle/>
                    <a:p>
                      <a:endParaRPr lang="en-GB" dirty="0"/>
                    </a:p>
                  </a:txBody>
                  <a:tcPr/>
                </a:tc>
                <a:tc>
                  <a:txBody>
                    <a:bodyPr/>
                    <a:lstStyle/>
                    <a:p>
                      <a:r>
                        <a:rPr lang="en-GB" sz="1600" dirty="0" smtClean="0"/>
                        <a:t>Disagree</a:t>
                      </a:r>
                      <a:endParaRPr lang="en-GB" sz="1600" dirty="0"/>
                    </a:p>
                  </a:txBody>
                  <a:tcPr/>
                </a:tc>
                <a:tc>
                  <a:txBody>
                    <a:bodyPr/>
                    <a:lstStyle/>
                    <a:p>
                      <a:r>
                        <a:rPr lang="en-GB" dirty="0" smtClean="0"/>
                        <a:t>6</a:t>
                      </a:r>
                      <a:endParaRPr lang="en-GB" dirty="0"/>
                    </a:p>
                  </a:txBody>
                  <a:tcPr/>
                </a:tc>
                <a:tc>
                  <a:txBody>
                    <a:bodyPr/>
                    <a:lstStyle/>
                    <a:p>
                      <a:r>
                        <a:rPr lang="en-GB" dirty="0" smtClean="0"/>
                        <a:t>16</a:t>
                      </a:r>
                      <a:endParaRPr lang="en-GB" dirty="0"/>
                    </a:p>
                  </a:txBody>
                  <a:tcPr/>
                </a:tc>
                <a:tc>
                  <a:txBody>
                    <a:bodyPr/>
                    <a:lstStyle/>
                    <a:p>
                      <a:r>
                        <a:rPr lang="en-GB" dirty="0" smtClean="0"/>
                        <a:t>6</a:t>
                      </a:r>
                      <a:endParaRPr lang="en-GB" dirty="0"/>
                    </a:p>
                  </a:txBody>
                  <a:tcPr/>
                </a:tc>
                <a:tc>
                  <a:txBody>
                    <a:bodyPr/>
                    <a:lstStyle/>
                    <a:p>
                      <a:r>
                        <a:rPr lang="en-GB" dirty="0" smtClean="0"/>
                        <a:t>1</a:t>
                      </a:r>
                      <a:endParaRPr lang="en-GB" dirty="0"/>
                    </a:p>
                  </a:txBody>
                  <a:tcPr/>
                </a:tc>
                <a:tc>
                  <a:txBody>
                    <a:bodyPr/>
                    <a:lstStyle/>
                    <a:p>
                      <a:r>
                        <a:rPr lang="en-GB" dirty="0" smtClean="0"/>
                        <a:t>11</a:t>
                      </a:r>
                      <a:endParaRPr lang="en-GB" dirty="0"/>
                    </a:p>
                  </a:txBody>
                  <a:tcPr/>
                </a:tc>
              </a:tr>
              <a:tr h="550333">
                <a:tc rowSpan="2">
                  <a:txBody>
                    <a:bodyPr/>
                    <a:lstStyle/>
                    <a:p>
                      <a:r>
                        <a:rPr lang="en-GB" dirty="0" smtClean="0"/>
                        <a:t>B &amp; S</a:t>
                      </a:r>
                      <a:endParaRPr lang="en-GB" dirty="0"/>
                    </a:p>
                  </a:txBody>
                  <a:tcPr/>
                </a:tc>
                <a:tc>
                  <a:txBody>
                    <a:bodyPr/>
                    <a:lstStyle/>
                    <a:p>
                      <a:r>
                        <a:rPr lang="en-GB" sz="1600" dirty="0" smtClean="0"/>
                        <a:t>Agree</a:t>
                      </a:r>
                      <a:endParaRPr lang="en-GB" sz="1600" dirty="0"/>
                    </a:p>
                  </a:txBody>
                  <a:tcPr/>
                </a:tc>
                <a:tc>
                  <a:txBody>
                    <a:bodyPr/>
                    <a:lstStyle/>
                    <a:p>
                      <a:r>
                        <a:rPr lang="en-GB" dirty="0" smtClean="0"/>
                        <a:t>2</a:t>
                      </a:r>
                      <a:endParaRPr lang="en-GB" dirty="0"/>
                    </a:p>
                  </a:txBody>
                  <a:tcPr/>
                </a:tc>
                <a:tc>
                  <a:txBody>
                    <a:bodyPr/>
                    <a:lstStyle/>
                    <a:p>
                      <a:r>
                        <a:rPr lang="en-GB" dirty="0" smtClean="0"/>
                        <a:t>12</a:t>
                      </a:r>
                      <a:endParaRPr lang="en-GB" dirty="0"/>
                    </a:p>
                  </a:txBody>
                  <a:tcPr/>
                </a:tc>
                <a:tc>
                  <a:txBody>
                    <a:bodyPr/>
                    <a:lstStyle/>
                    <a:p>
                      <a:r>
                        <a:rPr lang="en-GB" dirty="0" smtClean="0"/>
                        <a:t>3</a:t>
                      </a:r>
                      <a:endParaRPr lang="en-GB" dirty="0"/>
                    </a:p>
                  </a:txBody>
                  <a:tcPr/>
                </a:tc>
                <a:tc>
                  <a:txBody>
                    <a:bodyPr/>
                    <a:lstStyle/>
                    <a:p>
                      <a:r>
                        <a:rPr lang="en-GB" dirty="0" smtClean="0"/>
                        <a:t>0</a:t>
                      </a:r>
                      <a:endParaRPr lang="en-GB" dirty="0"/>
                    </a:p>
                  </a:txBody>
                  <a:tcPr/>
                </a:tc>
                <a:tc>
                  <a:txBody>
                    <a:bodyPr/>
                    <a:lstStyle/>
                    <a:p>
                      <a:r>
                        <a:rPr lang="en-GB" dirty="0" smtClean="0"/>
                        <a:t>3</a:t>
                      </a:r>
                      <a:endParaRPr lang="en-GB" dirty="0"/>
                    </a:p>
                  </a:txBody>
                  <a:tcPr/>
                </a:tc>
              </a:tr>
              <a:tr h="550333">
                <a:tc vMerge="1">
                  <a:txBody>
                    <a:bodyPr/>
                    <a:lstStyle/>
                    <a:p>
                      <a:endParaRPr lang="en-GB" dirty="0"/>
                    </a:p>
                  </a:txBody>
                  <a:tcPr/>
                </a:tc>
                <a:tc>
                  <a:txBody>
                    <a:bodyPr/>
                    <a:lstStyle/>
                    <a:p>
                      <a:r>
                        <a:rPr lang="en-GB" sz="1600" dirty="0" smtClean="0"/>
                        <a:t>Disagree</a:t>
                      </a:r>
                      <a:endParaRPr lang="en-GB" sz="1600" dirty="0"/>
                    </a:p>
                  </a:txBody>
                  <a:tcPr/>
                </a:tc>
                <a:tc>
                  <a:txBody>
                    <a:bodyPr/>
                    <a:lstStyle/>
                    <a:p>
                      <a:r>
                        <a:rPr lang="en-GB" dirty="0" smtClean="0"/>
                        <a:t>5</a:t>
                      </a:r>
                      <a:endParaRPr lang="en-GB" dirty="0"/>
                    </a:p>
                  </a:txBody>
                  <a:tcPr/>
                </a:tc>
                <a:tc>
                  <a:txBody>
                    <a:bodyPr/>
                    <a:lstStyle/>
                    <a:p>
                      <a:r>
                        <a:rPr lang="en-GB" dirty="0" smtClean="0"/>
                        <a:t>15</a:t>
                      </a:r>
                      <a:endParaRPr lang="en-GB" dirty="0"/>
                    </a:p>
                  </a:txBody>
                  <a:tcPr/>
                </a:tc>
                <a:tc>
                  <a:txBody>
                    <a:bodyPr/>
                    <a:lstStyle/>
                    <a:p>
                      <a:r>
                        <a:rPr lang="en-GB" dirty="0" smtClean="0"/>
                        <a:t>4</a:t>
                      </a:r>
                      <a:endParaRPr lang="en-GB" dirty="0"/>
                    </a:p>
                  </a:txBody>
                  <a:tcPr/>
                </a:tc>
                <a:tc>
                  <a:txBody>
                    <a:bodyPr/>
                    <a:lstStyle/>
                    <a:p>
                      <a:r>
                        <a:rPr lang="en-GB" dirty="0" smtClean="0"/>
                        <a:t>1</a:t>
                      </a:r>
                      <a:endParaRPr lang="en-GB" dirty="0"/>
                    </a:p>
                  </a:txBody>
                  <a:tcPr/>
                </a:tc>
                <a:tc>
                  <a:txBody>
                    <a:bodyPr/>
                    <a:lstStyle/>
                    <a:p>
                      <a:r>
                        <a:rPr lang="en-GB" dirty="0" smtClean="0"/>
                        <a:t>8</a:t>
                      </a:r>
                      <a:endParaRPr lang="en-GB" dirty="0"/>
                    </a:p>
                  </a:txBody>
                  <a:tcPr/>
                </a:tc>
              </a:tr>
              <a:tr h="550333">
                <a:tc rowSpan="2">
                  <a:txBody>
                    <a:bodyPr/>
                    <a:lstStyle/>
                    <a:p>
                      <a:r>
                        <a:rPr lang="en-GB" dirty="0" smtClean="0"/>
                        <a:t>E &amp; S</a:t>
                      </a:r>
                      <a:endParaRPr lang="en-GB" dirty="0"/>
                    </a:p>
                  </a:txBody>
                  <a:tcPr/>
                </a:tc>
                <a:tc>
                  <a:txBody>
                    <a:bodyPr/>
                    <a:lstStyle/>
                    <a:p>
                      <a:r>
                        <a:rPr lang="en-GB" sz="1600" dirty="0" smtClean="0"/>
                        <a:t>Agree</a:t>
                      </a:r>
                      <a:endParaRPr lang="en-GB" sz="1600" dirty="0"/>
                    </a:p>
                  </a:txBody>
                  <a:tcPr/>
                </a:tc>
                <a:tc>
                  <a:txBody>
                    <a:bodyPr/>
                    <a:lstStyle/>
                    <a:p>
                      <a:r>
                        <a:rPr lang="en-GB" dirty="0" smtClean="0"/>
                        <a:t>3</a:t>
                      </a:r>
                      <a:endParaRPr lang="en-GB" dirty="0"/>
                    </a:p>
                  </a:txBody>
                  <a:tcPr/>
                </a:tc>
                <a:tc>
                  <a:txBody>
                    <a:bodyPr/>
                    <a:lstStyle/>
                    <a:p>
                      <a:r>
                        <a:rPr lang="en-GB" dirty="0" smtClean="0"/>
                        <a:t>16</a:t>
                      </a:r>
                      <a:endParaRPr lang="en-GB" dirty="0"/>
                    </a:p>
                  </a:txBody>
                  <a:tcPr/>
                </a:tc>
                <a:tc>
                  <a:txBody>
                    <a:bodyPr/>
                    <a:lstStyle/>
                    <a:p>
                      <a:r>
                        <a:rPr lang="en-GB" dirty="0" smtClean="0"/>
                        <a:t>2</a:t>
                      </a:r>
                      <a:endParaRPr lang="en-GB" dirty="0"/>
                    </a:p>
                  </a:txBody>
                  <a:tcPr/>
                </a:tc>
                <a:tc>
                  <a:txBody>
                    <a:bodyPr/>
                    <a:lstStyle/>
                    <a:p>
                      <a:r>
                        <a:rPr lang="en-GB" dirty="0" smtClean="0"/>
                        <a:t>1</a:t>
                      </a:r>
                      <a:endParaRPr lang="en-GB" dirty="0"/>
                    </a:p>
                  </a:txBody>
                  <a:tcPr/>
                </a:tc>
                <a:tc>
                  <a:txBody>
                    <a:bodyPr/>
                    <a:lstStyle/>
                    <a:p>
                      <a:r>
                        <a:rPr lang="en-GB" dirty="0" smtClean="0"/>
                        <a:t>6</a:t>
                      </a:r>
                      <a:endParaRPr lang="en-GB" dirty="0"/>
                    </a:p>
                  </a:txBody>
                  <a:tcPr/>
                </a:tc>
              </a:tr>
              <a:tr h="550333">
                <a:tc vMerge="1">
                  <a:txBody>
                    <a:bodyPr/>
                    <a:lstStyle/>
                    <a:p>
                      <a:endParaRPr lang="en-GB" dirty="0"/>
                    </a:p>
                  </a:txBody>
                  <a:tcPr/>
                </a:tc>
                <a:tc>
                  <a:txBody>
                    <a:bodyPr/>
                    <a:lstStyle/>
                    <a:p>
                      <a:r>
                        <a:rPr lang="en-GB" sz="1600" dirty="0" smtClean="0"/>
                        <a:t>Disagree</a:t>
                      </a:r>
                      <a:endParaRPr lang="en-GB" sz="1600" dirty="0"/>
                    </a:p>
                  </a:txBody>
                  <a:tcPr/>
                </a:tc>
                <a:tc>
                  <a:txBody>
                    <a:bodyPr/>
                    <a:lstStyle/>
                    <a:p>
                      <a:r>
                        <a:rPr lang="en-GB" dirty="0" smtClean="0"/>
                        <a:t>4</a:t>
                      </a:r>
                      <a:endParaRPr lang="en-GB" dirty="0"/>
                    </a:p>
                  </a:txBody>
                  <a:tcPr/>
                </a:tc>
                <a:tc>
                  <a:txBody>
                    <a:bodyPr/>
                    <a:lstStyle/>
                    <a:p>
                      <a:r>
                        <a:rPr lang="en-GB" dirty="0" smtClean="0"/>
                        <a:t>11</a:t>
                      </a:r>
                      <a:endParaRPr lang="en-GB" dirty="0"/>
                    </a:p>
                  </a:txBody>
                  <a:tcPr/>
                </a:tc>
                <a:tc>
                  <a:txBody>
                    <a:bodyPr/>
                    <a:lstStyle/>
                    <a:p>
                      <a:r>
                        <a:rPr lang="en-GB" dirty="0" smtClean="0"/>
                        <a:t>5</a:t>
                      </a:r>
                      <a:endParaRPr lang="en-GB" dirty="0"/>
                    </a:p>
                  </a:txBody>
                  <a:tcPr/>
                </a:tc>
                <a:tc>
                  <a:txBody>
                    <a:bodyPr/>
                    <a:lstStyle/>
                    <a:p>
                      <a:r>
                        <a:rPr lang="en-GB" dirty="0" smtClean="0"/>
                        <a:t>0</a:t>
                      </a:r>
                      <a:endParaRPr lang="en-GB" dirty="0"/>
                    </a:p>
                  </a:txBody>
                  <a:tcPr/>
                </a:tc>
                <a:tc>
                  <a:txBody>
                    <a:bodyPr/>
                    <a:lstStyle/>
                    <a:p>
                      <a:r>
                        <a:rPr lang="en-GB" dirty="0" smtClean="0"/>
                        <a:t>5</a:t>
                      </a:r>
                      <a:endParaRPr lang="en-GB" dirty="0"/>
                    </a:p>
                  </a:txBody>
                  <a:tcPr/>
                </a:tc>
              </a:tr>
              <a:tr h="550333">
                <a:tc rowSpan="2">
                  <a:txBody>
                    <a:bodyPr/>
                    <a:lstStyle/>
                    <a:p>
                      <a:r>
                        <a:rPr lang="en-GB" dirty="0" smtClean="0"/>
                        <a:t>E &amp; B</a:t>
                      </a:r>
                      <a:endParaRPr lang="en-GB" dirty="0"/>
                    </a:p>
                  </a:txBody>
                  <a:tcPr/>
                </a:tc>
                <a:tc>
                  <a:txBody>
                    <a:bodyPr/>
                    <a:lstStyle/>
                    <a:p>
                      <a:r>
                        <a:rPr lang="en-GB" sz="1600" dirty="0" smtClean="0"/>
                        <a:t>Agree</a:t>
                      </a:r>
                      <a:endParaRPr lang="en-GB" sz="1600" dirty="0"/>
                    </a:p>
                  </a:txBody>
                  <a:tcPr/>
                </a:tc>
                <a:tc>
                  <a:txBody>
                    <a:bodyPr/>
                    <a:lstStyle/>
                    <a:p>
                      <a:r>
                        <a:rPr lang="en-GB" dirty="0" smtClean="0"/>
                        <a:t>6</a:t>
                      </a:r>
                      <a:endParaRPr lang="en-GB" dirty="0"/>
                    </a:p>
                  </a:txBody>
                  <a:tcPr/>
                </a:tc>
                <a:tc>
                  <a:txBody>
                    <a:bodyPr/>
                    <a:lstStyle/>
                    <a:p>
                      <a:r>
                        <a:rPr lang="en-GB" dirty="0" smtClean="0"/>
                        <a:t>27</a:t>
                      </a:r>
                      <a:endParaRPr lang="en-GB" dirty="0"/>
                    </a:p>
                  </a:txBody>
                  <a:tcPr/>
                </a:tc>
                <a:tc>
                  <a:txBody>
                    <a:bodyPr/>
                    <a:lstStyle/>
                    <a:p>
                      <a:r>
                        <a:rPr lang="en-GB" dirty="0" smtClean="0"/>
                        <a:t>4</a:t>
                      </a:r>
                      <a:endParaRPr lang="en-GB" dirty="0"/>
                    </a:p>
                  </a:txBody>
                  <a:tcPr/>
                </a:tc>
                <a:tc>
                  <a:txBody>
                    <a:bodyPr/>
                    <a:lstStyle/>
                    <a:p>
                      <a:r>
                        <a:rPr lang="en-GB" dirty="0" smtClean="0"/>
                        <a:t>3</a:t>
                      </a:r>
                      <a:endParaRPr lang="en-GB" dirty="0"/>
                    </a:p>
                  </a:txBody>
                  <a:tcPr/>
                </a:tc>
                <a:tc>
                  <a:txBody>
                    <a:bodyPr/>
                    <a:lstStyle/>
                    <a:p>
                      <a:r>
                        <a:rPr lang="en-GB" dirty="0" smtClean="0"/>
                        <a:t>3</a:t>
                      </a:r>
                      <a:endParaRPr lang="en-GB" dirty="0"/>
                    </a:p>
                  </a:txBody>
                  <a:tcPr/>
                </a:tc>
              </a:tr>
              <a:tr h="550333">
                <a:tc vMerge="1">
                  <a:txBody>
                    <a:bodyPr/>
                    <a:lstStyle/>
                    <a:p>
                      <a:endParaRPr lang="en-GB" dirty="0"/>
                    </a:p>
                  </a:txBody>
                  <a:tcPr/>
                </a:tc>
                <a:tc>
                  <a:txBody>
                    <a:bodyPr/>
                    <a:lstStyle/>
                    <a:p>
                      <a:r>
                        <a:rPr lang="en-GB" sz="1600" dirty="0" smtClean="0"/>
                        <a:t>Disagree</a:t>
                      </a:r>
                      <a:endParaRPr lang="en-GB" sz="1600" dirty="0"/>
                    </a:p>
                  </a:txBody>
                  <a:tcPr/>
                </a:tc>
                <a:tc>
                  <a:txBody>
                    <a:bodyPr/>
                    <a:lstStyle/>
                    <a:p>
                      <a:r>
                        <a:rPr lang="en-GB" dirty="0" smtClean="0"/>
                        <a:t>9</a:t>
                      </a:r>
                      <a:endParaRPr lang="en-GB" dirty="0"/>
                    </a:p>
                  </a:txBody>
                  <a:tcPr/>
                </a:tc>
                <a:tc>
                  <a:txBody>
                    <a:bodyPr/>
                    <a:lstStyle/>
                    <a:p>
                      <a:r>
                        <a:rPr lang="en-GB" dirty="0" smtClean="0"/>
                        <a:t>23</a:t>
                      </a:r>
                      <a:endParaRPr lang="en-GB" dirty="0"/>
                    </a:p>
                  </a:txBody>
                  <a:tcPr/>
                </a:tc>
                <a:tc>
                  <a:txBody>
                    <a:bodyPr/>
                    <a:lstStyle/>
                    <a:p>
                      <a:r>
                        <a:rPr lang="en-GB" dirty="0" smtClean="0"/>
                        <a:t>11</a:t>
                      </a:r>
                      <a:endParaRPr lang="en-GB" dirty="0"/>
                    </a:p>
                  </a:txBody>
                  <a:tcPr/>
                </a:tc>
                <a:tc>
                  <a:txBody>
                    <a:bodyPr/>
                    <a:lstStyle/>
                    <a:p>
                      <a:r>
                        <a:rPr lang="en-GB" dirty="0" smtClean="0"/>
                        <a:t>0</a:t>
                      </a:r>
                      <a:endParaRPr lang="en-GB" dirty="0"/>
                    </a:p>
                  </a:txBody>
                  <a:tcPr/>
                </a:tc>
                <a:tc>
                  <a:txBody>
                    <a:bodyPr/>
                    <a:lstStyle/>
                    <a:p>
                      <a:r>
                        <a:rPr lang="en-GB" dirty="0" smtClean="0"/>
                        <a:t>34</a:t>
                      </a:r>
                      <a:endParaRPr lang="en-GB" dirty="0"/>
                    </a:p>
                  </a:txBody>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Per-</a:t>
            </a:r>
            <a:r>
              <a:rPr lang="en-GB" dirty="0" err="1" smtClean="0"/>
              <a:t>rater</a:t>
            </a:r>
            <a:r>
              <a:rPr lang="en-GB" dirty="0" smtClean="0"/>
              <a:t> consistency</a:t>
            </a:r>
            <a:endParaRPr lang="en-GB" dirty="0"/>
          </a:p>
        </p:txBody>
      </p:sp>
      <p:pic>
        <p:nvPicPr>
          <p:cNvPr id="2050" name="Picture 2"/>
          <p:cNvPicPr>
            <a:picLocks noChangeAspect="1" noChangeArrowheads="1"/>
          </p:cNvPicPr>
          <p:nvPr/>
        </p:nvPicPr>
        <p:blipFill>
          <a:blip r:embed="rId3" cstate="print"/>
          <a:srcRect/>
          <a:stretch>
            <a:fillRect/>
          </a:stretch>
        </p:blipFill>
        <p:spPr bwMode="auto">
          <a:xfrm>
            <a:off x="0" y="1676400"/>
            <a:ext cx="8606559" cy="2590800"/>
          </a:xfrm>
          <a:prstGeom prst="rect">
            <a:avLst/>
          </a:prstGeom>
          <a:noFill/>
          <a:ln w="9525">
            <a:noFill/>
            <a:miter lim="800000"/>
            <a:headEnd/>
            <a:tailEnd/>
          </a:ln>
        </p:spPr>
      </p:pic>
      <p:sp>
        <p:nvSpPr>
          <p:cNvPr id="5" name="Content Placeholder 2"/>
          <p:cNvSpPr>
            <a:spLocks noGrp="1"/>
          </p:cNvSpPr>
          <p:nvPr>
            <p:ph idx="1"/>
          </p:nvPr>
        </p:nvSpPr>
        <p:spPr>
          <a:xfrm>
            <a:off x="304800" y="4572000"/>
            <a:ext cx="8229600" cy="1600200"/>
          </a:xfrm>
        </p:spPr>
        <p:txBody>
          <a:bodyPr>
            <a:normAutofit/>
          </a:bodyPr>
          <a:lstStyle/>
          <a:p>
            <a:r>
              <a:rPr lang="en-GB" dirty="0" smtClean="0"/>
              <a:t>Ideally each reviewer would have identified a pattern for “injury due to &lt;event&gt;” and applied it consistently...</a:t>
            </a:r>
          </a:p>
        </p:txBody>
      </p:sp>
      <p:sp>
        <p:nvSpPr>
          <p:cNvPr id="6" name="Down Arrow 5"/>
          <p:cNvSpPr/>
          <p:nvPr/>
        </p:nvSpPr>
        <p:spPr>
          <a:xfrm>
            <a:off x="8686800" y="1782306"/>
            <a:ext cx="228600" cy="2426208"/>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Concerns</a:t>
            </a:r>
            <a:endParaRPr lang="en-GB" dirty="0"/>
          </a:p>
        </p:txBody>
      </p:sp>
      <p:sp>
        <p:nvSpPr>
          <p:cNvPr id="3" name="Content Placeholder 2"/>
          <p:cNvSpPr>
            <a:spLocks noGrp="1"/>
          </p:cNvSpPr>
          <p:nvPr>
            <p:ph idx="1"/>
          </p:nvPr>
        </p:nvSpPr>
        <p:spPr/>
        <p:txBody>
          <a:bodyPr/>
          <a:lstStyle/>
          <a:p>
            <a:r>
              <a:rPr lang="en-GB" dirty="0" smtClean="0"/>
              <a:t>Results</a:t>
            </a:r>
          </a:p>
          <a:p>
            <a:pPr lvl="1"/>
            <a:r>
              <a:rPr lang="en-GB" dirty="0" smtClean="0"/>
              <a:t>Superficially reproducibility of patterns not impressive</a:t>
            </a:r>
          </a:p>
          <a:p>
            <a:r>
              <a:rPr lang="en-GB" dirty="0" smtClean="0"/>
              <a:t>Process</a:t>
            </a:r>
          </a:p>
          <a:p>
            <a:pPr lvl="1"/>
            <a:r>
              <a:rPr lang="en-GB" dirty="0" smtClean="0"/>
              <a:t>Conflict resolution self-fulfilling</a:t>
            </a:r>
          </a:p>
          <a:p>
            <a:r>
              <a:rPr lang="en-GB" dirty="0" smtClean="0"/>
              <a:t>Participation</a:t>
            </a:r>
          </a:p>
          <a:p>
            <a:pPr lvl="1"/>
            <a:r>
              <a:rPr lang="en-GB" dirty="0" smtClean="0"/>
              <a:t>Numbers low (however more per cycle makes conflict resolution harder)</a:t>
            </a:r>
          </a:p>
          <a:p>
            <a:pPr lvl="1"/>
            <a:endParaRPr lang="en-GB"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Strengths</a:t>
            </a:r>
            <a:endParaRPr lang="en-GB" dirty="0"/>
          </a:p>
        </p:txBody>
      </p:sp>
      <p:sp>
        <p:nvSpPr>
          <p:cNvPr id="3" name="Content Placeholder 2"/>
          <p:cNvSpPr>
            <a:spLocks noGrp="1"/>
          </p:cNvSpPr>
          <p:nvPr>
            <p:ph idx="1"/>
          </p:nvPr>
        </p:nvSpPr>
        <p:spPr/>
        <p:txBody>
          <a:bodyPr/>
          <a:lstStyle/>
          <a:p>
            <a:r>
              <a:rPr lang="en-GB" dirty="0" smtClean="0"/>
              <a:t>A decision can be made (and a trace of the decision process can be maintained)</a:t>
            </a:r>
          </a:p>
          <a:p>
            <a:r>
              <a:rPr lang="en-GB" dirty="0" smtClean="0"/>
              <a:t>Smaller set of choices simplifies CR debate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p:txBody>
          <a:bodyPr/>
          <a:lstStyle/>
          <a:p>
            <a:r>
              <a:rPr lang="en-GB" dirty="0" smtClean="0"/>
              <a:t>Background recap</a:t>
            </a:r>
          </a:p>
          <a:p>
            <a:r>
              <a:rPr lang="en-GB" dirty="0" smtClean="0"/>
              <a:t>Approach used</a:t>
            </a:r>
          </a:p>
          <a:p>
            <a:r>
              <a:rPr lang="en-GB" dirty="0" smtClean="0"/>
              <a:t>Testing so far</a:t>
            </a:r>
          </a:p>
          <a:p>
            <a:pPr lvl="1"/>
            <a:r>
              <a:rPr lang="en-GB" dirty="0" smtClean="0"/>
              <a:t>Independent testing</a:t>
            </a:r>
          </a:p>
          <a:p>
            <a:pPr lvl="1"/>
            <a:r>
              <a:rPr lang="en-GB" dirty="0" smtClean="0"/>
              <a:t>Conflict resolution</a:t>
            </a:r>
          </a:p>
          <a:p>
            <a:r>
              <a:rPr lang="en-GB" dirty="0" smtClean="0"/>
              <a:t>Raw data inspection</a:t>
            </a:r>
          </a:p>
          <a:p>
            <a:r>
              <a:rPr lang="en-GB" dirty="0" smtClean="0"/>
              <a:t>Concerns and </a:t>
            </a:r>
            <a:r>
              <a:rPr lang="en-GB" dirty="0" smtClean="0"/>
              <a:t>strengths</a:t>
            </a:r>
            <a:endParaRPr lang="en-GB" dirty="0" smtClean="0"/>
          </a:p>
          <a:p>
            <a:endParaRPr lang="en-GB" dirty="0" smtClean="0"/>
          </a:p>
          <a:p>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X with Y (recap)</a:t>
            </a:r>
            <a:endParaRPr lang="en-GB" dirty="0"/>
          </a:p>
        </p:txBody>
      </p:sp>
      <p:sp>
        <p:nvSpPr>
          <p:cNvPr id="3" name="Content Placeholder 2"/>
          <p:cNvSpPr>
            <a:spLocks noGrp="1"/>
          </p:cNvSpPr>
          <p:nvPr>
            <p:ph idx="1"/>
          </p:nvPr>
        </p:nvSpPr>
        <p:spPr>
          <a:xfrm>
            <a:off x="457200" y="1371600"/>
            <a:ext cx="8229600" cy="5181600"/>
          </a:xfrm>
        </p:spPr>
        <p:txBody>
          <a:bodyPr>
            <a:normAutofit fontScale="92500" lnSpcReduction="10000"/>
          </a:bodyPr>
          <a:lstStyle/>
          <a:p>
            <a:r>
              <a:rPr lang="en-GB" dirty="0" smtClean="0"/>
              <a:t>Multiple different approaches in the past to:</a:t>
            </a:r>
          </a:p>
          <a:p>
            <a:r>
              <a:rPr lang="en-GB" dirty="0" smtClean="0"/>
              <a:t>Identifying and distinguishing ECE classes</a:t>
            </a:r>
          </a:p>
          <a:p>
            <a:r>
              <a:rPr lang="en-GB" dirty="0" smtClean="0"/>
              <a:t>Identifying and modelling compound concepts summarised in</a:t>
            </a:r>
          </a:p>
          <a:p>
            <a:pPr lvl="1"/>
            <a:r>
              <a:rPr lang="en-GB" dirty="0" smtClean="0"/>
              <a:t>artf6166 : X with Y, X due to Y</a:t>
            </a:r>
          </a:p>
          <a:p>
            <a:pPr lvl="1"/>
            <a:r>
              <a:rPr lang="en-GB" dirty="0" smtClean="0"/>
              <a:t>artf6301 : </a:t>
            </a:r>
            <a:r>
              <a:rPr lang="en-GB" dirty="0" err="1" smtClean="0"/>
              <a:t>Sequela</a:t>
            </a:r>
            <a:r>
              <a:rPr lang="en-GB" dirty="0" smtClean="0"/>
              <a:t> (finding) and </a:t>
            </a:r>
            <a:r>
              <a:rPr lang="en-GB" dirty="0" err="1" smtClean="0"/>
              <a:t>Sequelae</a:t>
            </a:r>
            <a:r>
              <a:rPr lang="en-GB" dirty="0" smtClean="0"/>
              <a:t> of disorders (disorder)</a:t>
            </a:r>
          </a:p>
          <a:p>
            <a:pPr lvl="1"/>
            <a:r>
              <a:rPr lang="en-GB" dirty="0" smtClean="0"/>
              <a:t>With further relevance to:</a:t>
            </a:r>
          </a:p>
          <a:p>
            <a:pPr lvl="2"/>
            <a:r>
              <a:rPr lang="en-GB" dirty="0" smtClean="0"/>
              <a:t>artf221344:&lt;disorder&gt; complicating pregnancy </a:t>
            </a:r>
          </a:p>
          <a:p>
            <a:pPr lvl="2"/>
            <a:r>
              <a:rPr lang="en-GB" dirty="0" smtClean="0"/>
              <a:t>artf222453 : Review concept model: Multiple complication due to diabetes</a:t>
            </a:r>
          </a:p>
          <a:p>
            <a:pPr lvl="2"/>
            <a:r>
              <a:rPr lang="en-GB" dirty="0" smtClean="0"/>
              <a:t>...</a:t>
            </a:r>
          </a:p>
          <a:p>
            <a:pPr lvl="1"/>
            <a:endParaRPr lang="en-GB" dirty="0" smtClean="0"/>
          </a:p>
          <a:p>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X with Y (recap)</a:t>
            </a:r>
            <a:endParaRPr lang="en-GB" dirty="0"/>
          </a:p>
        </p:txBody>
      </p:sp>
      <p:sp>
        <p:nvSpPr>
          <p:cNvPr id="3" name="Content Placeholder 2"/>
          <p:cNvSpPr>
            <a:spLocks noGrp="1"/>
          </p:cNvSpPr>
          <p:nvPr>
            <p:ph idx="1"/>
          </p:nvPr>
        </p:nvSpPr>
        <p:spPr>
          <a:xfrm>
            <a:off x="457200" y="1295400"/>
            <a:ext cx="8229600" cy="1066800"/>
          </a:xfrm>
        </p:spPr>
        <p:txBody>
          <a:bodyPr>
            <a:normAutofit/>
          </a:bodyPr>
          <a:lstStyle/>
          <a:p>
            <a:r>
              <a:rPr lang="en-GB" sz="2800" dirty="0" smtClean="0"/>
              <a:t>Requirement for consistent authoring guidelines</a:t>
            </a:r>
          </a:p>
          <a:p>
            <a:r>
              <a:rPr lang="en-GB" sz="2800" dirty="0" smtClean="0"/>
              <a:t>Current modelling inconsistent</a:t>
            </a:r>
            <a:endParaRPr lang="en-GB" sz="2800" dirty="0"/>
          </a:p>
        </p:txBody>
      </p:sp>
      <p:graphicFrame>
        <p:nvGraphicFramePr>
          <p:cNvPr id="5" name="Table 4"/>
          <p:cNvGraphicFramePr>
            <a:graphicFrameLocks noGrp="1"/>
          </p:cNvGraphicFramePr>
          <p:nvPr/>
        </p:nvGraphicFramePr>
        <p:xfrm>
          <a:off x="304800" y="2438398"/>
          <a:ext cx="8610599" cy="3200404"/>
        </p:xfrm>
        <a:graphic>
          <a:graphicData uri="http://schemas.openxmlformats.org/drawingml/2006/table">
            <a:tbl>
              <a:tblPr/>
              <a:tblGrid>
                <a:gridCol w="1679685"/>
                <a:gridCol w="1347818"/>
                <a:gridCol w="1595769"/>
                <a:gridCol w="1295044"/>
                <a:gridCol w="1326875"/>
                <a:gridCol w="1365408"/>
              </a:tblGrid>
              <a:tr h="718855">
                <a:tc>
                  <a:txBody>
                    <a:bodyPr/>
                    <a:lstStyle/>
                    <a:p>
                      <a:pPr algn="l">
                        <a:lnSpc>
                          <a:spcPts val="2000"/>
                        </a:lnSpc>
                        <a:spcAft>
                          <a:spcPts val="0"/>
                        </a:spcAft>
                      </a:pPr>
                      <a:r>
                        <a:rPr lang="en-US" sz="1800" b="1" dirty="0" smtClean="0">
                          <a:latin typeface="Arial"/>
                          <a:ea typeface="Times New Roman"/>
                          <a:cs typeface="Times New Roman"/>
                        </a:rPr>
                        <a:t>FSN </a:t>
                      </a:r>
                      <a:r>
                        <a:rPr lang="en-US" sz="1800" b="1" baseline="0" dirty="0" smtClean="0">
                          <a:latin typeface="Arial"/>
                          <a:ea typeface="Times New Roman"/>
                          <a:cs typeface="Times New Roman"/>
                        </a:rPr>
                        <a:t>connective:</a:t>
                      </a:r>
                      <a:endParaRPr lang="en-US" sz="1800" b="1" dirty="0" smtClean="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Total #</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associated with</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due to</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after</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causative agent</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09">
                <a:tc>
                  <a:txBody>
                    <a:bodyPr/>
                    <a:lstStyle/>
                    <a:p>
                      <a:pPr algn="l">
                        <a:lnSpc>
                          <a:spcPts val="2000"/>
                        </a:lnSpc>
                        <a:spcAft>
                          <a:spcPts val="0"/>
                        </a:spcAft>
                      </a:pPr>
                      <a:r>
                        <a:rPr lang="en-US" sz="1800" b="1">
                          <a:latin typeface="Arial"/>
                          <a:ea typeface="Times New Roman"/>
                          <a:cs typeface="Times New Roman"/>
                        </a:rPr>
                        <a:t>associated with</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533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305 </a:t>
                      </a:r>
                      <a:r>
                        <a:rPr lang="en-US" sz="1800">
                          <a:solidFill>
                            <a:srgbClr val="FF0000"/>
                          </a:solidFill>
                          <a:latin typeface="Arial"/>
                          <a:ea typeface="Times New Roman"/>
                          <a:cs typeface="Times New Roman"/>
                        </a:rPr>
                        <a:t>(57%)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25  </a:t>
                      </a:r>
                      <a:r>
                        <a:rPr lang="en-US" sz="1800">
                          <a:solidFill>
                            <a:srgbClr val="FF0000"/>
                          </a:solidFill>
                          <a:latin typeface="Arial"/>
                          <a:ea typeface="Times New Roman"/>
                          <a:cs typeface="Times New Roman"/>
                        </a:rPr>
                        <a:t>(4.7%)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 </a:t>
                      </a:r>
                      <a:r>
                        <a:rPr lang="en-US" sz="1800">
                          <a:solidFill>
                            <a:srgbClr val="FF0000"/>
                          </a:solidFill>
                          <a:latin typeface="Arial"/>
                          <a:ea typeface="Times New Roman"/>
                          <a:cs typeface="Times New Roman"/>
                        </a:rPr>
                        <a:t>(0.6%)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18 </a:t>
                      </a:r>
                      <a:r>
                        <a:rPr lang="en-US" sz="1800">
                          <a:solidFill>
                            <a:srgbClr val="FF0000"/>
                          </a:solidFill>
                          <a:latin typeface="Arial"/>
                          <a:ea typeface="Times New Roman"/>
                          <a:cs typeface="Times New Roman"/>
                        </a:rPr>
                        <a:t>(3%)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due to</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2295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26 </a:t>
                      </a:r>
                      <a:r>
                        <a:rPr lang="en-US" sz="1800">
                          <a:solidFill>
                            <a:srgbClr val="FF0000"/>
                          </a:solidFill>
                          <a:latin typeface="Arial"/>
                          <a:ea typeface="Times New Roman"/>
                          <a:cs typeface="Times New Roman"/>
                        </a:rPr>
                        <a:t>(1%)</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277 </a:t>
                      </a:r>
                      <a:r>
                        <a:rPr lang="en-US" sz="1800">
                          <a:solidFill>
                            <a:srgbClr val="FF0000"/>
                          </a:solidFill>
                          <a:latin typeface="Arial"/>
                          <a:ea typeface="Times New Roman"/>
                          <a:cs typeface="Times New Roman"/>
                        </a:rPr>
                        <a:t>(12%)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17 </a:t>
                      </a:r>
                      <a:r>
                        <a:rPr lang="en-US" sz="1800">
                          <a:solidFill>
                            <a:srgbClr val="FF0000"/>
                          </a:solidFill>
                          <a:latin typeface="Arial"/>
                          <a:ea typeface="Times New Roman"/>
                          <a:cs typeface="Times New Roman"/>
                        </a:rPr>
                        <a:t>(0.7%)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1073 </a:t>
                      </a:r>
                      <a:r>
                        <a:rPr lang="en-US" sz="1800">
                          <a:solidFill>
                            <a:srgbClr val="FF0000"/>
                          </a:solidFill>
                          <a:latin typeface="Arial"/>
                          <a:ea typeface="Times New Roman"/>
                          <a:cs typeface="Times New Roman"/>
                        </a:rPr>
                        <a:t>(47%)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after</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 (</a:t>
                      </a:r>
                      <a:r>
                        <a:rPr lang="en-US" sz="1800">
                          <a:solidFill>
                            <a:srgbClr val="FF0000"/>
                          </a:solidFill>
                          <a:latin typeface="Arial"/>
                          <a:ea typeface="Times New Roman"/>
                          <a:cs typeface="Times New Roman"/>
                        </a:rPr>
                        <a:t>1.5%)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38 </a:t>
                      </a:r>
                      <a:r>
                        <a:rPr lang="en-US" sz="1800">
                          <a:solidFill>
                            <a:srgbClr val="FF0000"/>
                          </a:solidFill>
                          <a:latin typeface="Arial"/>
                          <a:ea typeface="Times New Roman"/>
                          <a:cs typeface="Times New Roman"/>
                        </a:rPr>
                        <a:t>(58%)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 </a:t>
                      </a:r>
                      <a:r>
                        <a:rPr lang="en-US" sz="1800">
                          <a:solidFill>
                            <a:srgbClr val="FF0000"/>
                          </a:solidFill>
                          <a:latin typeface="Arial"/>
                          <a:ea typeface="Times New Roman"/>
                          <a:cs typeface="Times New Roman"/>
                        </a:rPr>
                        <a:t>(9%)</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following</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258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 </a:t>
                      </a:r>
                      <a:r>
                        <a:rPr lang="en-US" sz="1800">
                          <a:solidFill>
                            <a:srgbClr val="FF0000"/>
                          </a:solidFill>
                          <a:latin typeface="Arial"/>
                          <a:ea typeface="Times New Roman"/>
                          <a:cs typeface="Times New Roman"/>
                        </a:rPr>
                        <a:t>(3%)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79 </a:t>
                      </a:r>
                      <a:r>
                        <a:rPr lang="en-US" sz="1800">
                          <a:solidFill>
                            <a:srgbClr val="FF0000"/>
                          </a:solidFill>
                          <a:latin typeface="Arial"/>
                          <a:ea typeface="Times New Roman"/>
                          <a:cs typeface="Times New Roman"/>
                        </a:rPr>
                        <a:t>(31%)</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5  </a:t>
                      </a:r>
                      <a:r>
                        <a:rPr lang="en-US" sz="1800">
                          <a:solidFill>
                            <a:srgbClr val="FF0000"/>
                          </a:solidFill>
                          <a:latin typeface="Arial"/>
                          <a:ea typeface="Times New Roman"/>
                          <a:cs typeface="Times New Roman"/>
                        </a:rPr>
                        <a:t>(2%)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secondary to</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936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72 </a:t>
                      </a:r>
                      <a:r>
                        <a:rPr lang="en-US" sz="1800">
                          <a:solidFill>
                            <a:srgbClr val="FF0000"/>
                          </a:solidFill>
                          <a:latin typeface="Arial"/>
                          <a:ea typeface="Times New Roman"/>
                          <a:cs typeface="Times New Roman"/>
                        </a:rPr>
                        <a:t>(8%)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23 </a:t>
                      </a:r>
                      <a:r>
                        <a:rPr lang="en-US" sz="1800">
                          <a:solidFill>
                            <a:srgbClr val="FF0000"/>
                          </a:solidFill>
                          <a:latin typeface="Arial"/>
                          <a:ea typeface="Times New Roman"/>
                          <a:cs typeface="Times New Roman"/>
                        </a:rPr>
                        <a:t>(2%)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 </a:t>
                      </a:r>
                      <a:r>
                        <a:rPr lang="en-US" sz="1800">
                          <a:solidFill>
                            <a:srgbClr val="FF0000"/>
                          </a:solidFill>
                          <a:latin typeface="Arial"/>
                          <a:ea typeface="Times New Roman"/>
                          <a:cs typeface="Times New Roman"/>
                        </a:rPr>
                        <a:t>(0.2%)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45 </a:t>
                      </a:r>
                      <a:r>
                        <a:rPr lang="en-US" sz="1800">
                          <a:solidFill>
                            <a:srgbClr val="FF0000"/>
                          </a:solidFill>
                          <a:latin typeface="Arial"/>
                          <a:ea typeface="Times New Roman"/>
                          <a:cs typeface="Times New Roman"/>
                        </a:rPr>
                        <a:t>(5%)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dirty="0">
                          <a:latin typeface="Arial"/>
                          <a:ea typeface="Times New Roman"/>
                          <a:cs typeface="Times New Roman"/>
                        </a:rPr>
                        <a:t>caused by</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dirty="0">
                          <a:latin typeface="Arial"/>
                          <a:ea typeface="Times New Roman"/>
                          <a:cs typeface="Times New Roman"/>
                        </a:rPr>
                        <a:t>0 </a:t>
                      </a:r>
                      <a:r>
                        <a:rPr lang="en-US" sz="1800" dirty="0">
                          <a:solidFill>
                            <a:srgbClr val="FF0000"/>
                          </a:solidFill>
                          <a:latin typeface="Arial"/>
                          <a:ea typeface="Times New Roman"/>
                          <a:cs typeface="Times New Roman"/>
                        </a:rPr>
                        <a:t>(0%)</a:t>
                      </a:r>
                      <a:endParaRPr lang="en-GB" sz="1800"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8 </a:t>
                      </a:r>
                      <a:r>
                        <a:rPr lang="en-US" sz="1800">
                          <a:solidFill>
                            <a:srgbClr val="FF0000"/>
                          </a:solidFill>
                          <a:latin typeface="Arial"/>
                          <a:ea typeface="Times New Roman"/>
                          <a:cs typeface="Times New Roman"/>
                        </a:rPr>
                        <a:t>(13%)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dirty="0">
                          <a:latin typeface="Arial"/>
                          <a:ea typeface="Times New Roman"/>
                          <a:cs typeface="Times New Roman"/>
                        </a:rPr>
                        <a:t>10 </a:t>
                      </a:r>
                      <a:r>
                        <a:rPr lang="en-US" sz="1800" dirty="0">
                          <a:solidFill>
                            <a:srgbClr val="FF0000"/>
                          </a:solidFill>
                          <a:latin typeface="Arial"/>
                          <a:ea typeface="Times New Roman"/>
                          <a:cs typeface="Times New Roman"/>
                        </a:rPr>
                        <a:t>(17%)</a:t>
                      </a:r>
                      <a:endParaRPr lang="en-GB" sz="1800"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Problems (recap)</a:t>
            </a:r>
            <a:endParaRPr lang="en-GB" dirty="0"/>
          </a:p>
        </p:txBody>
      </p:sp>
      <p:sp>
        <p:nvSpPr>
          <p:cNvPr id="3" name="Content Placeholder 2"/>
          <p:cNvSpPr>
            <a:spLocks noGrp="1"/>
          </p:cNvSpPr>
          <p:nvPr>
            <p:ph idx="1"/>
          </p:nvPr>
        </p:nvSpPr>
        <p:spPr/>
        <p:txBody>
          <a:bodyPr/>
          <a:lstStyle/>
          <a:p>
            <a:r>
              <a:rPr lang="en-GB" dirty="0" smtClean="0"/>
              <a:t>Multiple options for modelling approach (roles existing or new, findings vs. explicit situations)</a:t>
            </a:r>
          </a:p>
          <a:p>
            <a:r>
              <a:rPr lang="en-GB" dirty="0" smtClean="0"/>
              <a:t>Inclusive solutions  (those which tightly couple connective words/phrases with modelling choices compounds inconsistency.</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Simplified approach used</a:t>
            </a:r>
            <a:endParaRPr lang="en-GB" dirty="0"/>
          </a:p>
        </p:txBody>
      </p:sp>
      <p:sp>
        <p:nvSpPr>
          <p:cNvPr id="3" name="Content Placeholder 2"/>
          <p:cNvSpPr>
            <a:spLocks noGrp="1"/>
          </p:cNvSpPr>
          <p:nvPr>
            <p:ph idx="1"/>
          </p:nvPr>
        </p:nvSpPr>
        <p:spPr/>
        <p:txBody>
          <a:bodyPr>
            <a:normAutofit lnSpcReduction="10000"/>
          </a:bodyPr>
          <a:lstStyle/>
          <a:p>
            <a:pPr lvl="0"/>
            <a:r>
              <a:rPr lang="en-GB" b="1" dirty="0" smtClean="0"/>
              <a:t>Limited number of patterns:</a:t>
            </a:r>
          </a:p>
          <a:p>
            <a:pPr lvl="0"/>
            <a:r>
              <a:rPr lang="en-GB" dirty="0" smtClean="0"/>
              <a:t>Pattern 1: X co-</a:t>
            </a:r>
            <a:r>
              <a:rPr lang="en-GB" dirty="0" err="1" smtClean="0"/>
              <a:t>occurrent</a:t>
            </a:r>
            <a:r>
              <a:rPr lang="en-GB" dirty="0" smtClean="0"/>
              <a:t> with Y </a:t>
            </a:r>
          </a:p>
          <a:p>
            <a:pPr lvl="0"/>
            <a:r>
              <a:rPr lang="en-GB" dirty="0" smtClean="0"/>
              <a:t>Pattern 2: X due to y </a:t>
            </a:r>
          </a:p>
          <a:p>
            <a:pPr lvl="1"/>
            <a:r>
              <a:rPr lang="en-GB" dirty="0" smtClean="0"/>
              <a:t>(also X after Y)</a:t>
            </a:r>
          </a:p>
          <a:p>
            <a:pPr lvl="0"/>
            <a:r>
              <a:rPr lang="en-GB" dirty="0" smtClean="0"/>
              <a:t>Pattern 3: X co-</a:t>
            </a:r>
            <a:r>
              <a:rPr lang="en-GB" dirty="0" err="1" smtClean="0"/>
              <a:t>occurrent</a:t>
            </a:r>
            <a:r>
              <a:rPr lang="en-GB" dirty="0" smtClean="0"/>
              <a:t> and due to Y</a:t>
            </a:r>
          </a:p>
          <a:p>
            <a:pPr lvl="0"/>
            <a:r>
              <a:rPr lang="en-GB" dirty="0" smtClean="0"/>
              <a:t>Pattern 4: X caused by Y</a:t>
            </a:r>
          </a:p>
          <a:p>
            <a:pPr lvl="0"/>
            <a:endParaRPr lang="en-GB" dirty="0" smtClean="0"/>
          </a:p>
          <a:p>
            <a:pPr lvl="0"/>
            <a:r>
              <a:rPr lang="en-GB" dirty="0" smtClean="0"/>
              <a:t>Note: no use of ‘associated with’</a:t>
            </a:r>
          </a:p>
          <a:p>
            <a:endParaRPr lang="en-GB"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Testing so far</a:t>
            </a:r>
            <a:endParaRPr lang="en-GB" dirty="0"/>
          </a:p>
        </p:txBody>
      </p:sp>
      <p:sp>
        <p:nvSpPr>
          <p:cNvPr id="3" name="Content Placeholder 2"/>
          <p:cNvSpPr>
            <a:spLocks noGrp="1"/>
          </p:cNvSpPr>
          <p:nvPr>
            <p:ph idx="1"/>
          </p:nvPr>
        </p:nvSpPr>
        <p:spPr/>
        <p:txBody>
          <a:bodyPr/>
          <a:lstStyle/>
          <a:p>
            <a:r>
              <a:rPr lang="en-GB" dirty="0" smtClean="0"/>
              <a:t>Informal testing of sample of concepts</a:t>
            </a:r>
          </a:p>
          <a:p>
            <a:pPr lvl="1"/>
            <a:r>
              <a:rPr lang="en-GB" dirty="0" smtClean="0"/>
              <a:t>Detected lexically</a:t>
            </a:r>
          </a:p>
          <a:p>
            <a:pPr lvl="1"/>
            <a:r>
              <a:rPr lang="en-GB" dirty="0" smtClean="0"/>
              <a:t>Sample reduced by check digit filtering</a:t>
            </a:r>
          </a:p>
          <a:p>
            <a:pPr lvl="2"/>
            <a:r>
              <a:rPr lang="en-GB" dirty="0" smtClean="0"/>
              <a:t>ConceptId ENDS WITH 0000, 1000, 2000... gives us approximately 40 test concepts </a:t>
            </a:r>
            <a:endParaRPr lang="en-GB"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Sample</a:t>
            </a:r>
            <a:endParaRPr lang="en-GB" dirty="0"/>
          </a:p>
        </p:txBody>
      </p:sp>
      <p:sp>
        <p:nvSpPr>
          <p:cNvPr id="3" name="Content Placeholder 2"/>
          <p:cNvSpPr>
            <a:spLocks noGrp="1"/>
          </p:cNvSpPr>
          <p:nvPr>
            <p:ph idx="1"/>
          </p:nvPr>
        </p:nvSpPr>
        <p:spPr/>
        <p:txBody>
          <a:bodyPr/>
          <a:lstStyle/>
          <a:p>
            <a:endParaRPr lang="en-GB" dirty="0"/>
          </a:p>
        </p:txBody>
      </p:sp>
      <p:pic>
        <p:nvPicPr>
          <p:cNvPr id="1026" name="Picture 2"/>
          <p:cNvPicPr>
            <a:picLocks noChangeAspect="1" noChangeArrowheads="1"/>
          </p:cNvPicPr>
          <p:nvPr/>
        </p:nvPicPr>
        <p:blipFill>
          <a:blip r:embed="rId2" cstate="print"/>
          <a:srcRect/>
          <a:stretch>
            <a:fillRect/>
          </a:stretch>
        </p:blipFill>
        <p:spPr bwMode="auto">
          <a:xfrm>
            <a:off x="337616" y="1676400"/>
            <a:ext cx="8468768" cy="3505200"/>
          </a:xfrm>
          <a:prstGeom prst="rect">
            <a:avLst/>
          </a:prstGeom>
          <a:noFill/>
          <a:ln w="9525">
            <a:noFill/>
            <a:miter lim="800000"/>
            <a:headEnd/>
            <a:tailEnd/>
          </a:ln>
        </p:spPr>
      </p:pic>
      <p:sp>
        <p:nvSpPr>
          <p:cNvPr id="5" name="Rectangle 4"/>
          <p:cNvSpPr/>
          <p:nvPr/>
        </p:nvSpPr>
        <p:spPr>
          <a:xfrm>
            <a:off x="1295400" y="4876800"/>
            <a:ext cx="533400" cy="381000"/>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Down Arrow 5"/>
          <p:cNvSpPr/>
          <p:nvPr/>
        </p:nvSpPr>
        <p:spPr>
          <a:xfrm>
            <a:off x="4038600" y="5410200"/>
            <a:ext cx="484632" cy="97840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Independent testing</a:t>
            </a:r>
            <a:endParaRPr lang="en-GB" dirty="0"/>
          </a:p>
        </p:txBody>
      </p:sp>
      <p:sp>
        <p:nvSpPr>
          <p:cNvPr id="3" name="Content Placeholder 2"/>
          <p:cNvSpPr>
            <a:spLocks noGrp="1"/>
          </p:cNvSpPr>
          <p:nvPr>
            <p:ph idx="1"/>
          </p:nvPr>
        </p:nvSpPr>
        <p:spPr>
          <a:xfrm>
            <a:off x="457200" y="1600200"/>
            <a:ext cx="8458200" cy="4953000"/>
          </a:xfrm>
        </p:spPr>
        <p:txBody>
          <a:bodyPr>
            <a:normAutofit/>
          </a:bodyPr>
          <a:lstStyle/>
          <a:p>
            <a:r>
              <a:rPr lang="en-GB" b="1" dirty="0" smtClean="0"/>
              <a:t>For each concept, decide:</a:t>
            </a:r>
          </a:p>
          <a:p>
            <a:r>
              <a:rPr lang="en-GB" dirty="0" smtClean="0"/>
              <a:t>Pattern</a:t>
            </a:r>
          </a:p>
          <a:p>
            <a:r>
              <a:rPr lang="en-GB" dirty="0" smtClean="0"/>
              <a:t>Exception Y/N (still organically growing patterns)</a:t>
            </a:r>
          </a:p>
          <a:p>
            <a:r>
              <a:rPr lang="en-GB" dirty="0" smtClean="0"/>
              <a:t>Parents (notionally up to 3, not hard limit)</a:t>
            </a:r>
          </a:p>
          <a:p>
            <a:r>
              <a:rPr lang="en-GB" dirty="0" smtClean="0"/>
              <a:t>Due to targets (notionally 3, ...)</a:t>
            </a:r>
          </a:p>
          <a:p>
            <a:r>
              <a:rPr lang="en-GB" dirty="0" smtClean="0"/>
              <a:t>Notes</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212</TotalTime>
  <Words>1255</Words>
  <Application>Microsoft Office PowerPoint</Application>
  <PresentationFormat>On-screen Show (4:3)</PresentationFormat>
  <Paragraphs>230</Paragraphs>
  <Slides>19</Slides>
  <Notes>15</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Initial testing experience for X with Y aspect of Event, Condition and Episode project</vt:lpstr>
      <vt:lpstr>Outline</vt:lpstr>
      <vt:lpstr>Background X with Y (recap)</vt:lpstr>
      <vt:lpstr>Background X with Y (recap)</vt:lpstr>
      <vt:lpstr>Problems (recap)</vt:lpstr>
      <vt:lpstr>Simplified approach used</vt:lpstr>
      <vt:lpstr>Testing so far</vt:lpstr>
      <vt:lpstr>Sample</vt:lpstr>
      <vt:lpstr>Independent testing</vt:lpstr>
      <vt:lpstr>Conflict resolution</vt:lpstr>
      <vt:lpstr>Inspection of raw data</vt:lpstr>
      <vt:lpstr>Slide 12</vt:lpstr>
      <vt:lpstr>(Very) Raw data comparisons</vt:lpstr>
      <vt:lpstr>Two testers (120)</vt:lpstr>
      <vt:lpstr>Agreement and connectives ...however...</vt:lpstr>
      <vt:lpstr>Agreement and connectives ...however...</vt:lpstr>
      <vt:lpstr>Per-rater consistency</vt:lpstr>
      <vt:lpstr>Concerns</vt:lpstr>
      <vt:lpstr>Strengths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Testing approach for X with Y aspect of Event, Condition and Episode project</dc:title>
  <dc:creator/>
  <cp:lastModifiedBy>edch</cp:lastModifiedBy>
  <cp:revision>10</cp:revision>
  <dcterms:created xsi:type="dcterms:W3CDTF">2006-08-16T00:00:00Z</dcterms:created>
  <dcterms:modified xsi:type="dcterms:W3CDTF">2013-10-09T12:17:39Z</dcterms:modified>
</cp:coreProperties>
</file>