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8" r:id="rId1"/>
  </p:sldMasterIdLst>
  <p:notesMasterIdLst>
    <p:notesMasterId r:id="rId21"/>
  </p:notesMasterIdLst>
  <p:handoutMasterIdLst>
    <p:handoutMasterId r:id="rId22"/>
  </p:handoutMasterIdLst>
  <p:sldIdLst>
    <p:sldId id="258" r:id="rId2"/>
    <p:sldId id="262" r:id="rId3"/>
    <p:sldId id="263" r:id="rId4"/>
    <p:sldId id="266" r:id="rId5"/>
    <p:sldId id="264" r:id="rId6"/>
    <p:sldId id="265" r:id="rId7"/>
    <p:sldId id="267" r:id="rId8"/>
    <p:sldId id="268" r:id="rId9"/>
    <p:sldId id="269" r:id="rId10"/>
    <p:sldId id="270" r:id="rId11"/>
    <p:sldId id="271" r:id="rId12"/>
    <p:sldId id="260" r:id="rId13"/>
    <p:sldId id="259" r:id="rId14"/>
    <p:sldId id="261" r:id="rId15"/>
    <p:sldId id="274" r:id="rId16"/>
    <p:sldId id="275" r:id="rId17"/>
    <p:sldId id="276" r:id="rId18"/>
    <p:sldId id="277" r:id="rId19"/>
    <p:sldId id="278" r:id="rId20"/>
  </p:sldIdLst>
  <p:sldSz cx="9144000" cy="6858000" type="screen4x3"/>
  <p:notesSz cx="9144000" cy="6858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66"/>
    <a:srgbClr val="DEA900"/>
    <a:srgbClr val="FFFFC0"/>
    <a:srgbClr val="1294D6"/>
    <a:srgbClr val="0540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0651C3A-4460-11DB-9652-00E08161165F}"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45" autoAdjust="0"/>
    <p:restoredTop sz="94837" autoAdjust="0"/>
  </p:normalViewPr>
  <p:slideViewPr>
    <p:cSldViewPr snapToGrid="0" snapToObjects="1">
      <p:cViewPr varScale="1">
        <p:scale>
          <a:sx n="159" d="100"/>
          <a:sy n="159" d="100"/>
        </p:scale>
        <p:origin x="792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2" Type="http://schemas.openxmlformats.org/officeDocument/2006/relationships/handoutMaster" Target="handoutMasters/handoutMaster1.xml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9BD4F6-7CFB-BA4B-94B7-E6288228D65F}" type="datetimeFigureOut">
              <a:rPr lang="en-US" smtClean="0"/>
              <a:t>10/8/17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54A2C6-B30D-584E-BDD8-2D5FBEF98F4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71697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 dirty="0"/>
          </a:p>
        </p:txBody>
      </p:sp>
      <p:sp>
        <p:nvSpPr>
          <p:cNvPr id="3" name="Shape 3"/>
          <p:cNvSpPr txBox="1">
            <a:spLocks noGrp="1"/>
          </p:cNvSpPr>
          <p:nvPr>
            <p:ph type="dt" idx="10"/>
          </p:nvPr>
        </p:nvSpPr>
        <p:spPr>
          <a:xfrm>
            <a:off x="5179483" y="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 dirty="0"/>
          </a:p>
        </p:txBody>
      </p:sp>
      <p:sp>
        <p:nvSpPr>
          <p:cNvPr id="4" name="Shape 4"/>
          <p:cNvSpPr>
            <a:spLocks noGrp="1" noRot="1" noChangeAspect="1"/>
          </p:cNvSpPr>
          <p:nvPr>
            <p:ph type="sldImg" idx="3"/>
          </p:nvPr>
        </p:nvSpPr>
        <p:spPr>
          <a:xfrm>
            <a:off x="2857500" y="514350"/>
            <a:ext cx="3429000" cy="257174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" name="Shape 5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ftr" idx="11"/>
          </p:nvPr>
        </p:nvSpPr>
        <p:spPr>
          <a:xfrm>
            <a:off x="0" y="651391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 dirty="0"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5179483" y="651391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defRPr sz="1200" b="0" i="0" u="none" strike="noStrike" cap="none" baseline="0"/>
            </a:lvl1pPr>
            <a:lvl2pPr marL="0" marR="0" indent="0" algn="l" rtl="0">
              <a:defRPr/>
            </a:lvl2pPr>
            <a:lvl3pPr marL="0" marR="0" indent="0" algn="l" rtl="0">
              <a:defRPr/>
            </a:lvl3pPr>
            <a:lvl4pPr marL="0" marR="0" indent="0" algn="l" rtl="0">
              <a:defRPr/>
            </a:lvl4pPr>
            <a:lvl5pPr marL="0" marR="0" indent="0" algn="l" rtl="0">
              <a:defRPr/>
            </a:lvl5pPr>
            <a:lvl6pPr marL="0" marR="0" indent="0" algn="l" rtl="0">
              <a:defRPr/>
            </a:lvl6pPr>
            <a:lvl7pPr marL="0" marR="0" indent="0" algn="l" rtl="0">
              <a:defRPr/>
            </a:lvl7pPr>
            <a:lvl8pPr marL="0" marR="0" indent="0" algn="l" rtl="0">
              <a:defRPr/>
            </a:lvl8pPr>
            <a:lvl9pPr marL="0" marR="0" indent="0" algn="l" rtl="0"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5762948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3408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hape 13"/>
          <p:cNvCxnSpPr/>
          <p:nvPr/>
        </p:nvCxnSpPr>
        <p:spPr>
          <a:xfrm>
            <a:off x="0" y="1613266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Shape 14"/>
          <p:cNvSpPr txBox="1">
            <a:spLocks noGrp="1"/>
          </p:cNvSpPr>
          <p:nvPr>
            <p:ph type="ctrTitle"/>
          </p:nvPr>
        </p:nvSpPr>
        <p:spPr>
          <a:xfrm>
            <a:off x="685800" y="2143116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3600" b="0" i="0" u="none" strike="noStrike" cap="none" baseline="0">
                <a:solidFill>
                  <a:srgbClr val="21218A"/>
                </a:solidFill>
                <a:latin typeface="Museo 500"/>
                <a:ea typeface="Arial"/>
                <a:cs typeface="Museo 500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5" name="Shape 15"/>
          <p:cNvSpPr txBox="1">
            <a:spLocks noGrp="1"/>
          </p:cNvSpPr>
          <p:nvPr>
            <p:ph type="subTitle" idx="1"/>
          </p:nvPr>
        </p:nvSpPr>
        <p:spPr>
          <a:xfrm>
            <a:off x="685800" y="3895402"/>
            <a:ext cx="6400799" cy="146952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None/>
              <a:defRPr sz="2400" b="0" i="0" u="none" strike="noStrike" cap="none" baseline="0">
                <a:solidFill>
                  <a:srgbClr val="0070C0"/>
                </a:solidFill>
                <a:latin typeface="Museo 300"/>
                <a:ea typeface="Arial"/>
                <a:cs typeface="Museo 300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pic>
        <p:nvPicPr>
          <p:cNvPr id="2" name="Picture 1" descr="ihtsdo_brand_master_PM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275" y="64416"/>
            <a:ext cx="3238066" cy="143801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" name="Picture 2" descr="delivering_snomed_tagline_CMYK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75" y="5722818"/>
            <a:ext cx="2426053" cy="103395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A2698-25A6-BB44-BDF3-496AA86874B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Shape 9"/>
          <p:cNvSpPr txBox="1">
            <a:spLocks noGrp="1"/>
          </p:cNvSpPr>
          <p:nvPr>
            <p:ph idx="1"/>
          </p:nvPr>
        </p:nvSpPr>
        <p:spPr>
          <a:xfrm>
            <a:off x="457200" y="1452308"/>
            <a:ext cx="8229600" cy="465800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Museo 300"/>
                <a:ea typeface="Arial"/>
                <a:cs typeface="Museo 300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Shape 29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6592043" cy="5079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Museo 500"/>
                <a:ea typeface="Arial"/>
                <a:cs typeface="Museo 500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cxnSp>
        <p:nvCxnSpPr>
          <p:cNvPr id="9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810069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0" i="0" cap="all">
                <a:latin typeface="Museo 500"/>
                <a:cs typeface="Museo 500"/>
              </a:defRPr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0" i="0">
                <a:latin typeface="Museo 300"/>
                <a:cs typeface="Museo 30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 descr="ihtsdo_brand_master_PM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275" y="64416"/>
            <a:ext cx="3238066" cy="143801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7389741" y="6429396"/>
            <a:ext cx="1104971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8484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mparison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400" b="0" i="0">
                <a:latin typeface="Museo 500"/>
                <a:cs typeface="Museo 500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Shape 3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000" b="0" i="0">
                <a:latin typeface="Museo 300"/>
                <a:cs typeface="Museo 300"/>
              </a:defRPr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Shape 38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400" b="0" i="0">
                <a:latin typeface="Museo 500"/>
                <a:cs typeface="Museo 500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Shape 39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000" b="0" i="0">
                <a:latin typeface="Museo 300"/>
                <a:cs typeface="Museo 300"/>
              </a:defRPr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1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Shape 18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592043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Museo 500"/>
                <a:ea typeface="Arial"/>
                <a:cs typeface="Museo 500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3008313" cy="7207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0" i="0">
                <a:latin typeface="Museo 500"/>
                <a:cs typeface="Museo 500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3575050" y="892621"/>
            <a:ext cx="5111750" cy="52335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400" b="0" i="0">
                <a:latin typeface="Museo 300"/>
                <a:cs typeface="Museo 300"/>
              </a:defRPr>
            </a:lvl1pPr>
            <a:lvl2pPr rtl="0">
              <a:defRPr sz="2400"/>
            </a:lvl2pPr>
            <a:lvl3pPr rtl="0">
              <a:defRPr sz="2000"/>
            </a:lvl3pPr>
            <a:lvl4pPr rtl="0">
              <a:defRPr sz="1800"/>
            </a:lvl4pPr>
            <a:lvl5pPr rtl="0">
              <a:defRPr sz="1800"/>
            </a:lvl5pPr>
            <a:lvl6pPr rtl="0">
              <a:defRPr sz="2000"/>
            </a:lvl6pPr>
            <a:lvl7pPr rtl="0">
              <a:defRPr sz="2000"/>
            </a:lvl7pPr>
            <a:lvl8pPr rtl="0">
              <a:defRPr sz="2000"/>
            </a:lvl8pPr>
            <a:lvl9pPr rtl="0"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 b="0" i="0">
                <a:latin typeface="Museo 300"/>
                <a:cs typeface="Museo 300"/>
              </a:defRPr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1" name="Shape 61"/>
          <p:cNvCxnSpPr/>
          <p:nvPr/>
        </p:nvCxnSpPr>
        <p:spPr>
          <a:xfrm>
            <a:off x="428597" y="1428736"/>
            <a:ext cx="3071833" cy="0"/>
          </a:xfrm>
          <a:prstGeom prst="straightConnector1">
            <a:avLst/>
          </a:prstGeom>
          <a:noFill/>
          <a:ln w="38100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1792288" y="4914919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0" i="0">
                <a:latin typeface="Museo 500"/>
                <a:cs typeface="Museo 500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4" name="Shape 64"/>
          <p:cNvSpPr>
            <a:spLocks noGrp="1"/>
          </p:cNvSpPr>
          <p:nvPr>
            <p:ph type="pic" idx="2"/>
          </p:nvPr>
        </p:nvSpPr>
        <p:spPr>
          <a:xfrm>
            <a:off x="1792288" y="883418"/>
            <a:ext cx="5486399" cy="390290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buClr>
                <a:srgbClr val="150E53"/>
              </a:buClr>
              <a:buFont typeface="Arial"/>
              <a:buNone/>
              <a:defRPr sz="3200" b="0" i="0" u="none" strike="noStrike" cap="none" baseline="0">
                <a:solidFill>
                  <a:srgbClr val="150E5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buClr>
                <a:schemeClr val="dk1"/>
              </a:buClr>
              <a:buFont typeface="Arial"/>
              <a:buNone/>
              <a:defRPr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buClr>
                <a:schemeClr val="dk1"/>
              </a:buClr>
              <a:buFont typeface="Arial"/>
              <a:buNone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Drag picture to placeholder or click icon to add</a:t>
            </a:r>
            <a:endParaRPr dirty="0"/>
          </a:p>
        </p:txBody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1792288" y="548165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 b="0" i="0">
                <a:latin typeface="Museo 300"/>
                <a:cs typeface="Museo 300"/>
              </a:defRPr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8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body" idx="1"/>
          </p:nvPr>
        </p:nvSpPr>
        <p:spPr>
          <a:xfrm>
            <a:off x="457200" y="1428736"/>
            <a:ext cx="8229600" cy="482881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711673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2800" b="0" i="0" u="none" strike="noStrike" cap="none" baseline="0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pic>
        <p:nvPicPr>
          <p:cNvPr id="2" name="Picture 1" descr="ihtsdo_snomed_combined_b_PMS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873" y="114249"/>
            <a:ext cx="1735851" cy="629964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80" r:id="rId2"/>
    <p:sldLayoutId id="2147483679" r:id="rId3"/>
    <p:sldLayoutId id="2147483652" r:id="rId4"/>
    <p:sldLayoutId id="2147483655" r:id="rId5"/>
    <p:sldLayoutId id="2147483656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Museo 500"/>
          <a:ea typeface="Arial"/>
          <a:cs typeface="Museo 500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Museo 300"/>
          <a:ea typeface="Arial"/>
          <a:cs typeface="Museo 300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29517"/>
            <a:ext cx="7772400" cy="1783623"/>
          </a:xfrm>
        </p:spPr>
        <p:txBody>
          <a:bodyPr>
            <a:normAutofit/>
          </a:bodyPr>
          <a:lstStyle/>
          <a:p>
            <a:r>
              <a:rPr lang="en-US" b="1" dirty="0"/>
              <a:t>Modeling </a:t>
            </a:r>
            <a:r>
              <a:rPr lang="en-US" b="1" dirty="0" smtClean="0"/>
              <a:t>Event Combinations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07970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Pre-coordinated </a:t>
            </a:r>
            <a:r>
              <a:rPr lang="en-US" sz="2000" dirty="0"/>
              <a:t>Expression (*)    </a:t>
            </a:r>
          </a:p>
          <a:p>
            <a:r>
              <a:rPr lang="en-US" sz="2000" b="1" dirty="0"/>
              <a:t>419973004 |Found dead (finding)|</a:t>
            </a:r>
          </a:p>
          <a:p>
            <a:r>
              <a:rPr lang="en-US" sz="2000" dirty="0"/>
              <a:t>Expression from Stated Concept Definition (*)    </a:t>
            </a:r>
          </a:p>
          <a:p>
            <a:r>
              <a:rPr lang="en-US" sz="2000" b="1" dirty="0"/>
              <a:t>=== 419099009 |Dead (finding)| :</a:t>
            </a:r>
            <a:br>
              <a:rPr lang="en-US" sz="2000" b="1" dirty="0"/>
            </a:br>
            <a:r>
              <a:rPr lang="en-US" sz="2000" b="1" dirty="0"/>
              <a:t>        </a:t>
            </a:r>
            <a:r>
              <a:rPr lang="en-US" sz="2000" b="1" dirty="0">
                <a:solidFill>
                  <a:srgbClr val="FF0000"/>
                </a:solidFill>
              </a:rPr>
              <a:t>47429007 |Associated with| = 15355001 |Unattended death (event)|</a:t>
            </a:r>
          </a:p>
          <a:p>
            <a:r>
              <a:rPr lang="en-US" sz="2000" dirty="0"/>
              <a:t>Expression from Inferred Concept Definition (*)    </a:t>
            </a:r>
          </a:p>
          <a:p>
            <a:r>
              <a:rPr lang="en-US" sz="2000" b="1" dirty="0"/>
              <a:t>=== 419099009 |Dead (finding)| :</a:t>
            </a:r>
            <a:br>
              <a:rPr lang="en-US" sz="2000" b="1" dirty="0"/>
            </a:br>
            <a:r>
              <a:rPr lang="en-US" sz="2000" b="1" dirty="0"/>
              <a:t>        363714003 |Interprets| = 278844005 |General clinical state (observable entity)|, </a:t>
            </a:r>
            <a:br>
              <a:rPr lang="en-US" sz="2000" b="1" dirty="0"/>
            </a:br>
            <a:r>
              <a:rPr lang="en-US" sz="2000" b="1" dirty="0"/>
              <a:t>       </a:t>
            </a:r>
            <a:r>
              <a:rPr lang="en-US" sz="2000" b="1" dirty="0">
                <a:solidFill>
                  <a:srgbClr val="FF0000"/>
                </a:solidFill>
              </a:rPr>
              <a:t> 47429007 |Associated with| = 15355001 |Unattended death (event)|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Found dead (finding</a:t>
            </a:r>
            <a:r>
              <a:rPr lang="en-US" b="1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21691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52308"/>
            <a:ext cx="8229600" cy="5132976"/>
          </a:xfrm>
        </p:spPr>
        <p:txBody>
          <a:bodyPr/>
          <a:lstStyle/>
          <a:p>
            <a:r>
              <a:rPr lang="en-US" sz="2000" dirty="0" smtClean="0"/>
              <a:t>Due to event seems an appropriate means for defining Clinical findings and disorders related to events</a:t>
            </a:r>
          </a:p>
          <a:p>
            <a:r>
              <a:rPr lang="en-US" sz="2000" dirty="0" smtClean="0"/>
              <a:t>Can a finding/disorder ever be co-occurrent with an event?</a:t>
            </a:r>
          </a:p>
          <a:p>
            <a:r>
              <a:rPr lang="en-US" sz="2000" dirty="0" smtClean="0"/>
              <a:t>Should we assert temporal relationships between a finding/disorder and an event?</a:t>
            </a:r>
          </a:p>
          <a:p>
            <a:pPr lvl="1"/>
            <a:r>
              <a:rPr lang="en-US" sz="1800" dirty="0" smtClean="0"/>
              <a:t>After</a:t>
            </a:r>
          </a:p>
          <a:p>
            <a:pPr lvl="1"/>
            <a:r>
              <a:rPr lang="en-US" sz="1800" dirty="0" smtClean="0"/>
              <a:t>During + After</a:t>
            </a:r>
          </a:p>
          <a:p>
            <a:pPr lvl="2"/>
            <a:r>
              <a:rPr lang="en-US" sz="1400" dirty="0" smtClean="0"/>
              <a:t>Example</a:t>
            </a:r>
          </a:p>
          <a:p>
            <a:pPr marL="977900" lvl="2" indent="0"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Questions/Issues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2421" y="4094136"/>
            <a:ext cx="6522742" cy="2346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3297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FB3EC20E-C667-4830-810E-40A305A88A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52308"/>
            <a:ext cx="8229600" cy="5004639"/>
          </a:xfrm>
        </p:spPr>
        <p:txBody>
          <a:bodyPr/>
          <a:lstStyle/>
          <a:p>
            <a:r>
              <a:rPr lang="en-US" sz="1800" dirty="0"/>
              <a:t>Majority of concepts under 272379006 |Event (event)|are primitive</a:t>
            </a:r>
          </a:p>
          <a:p>
            <a:pPr lvl="1"/>
            <a:r>
              <a:rPr lang="en-US" sz="1600" dirty="0"/>
              <a:t>397 event concepts contain “due to” in the FSN</a:t>
            </a:r>
          </a:p>
          <a:p>
            <a:pPr lvl="1"/>
            <a:r>
              <a:rPr lang="en-US" sz="1600" dirty="0"/>
              <a:t>458 event concepts contain “caused by” in the FSN</a:t>
            </a:r>
          </a:p>
          <a:p>
            <a:pPr lvl="1"/>
            <a:r>
              <a:rPr lang="en-US" sz="1600" dirty="0"/>
              <a:t>Many of the above concepts can be fully defined with the appropriate “due to” or “</a:t>
            </a:r>
            <a:r>
              <a:rPr lang="en-US" sz="1600" dirty="0" smtClean="0"/>
              <a:t>causative agent” relationship</a:t>
            </a:r>
          </a:p>
          <a:p>
            <a:pPr lvl="1"/>
            <a:r>
              <a:rPr lang="en-US" sz="1600" dirty="0"/>
              <a:t>Most of the existing terms are related to accidental </a:t>
            </a:r>
            <a:r>
              <a:rPr lang="en-US" sz="1600" dirty="0" smtClean="0"/>
              <a:t>events</a:t>
            </a:r>
            <a:endParaRPr lang="en-US" sz="16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2A939F82-77AE-4165-84D0-7F6FE97D64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Event with finding/disorder/physical agent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9937" y="3256548"/>
            <a:ext cx="1227952" cy="295514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4607" y="3179978"/>
            <a:ext cx="1042737" cy="3160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8768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0B9A9447-690E-4D5E-A935-3715B031BA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2490966"/>
            <a:ext cx="8229600" cy="2580919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xmlns="" id="{E40CB499-4484-4059-AC37-E7C323AFE6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SNOMED CT Editorial Guide 1</a:t>
            </a:r>
          </a:p>
        </p:txBody>
      </p:sp>
    </p:spTree>
    <p:extLst>
      <p:ext uri="{BB962C8B-B14F-4D97-AF65-F5344CB8AC3E}">
        <p14:creationId xmlns:p14="http://schemas.microsoft.com/office/powerpoint/2010/main" val="36826603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D99EDD0A-9ACB-4159-BAA0-46A8EB4068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5.1 Summary of attribute domains and ranges</a:t>
            </a:r>
          </a:p>
          <a:p>
            <a:pPr marL="129541" indent="0"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21A1209E-96C8-4881-B666-7F9CDDF94D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SNOMED CT Editorial Guide 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3BDCDC8-E2C6-4CF3-84F7-BBF062EB9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5976" y="2267025"/>
            <a:ext cx="5028571" cy="30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1895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58671" y="3179679"/>
            <a:ext cx="7772400" cy="1362075"/>
          </a:xfrm>
        </p:spPr>
        <p:txBody>
          <a:bodyPr/>
          <a:lstStyle/>
          <a:p>
            <a:pPr algn="ctr"/>
            <a:r>
              <a:rPr lang="en-US" dirty="0" smtClean="0"/>
              <a:t>Modeling examples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53383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Pre-coordinated Expression (*)    </a:t>
            </a:r>
          </a:p>
          <a:p>
            <a:r>
              <a:rPr lang="en-US" b="1" dirty="0"/>
              <a:t>242517005 |Burning due to contact with hot iron (event)|</a:t>
            </a:r>
          </a:p>
          <a:p>
            <a:r>
              <a:rPr lang="en-US" dirty="0"/>
              <a:t>Expression from Stated Concept Definition (*)    </a:t>
            </a:r>
          </a:p>
          <a:p>
            <a:r>
              <a:rPr lang="en-US" b="1" dirty="0"/>
              <a:t>&lt;&lt;&lt; 242509002 |Burning due to contact with hot household appliances (event)|</a:t>
            </a:r>
          </a:p>
          <a:p>
            <a:r>
              <a:rPr lang="en-US" dirty="0"/>
              <a:t>Expression from Inferred Concept Definition (*)    </a:t>
            </a:r>
          </a:p>
          <a:p>
            <a:r>
              <a:rPr lang="en-US" b="1" dirty="0"/>
              <a:t>&lt;&lt;&lt; 242509002 |Burning due to contact with hot household appliances (event)|</a:t>
            </a:r>
          </a:p>
          <a:p>
            <a:pPr marL="129541" indent="0">
              <a:buNone/>
            </a:pPr>
            <a:endParaRPr lang="en-US" sz="1400" dirty="0" smtClean="0"/>
          </a:p>
          <a:p>
            <a:pPr marL="129541" indent="0">
              <a:buNone/>
            </a:pPr>
            <a:r>
              <a:rPr lang="en-US" sz="1600" dirty="0" smtClean="0"/>
              <a:t>A burning (event) concept does not currently exist in SNOMED CT but </a:t>
            </a:r>
            <a:r>
              <a:rPr lang="hr-HR" sz="1600" dirty="0"/>
              <a:t>125666000 |</a:t>
            </a:r>
            <a:r>
              <a:rPr lang="hr-HR" sz="1600" dirty="0" err="1"/>
              <a:t>Burn</a:t>
            </a:r>
            <a:r>
              <a:rPr lang="hr-HR" sz="1600" dirty="0"/>
              <a:t> (</a:t>
            </a:r>
            <a:r>
              <a:rPr lang="hr-HR" sz="1600" dirty="0" err="1"/>
              <a:t>disorder</a:t>
            </a:r>
            <a:r>
              <a:rPr lang="hr-HR" sz="1600" dirty="0" smtClean="0"/>
              <a:t>)| </a:t>
            </a:r>
            <a:r>
              <a:rPr lang="hr-HR" sz="1600" dirty="0" err="1" smtClean="0"/>
              <a:t>does</a:t>
            </a:r>
            <a:endParaRPr lang="hr-HR" sz="1600" dirty="0" smtClean="0"/>
          </a:p>
          <a:p>
            <a:pPr marL="129541" indent="0">
              <a:buNone/>
            </a:pPr>
            <a:r>
              <a:rPr lang="hr-HR" sz="1600" dirty="0" err="1" smtClean="0"/>
              <a:t>Contact</a:t>
            </a:r>
            <a:r>
              <a:rPr lang="hr-HR" sz="1600" dirty="0" smtClean="0"/>
              <a:t> </a:t>
            </a:r>
            <a:r>
              <a:rPr lang="hr-HR" sz="1600" dirty="0" err="1" smtClean="0"/>
              <a:t>with</a:t>
            </a:r>
            <a:r>
              <a:rPr lang="hr-HR" sz="1600" dirty="0" smtClean="0"/>
              <a:t> x </a:t>
            </a:r>
            <a:r>
              <a:rPr lang="hr-HR" sz="1600" dirty="0" err="1" smtClean="0"/>
              <a:t>terms</a:t>
            </a:r>
            <a:r>
              <a:rPr lang="hr-HR" sz="1600" dirty="0" smtClean="0"/>
              <a:t> are </a:t>
            </a:r>
            <a:r>
              <a:rPr lang="hr-HR" sz="1600" dirty="0" err="1" smtClean="0"/>
              <a:t>represented</a:t>
            </a:r>
            <a:r>
              <a:rPr lang="hr-HR" sz="1600" dirty="0" smtClean="0"/>
              <a:t> </a:t>
            </a:r>
            <a:r>
              <a:rPr lang="hr-HR" sz="1600" dirty="0" err="1" smtClean="0"/>
              <a:t>in</a:t>
            </a:r>
            <a:r>
              <a:rPr lang="hr-HR" sz="1600" dirty="0" smtClean="0"/>
              <a:t> SNOMED CT as </a:t>
            </a:r>
            <a:r>
              <a:rPr lang="hr-HR" sz="1600" dirty="0" err="1" smtClean="0"/>
              <a:t>events</a:t>
            </a:r>
            <a:endParaRPr lang="hr-HR" sz="1600" dirty="0" smtClean="0"/>
          </a:p>
          <a:p>
            <a:pPr marL="129541" indent="0">
              <a:buNone/>
            </a:pPr>
            <a:r>
              <a:rPr lang="hr-HR" sz="1600" dirty="0" err="1" smtClean="0"/>
              <a:t>This</a:t>
            </a:r>
            <a:r>
              <a:rPr lang="hr-HR" sz="1600" dirty="0" smtClean="0"/>
              <a:t> </a:t>
            </a:r>
            <a:r>
              <a:rPr lang="hr-HR" sz="1600" dirty="0" err="1" smtClean="0"/>
              <a:t>term</a:t>
            </a:r>
            <a:r>
              <a:rPr lang="hr-HR" sz="1600" dirty="0" smtClean="0"/>
              <a:t> </a:t>
            </a:r>
            <a:r>
              <a:rPr lang="hr-HR" sz="1600" dirty="0" err="1" smtClean="0"/>
              <a:t>would</a:t>
            </a:r>
            <a:r>
              <a:rPr lang="hr-HR" sz="1600" dirty="0" smtClean="0"/>
              <a:t> </a:t>
            </a:r>
            <a:r>
              <a:rPr lang="hr-HR" sz="1600" dirty="0" err="1" smtClean="0"/>
              <a:t>appear</a:t>
            </a:r>
            <a:r>
              <a:rPr lang="hr-HR" sz="1600" dirty="0" smtClean="0"/>
              <a:t> to </a:t>
            </a:r>
            <a:r>
              <a:rPr lang="hr-HR" sz="1600" dirty="0" err="1" smtClean="0"/>
              <a:t>represent</a:t>
            </a:r>
            <a:r>
              <a:rPr lang="hr-HR" sz="1600" dirty="0" smtClean="0"/>
              <a:t> </a:t>
            </a:r>
            <a:r>
              <a:rPr lang="hr-HR" sz="1600" dirty="0" err="1" smtClean="0"/>
              <a:t>an</a:t>
            </a:r>
            <a:r>
              <a:rPr lang="hr-HR" sz="1600" dirty="0" smtClean="0"/>
              <a:t> event </a:t>
            </a:r>
            <a:r>
              <a:rPr lang="hr-HR" sz="1600" dirty="0" err="1" smtClean="0"/>
              <a:t>due</a:t>
            </a:r>
            <a:r>
              <a:rPr lang="hr-HR" sz="1600" dirty="0" smtClean="0"/>
              <a:t> to </a:t>
            </a:r>
            <a:r>
              <a:rPr lang="hr-HR" sz="1600" dirty="0" err="1" smtClean="0"/>
              <a:t>another</a:t>
            </a:r>
            <a:r>
              <a:rPr lang="hr-HR" sz="1600" dirty="0" smtClean="0"/>
              <a:t> event</a:t>
            </a:r>
            <a:endParaRPr lang="en-US" sz="16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Burning due to contact with hot iron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9572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2558107"/>
            <a:ext cx="8229600" cy="2446637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88758"/>
            <a:ext cx="6592043" cy="933593"/>
          </a:xfrm>
        </p:spPr>
        <p:txBody>
          <a:bodyPr/>
          <a:lstStyle/>
          <a:p>
            <a:r>
              <a:rPr lang="en-US"/>
              <a:t>445868008 |Fetal death due to anoxia (event)|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48093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2724013"/>
            <a:ext cx="8229600" cy="2114825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217605003 |Accident due to dry ice (event)|</a:t>
            </a:r>
          </a:p>
        </p:txBody>
      </p:sp>
    </p:spTree>
    <p:extLst>
      <p:ext uri="{BB962C8B-B14F-4D97-AF65-F5344CB8AC3E}">
        <p14:creationId xmlns:p14="http://schemas.microsoft.com/office/powerpoint/2010/main" val="13672703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idx="1"/>
          </p:nvPr>
        </p:nvSpPr>
        <p:spPr>
          <a:xfrm>
            <a:off x="80211" y="1452308"/>
            <a:ext cx="9424736" cy="5325481"/>
          </a:xfrm>
        </p:spPr>
        <p:txBody>
          <a:bodyPr/>
          <a:lstStyle/>
          <a:p>
            <a:r>
              <a:rPr lang="en-US" dirty="0" smtClean="0"/>
              <a:t>Current model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2716"/>
            <a:ext cx="6592043" cy="949635"/>
          </a:xfrm>
        </p:spPr>
        <p:txBody>
          <a:bodyPr/>
          <a:lstStyle/>
          <a:p>
            <a:r>
              <a:rPr lang="en-US"/>
              <a:t>242669005 |Respiratory obstruction due to inhaled foreign body (event)|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358" y="2016970"/>
            <a:ext cx="9007642" cy="163694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11" y="3781311"/>
            <a:ext cx="9063789" cy="299647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743074" y="5799221"/>
            <a:ext cx="25218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213359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</a:pPr>
            <a:r>
              <a:rPr lang="en-US" sz="2400" dirty="0">
                <a:solidFill>
                  <a:srgbClr val="0055B0"/>
                </a:solidFill>
                <a:latin typeface="Museo 300"/>
                <a:cs typeface="Museo 300"/>
              </a:rPr>
              <a:t>Proposed model</a:t>
            </a:r>
            <a:endParaRPr lang="en-US" sz="2400" dirty="0">
              <a:solidFill>
                <a:srgbClr val="0055B0"/>
              </a:solidFill>
              <a:latin typeface="Museo 300"/>
              <a:cs typeface="Museo 300"/>
            </a:endParaRPr>
          </a:p>
        </p:txBody>
      </p:sp>
    </p:spTree>
    <p:extLst>
      <p:ext uri="{BB962C8B-B14F-4D97-AF65-F5344CB8AC3E}">
        <p14:creationId xmlns:p14="http://schemas.microsoft.com/office/powerpoint/2010/main" val="20294101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Clinical findings hierarchy</a:t>
            </a:r>
          </a:p>
          <a:p>
            <a:pPr lvl="1"/>
            <a:r>
              <a:rPr lang="en-US" dirty="0" smtClean="0"/>
              <a:t>Clinical finding/disorder with event</a:t>
            </a:r>
          </a:p>
          <a:p>
            <a:r>
              <a:rPr lang="en-US" dirty="0" smtClean="0"/>
              <a:t>Events hierarchy</a:t>
            </a:r>
          </a:p>
          <a:p>
            <a:pPr lvl="1"/>
            <a:r>
              <a:rPr lang="en-US" dirty="0" smtClean="0"/>
              <a:t>Event with finding/disorder/physical agent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</a:t>
            </a:r>
            <a:r>
              <a:rPr lang="en-US" dirty="0" smtClean="0"/>
              <a:t>vent Combination Patterns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12103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516 clinical findings/disorder concepts that have a stated or inferred relationship to an event</a:t>
            </a:r>
          </a:p>
          <a:p>
            <a:r>
              <a:rPr lang="en-US" dirty="0" smtClean="0"/>
              <a:t>Clinical findings/disorder concepts and events mostly related to events via due to relationship</a:t>
            </a:r>
          </a:p>
          <a:p>
            <a:r>
              <a:rPr lang="en-US" dirty="0" smtClean="0"/>
              <a:t>Largest pattern related to bites and other injuries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Clinical </a:t>
            </a:r>
            <a:r>
              <a:rPr lang="en-US" dirty="0"/>
              <a:t>finding/disorder with event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70962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58671" y="3179679"/>
            <a:ext cx="7772400" cy="1362075"/>
          </a:xfrm>
        </p:spPr>
        <p:txBody>
          <a:bodyPr/>
          <a:lstStyle/>
          <a:p>
            <a:pPr algn="ctr"/>
            <a:r>
              <a:rPr lang="en-US" dirty="0" smtClean="0"/>
              <a:t>Modeling examples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23412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Pre-coordinated Expression (*)    </a:t>
            </a:r>
          </a:p>
          <a:p>
            <a:r>
              <a:rPr lang="en-US" sz="2000" b="1" dirty="0"/>
              <a:t>262555007 |Human bite - wound (disorder)|</a:t>
            </a:r>
          </a:p>
          <a:p>
            <a:r>
              <a:rPr lang="en-US" sz="2000" dirty="0"/>
              <a:t>Expression from Stated Concept Definition (*)    </a:t>
            </a:r>
          </a:p>
          <a:p>
            <a:r>
              <a:rPr lang="en-US" sz="2000" b="1" dirty="0"/>
              <a:t>=== 64572001 |Disease (disorder)| :</a:t>
            </a:r>
            <a:br>
              <a:rPr lang="en-US" sz="2000" b="1" dirty="0"/>
            </a:br>
            <a:r>
              <a:rPr lang="en-US" sz="2000" b="1" dirty="0"/>
              <a:t>        </a:t>
            </a:r>
            <a:r>
              <a:rPr lang="en-US" sz="2000" b="1" dirty="0">
                <a:solidFill>
                  <a:srgbClr val="FF0000"/>
                </a:solidFill>
              </a:rPr>
              <a:t>42752001 |Due to| = 242605002 |Human bite (event)|</a:t>
            </a:r>
            <a:r>
              <a:rPr lang="en-US" sz="2000" b="1" dirty="0"/>
              <a:t>, </a:t>
            </a:r>
            <a:br>
              <a:rPr lang="en-US" sz="2000" b="1" dirty="0"/>
            </a:br>
            <a:r>
              <a:rPr lang="en-US" sz="2000" b="1" dirty="0"/>
              <a:t>        116676008 |Associated morphology| = 13924000 |Wound (morphologic abnormality)|</a:t>
            </a:r>
          </a:p>
          <a:p>
            <a:r>
              <a:rPr lang="en-US" sz="2000" dirty="0"/>
              <a:t>Expression from Inferred Concept Definition (*)    </a:t>
            </a:r>
          </a:p>
          <a:p>
            <a:r>
              <a:rPr lang="en-US" sz="2000" b="1" dirty="0"/>
              <a:t>=== 242651001 |Injury caused by animal (disorder)| + </a:t>
            </a:r>
            <a:br>
              <a:rPr lang="en-US" sz="2000" b="1" dirty="0"/>
            </a:br>
            <a:r>
              <a:rPr lang="en-US" sz="2000" b="1" dirty="0"/>
              <a:t>    416462003 |Wound (disorder)| :</a:t>
            </a:r>
            <a:br>
              <a:rPr lang="en-US" sz="2000" b="1" dirty="0"/>
            </a:br>
            <a:r>
              <a:rPr lang="en-US" sz="2000" b="1" dirty="0"/>
              <a:t>        </a:t>
            </a:r>
            <a:r>
              <a:rPr lang="en-US" sz="2000" b="1" dirty="0">
                <a:solidFill>
                  <a:srgbClr val="FF0000"/>
                </a:solidFill>
              </a:rPr>
              <a:t>42752001 |Due to| = 242605002 |Human bite (event)|</a:t>
            </a:r>
            <a:r>
              <a:rPr lang="en-US" sz="2000" b="1" dirty="0"/>
              <a:t>, </a:t>
            </a:r>
            <a:br>
              <a:rPr lang="en-US" sz="2000" b="1" dirty="0"/>
            </a:br>
            <a:r>
              <a:rPr lang="en-US" sz="2000" b="1" dirty="0"/>
              <a:t>        116676008 |Associated morphology| = 13924000 |Wound (morphologic abnormality)|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Human bite - wound (disorder)|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26247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Pre-coordinated Expression (*)    </a:t>
            </a:r>
          </a:p>
          <a:p>
            <a:r>
              <a:rPr lang="en-US" b="1" dirty="0"/>
              <a:t>399907009 |Animal bite wound (disorder)|</a:t>
            </a:r>
          </a:p>
          <a:p>
            <a:r>
              <a:rPr lang="en-US" dirty="0"/>
              <a:t>Expression from Stated Concept Definition (*)    </a:t>
            </a:r>
          </a:p>
          <a:p>
            <a:r>
              <a:rPr lang="en-US" b="1" dirty="0"/>
              <a:t>=== 283682007 |Bite - wound (disorder)| :</a:t>
            </a:r>
            <a:br>
              <a:rPr lang="en-US" b="1" dirty="0"/>
            </a:br>
            <a:r>
              <a:rPr lang="en-US" b="1" dirty="0"/>
              <a:t>        116676008 |Associated morphology| = 31986002 |Animal bite (morphologic abnormality)|</a:t>
            </a:r>
          </a:p>
          <a:p>
            <a:r>
              <a:rPr lang="en-US" dirty="0"/>
              <a:t>Expression from Inferred Concept Definition (*)    </a:t>
            </a:r>
          </a:p>
          <a:p>
            <a:r>
              <a:rPr lang="en-US" b="1" dirty="0"/>
              <a:t>=== 283682007 |Bite - wound (disorder)| :</a:t>
            </a:r>
            <a:br>
              <a:rPr lang="en-US" b="1" dirty="0"/>
            </a:br>
            <a:r>
              <a:rPr lang="en-US" b="1" dirty="0"/>
              <a:t>        116676008 |Associated morphology| = 31986002 |Animal bite (morphologic abnormality)|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Animal bite wound (disorder)|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27666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Pre-coordinated Expression (*)    </a:t>
            </a:r>
          </a:p>
          <a:p>
            <a:r>
              <a:rPr lang="en-US" b="1" dirty="0"/>
              <a:t>271877004 |Suffocating (finding)|</a:t>
            </a:r>
          </a:p>
          <a:p>
            <a:r>
              <a:rPr lang="en-US" dirty="0"/>
              <a:t>Expression from Stated Concept Definition (*)    </a:t>
            </a:r>
          </a:p>
          <a:p>
            <a:r>
              <a:rPr lang="en-US" b="1" dirty="0"/>
              <a:t>=== 106048009 |Respiratory finding (finding)| :</a:t>
            </a:r>
            <a:br>
              <a:rPr lang="en-US" b="1" dirty="0"/>
            </a:br>
            <a:r>
              <a:rPr lang="en-US" b="1" dirty="0"/>
              <a:t>        </a:t>
            </a:r>
            <a:r>
              <a:rPr lang="en-US" b="1" dirty="0">
                <a:solidFill>
                  <a:srgbClr val="FF0000"/>
                </a:solidFill>
              </a:rPr>
              <a:t>42752001 |Due to| = 66466001 |Asphyxiation (event)|</a:t>
            </a:r>
          </a:p>
          <a:p>
            <a:r>
              <a:rPr lang="en-US" dirty="0"/>
              <a:t>Expression from Inferred Concept Definition (*)    </a:t>
            </a:r>
          </a:p>
          <a:p>
            <a:r>
              <a:rPr lang="en-US" b="1" dirty="0"/>
              <a:t>=== 106048009 |Respiratory finding (finding)| :</a:t>
            </a:r>
            <a:br>
              <a:rPr lang="en-US" b="1" dirty="0"/>
            </a:br>
            <a:r>
              <a:rPr lang="en-US" b="1" dirty="0"/>
              <a:t>        </a:t>
            </a:r>
            <a:r>
              <a:rPr lang="en-US" b="1" dirty="0">
                <a:solidFill>
                  <a:srgbClr val="FF0000"/>
                </a:solidFill>
              </a:rPr>
              <a:t>42752001 |Due to| = 66466001 |Asphyxiation (event)|</a:t>
            </a:r>
            <a:r>
              <a:rPr lang="en-US" b="1" dirty="0"/>
              <a:t>, </a:t>
            </a:r>
            <a:br>
              <a:rPr lang="en-US" b="1" dirty="0"/>
            </a:br>
            <a:r>
              <a:rPr lang="en-US" b="1" dirty="0"/>
              <a:t>        363698007 |Finding site| = 20139000 |Structure of respiratory system (body structure)|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Suffocating (finding</a:t>
            </a:r>
            <a:r>
              <a:rPr lang="en-US" b="1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09386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Pre-coordinated Expression (*)    </a:t>
            </a:r>
          </a:p>
          <a:p>
            <a:r>
              <a:rPr lang="en-US" sz="2000" b="1" dirty="0"/>
              <a:t>413654009 |Birth asphyxia (disorder)|</a:t>
            </a:r>
          </a:p>
          <a:p>
            <a:r>
              <a:rPr lang="en-US" sz="2000" dirty="0"/>
              <a:t>Expression from Stated Concept Definition (*)    </a:t>
            </a:r>
          </a:p>
          <a:p>
            <a:r>
              <a:rPr lang="en-US" sz="2000" b="1" dirty="0"/>
              <a:t>&lt;&lt;&lt; 85425003 |Intrauterine hypoxia AND/OR birth asphyxia (disorder)| + </a:t>
            </a:r>
            <a:br>
              <a:rPr lang="en-US" sz="2000" b="1" dirty="0"/>
            </a:br>
            <a:r>
              <a:rPr lang="en-US" sz="2000" b="1" dirty="0"/>
              <a:t>    415073005 |Perinatal disorder (disorder)| :</a:t>
            </a:r>
            <a:br>
              <a:rPr lang="en-US" sz="2000" b="1" dirty="0"/>
            </a:br>
            <a:r>
              <a:rPr lang="en-US" sz="2000" b="1" dirty="0"/>
              <a:t>       </a:t>
            </a:r>
            <a:r>
              <a:rPr lang="en-US" sz="2000" b="1" dirty="0">
                <a:solidFill>
                  <a:srgbClr val="FF0000"/>
                </a:solidFill>
              </a:rPr>
              <a:t> 42752001 |Due to| = 418113004 |Perinatal asphyxiation (event)|</a:t>
            </a:r>
          </a:p>
          <a:p>
            <a:r>
              <a:rPr lang="en-US" sz="2000" dirty="0"/>
              <a:t>Expression from Inferred Concept Definition (*)    </a:t>
            </a:r>
          </a:p>
          <a:p>
            <a:r>
              <a:rPr lang="en-US" sz="2000" b="1" dirty="0"/>
              <a:t>&lt;&lt;&lt; 85425003 |Intrauterine hypoxia AND/OR birth asphyxia (disorder)| + </a:t>
            </a:r>
            <a:br>
              <a:rPr lang="en-US" sz="2000" b="1" dirty="0"/>
            </a:br>
            <a:r>
              <a:rPr lang="en-US" sz="2000" b="1" dirty="0"/>
              <a:t>    415073005 |Perinatal disorder (disorder)| :</a:t>
            </a:r>
            <a:br>
              <a:rPr lang="en-US" sz="2000" b="1" dirty="0"/>
            </a:br>
            <a:r>
              <a:rPr lang="en-US" sz="2000" b="1" dirty="0"/>
              <a:t>       </a:t>
            </a:r>
            <a:r>
              <a:rPr lang="en-US" sz="2000" b="1" dirty="0">
                <a:solidFill>
                  <a:srgbClr val="FF0000"/>
                </a:solidFill>
              </a:rPr>
              <a:t> 42752001 |Due to| = 418113004 |Perinatal asphyxiation (event)|</a:t>
            </a:r>
            <a:r>
              <a:rPr lang="en-US" sz="2000" b="1" dirty="0"/>
              <a:t>,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/>
              <a:t/>
            </a:r>
            <a:br>
              <a:rPr lang="en-US" sz="2000" b="1" dirty="0"/>
            </a:br>
            <a:r>
              <a:rPr lang="en-US" sz="2000" b="1" dirty="0"/>
              <a:t>        246454002 |Occurrence| = 371578004 |Perinatal period (qualifier value)|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Birth asphyxia (disorder</a:t>
            </a:r>
            <a:r>
              <a:rPr lang="en-US" b="1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68489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Pre-coordinated Expression (*)    </a:t>
            </a:r>
          </a:p>
          <a:p>
            <a:r>
              <a:rPr lang="en-US" sz="1800" b="1" dirty="0"/>
              <a:t>419884005 |Allergic reaction caused by flea bite (disorder)|</a:t>
            </a:r>
          </a:p>
          <a:p>
            <a:r>
              <a:rPr lang="en-US" sz="1800" dirty="0"/>
              <a:t>Expression from Stated Concept Definition (*)    </a:t>
            </a:r>
          </a:p>
          <a:p>
            <a:r>
              <a:rPr lang="en-US" sz="1800" b="1" dirty="0"/>
              <a:t>=== 213024000 |Allergic reaction caused by insect bite (disorder)| :</a:t>
            </a:r>
            <a:br>
              <a:rPr lang="en-US" sz="1800" b="1" dirty="0"/>
            </a:br>
            <a:r>
              <a:rPr lang="en-US" sz="1800" b="1" dirty="0"/>
              <a:t>        </a:t>
            </a:r>
            <a:r>
              <a:rPr lang="en-US" sz="1800" b="1" dirty="0">
                <a:solidFill>
                  <a:srgbClr val="FF0000"/>
                </a:solidFill>
              </a:rPr>
              <a:t>47429007 |Associated with| = 242641002 |Bite of </a:t>
            </a:r>
            <a:r>
              <a:rPr lang="en-US" sz="1800" b="1" dirty="0" err="1">
                <a:solidFill>
                  <a:srgbClr val="FF0000"/>
                </a:solidFill>
              </a:rPr>
              <a:t>Syphonaptera</a:t>
            </a:r>
            <a:r>
              <a:rPr lang="en-US" sz="1800" b="1" dirty="0">
                <a:solidFill>
                  <a:srgbClr val="FF0000"/>
                </a:solidFill>
              </a:rPr>
              <a:t> species (event)|</a:t>
            </a:r>
          </a:p>
          <a:p>
            <a:r>
              <a:rPr lang="en-US" sz="1800" dirty="0"/>
              <a:t>Expression from Inferred Concept Definition (*)    </a:t>
            </a:r>
          </a:p>
          <a:p>
            <a:r>
              <a:rPr lang="en-US" sz="1800" b="1" dirty="0"/>
              <a:t>=== 213024000 |Allergic reaction caused by insect bite (disorder)| :</a:t>
            </a:r>
            <a:br>
              <a:rPr lang="en-US" sz="1800" b="1" dirty="0"/>
            </a:br>
            <a:r>
              <a:rPr lang="en-US" sz="1800" b="1" dirty="0"/>
              <a:t>        370135005 |Pathological process| = 472964009 |Allergic process (qualifier value)|, </a:t>
            </a:r>
            <a:br>
              <a:rPr lang="en-US" sz="1800" b="1" dirty="0"/>
            </a:br>
            <a:r>
              <a:rPr lang="en-US" sz="1800" b="1" dirty="0"/>
              <a:t>       </a:t>
            </a:r>
            <a:r>
              <a:rPr lang="en-US" sz="1800" b="1" dirty="0">
                <a:solidFill>
                  <a:srgbClr val="FF0000"/>
                </a:solidFill>
              </a:rPr>
              <a:t> 47429007 |Associated with| = 242641002 |Bite of </a:t>
            </a:r>
            <a:r>
              <a:rPr lang="en-US" sz="1800" b="1" dirty="0" err="1">
                <a:solidFill>
                  <a:srgbClr val="FF0000"/>
                </a:solidFill>
              </a:rPr>
              <a:t>Syphonaptera</a:t>
            </a:r>
            <a:r>
              <a:rPr lang="en-US" sz="1800" b="1" dirty="0">
                <a:solidFill>
                  <a:srgbClr val="FF0000"/>
                </a:solidFill>
              </a:rPr>
              <a:t> species (event)</a:t>
            </a:r>
            <a:r>
              <a:rPr lang="en-US" sz="1800" b="1" dirty="0"/>
              <a:t>|, </a:t>
            </a:r>
            <a:br>
              <a:rPr lang="en-US" sz="1800" b="1" dirty="0"/>
            </a:br>
            <a:r>
              <a:rPr lang="en-US" sz="1800" b="1" dirty="0"/>
              <a:t>        47429007 |Associated with| = 276433004 |Insect bite - wound (disorder)|, </a:t>
            </a:r>
            <a:br>
              <a:rPr lang="en-US" sz="1800" b="1" dirty="0"/>
            </a:br>
            <a:r>
              <a:rPr lang="en-US" sz="1800" b="1" dirty="0"/>
              <a:t>        246075003 |Causative agent| = 105590001 |Substance (substance)|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93032"/>
            <a:ext cx="6592043" cy="829320"/>
          </a:xfrm>
        </p:spPr>
        <p:txBody>
          <a:bodyPr/>
          <a:lstStyle/>
          <a:p>
            <a:r>
              <a:rPr lang="en-US" b="1" dirty="0"/>
              <a:t>Allergic reaction caused by flea bite (disorder)|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650283"/>
      </p:ext>
    </p:extLst>
  </p:cSld>
  <p:clrMapOvr>
    <a:masterClrMapping/>
  </p:clrMapOvr>
</p:sld>
</file>

<file path=ppt/theme/theme1.xml><?xml version="1.0" encoding="utf-8"?>
<a:theme xmlns:a="http://schemas.openxmlformats.org/drawingml/2006/main" name="06172015_PresenceOfX">
  <a:themeElements>
    <a:clrScheme name="IHTSDO CIIO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9972"/>
      </a:accent1>
      <a:accent2>
        <a:srgbClr val="3333CC"/>
      </a:accent2>
      <a:accent3>
        <a:srgbClr val="FFFFFF"/>
      </a:accent3>
      <a:accent4>
        <a:srgbClr val="000000"/>
      </a:accent4>
      <a:accent5>
        <a:srgbClr val="00CC99"/>
      </a:accent5>
      <a:accent6>
        <a:srgbClr val="2D2DB9"/>
      </a:accent6>
      <a:hlink>
        <a:srgbClr val="0000E5"/>
      </a:hlink>
      <a:folHlink>
        <a:srgbClr val="2D2DB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mbined clinical disorders_rev 2" id="{FDC66228-E11F-B143-8B85-892B6BF3D51D}" vid="{43E63191-0034-CE4B-BD95-E3BF628FA6C1}"/>
    </a:ext>
  </a:extLst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IHTSDO template</Template>
  <TotalTime>826</TotalTime>
  <Words>290</Words>
  <Application>Microsoft Macintosh PowerPoint</Application>
  <PresentationFormat>On-screen Show (4:3)</PresentationFormat>
  <Paragraphs>86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Museo 300</vt:lpstr>
      <vt:lpstr>Museo 500</vt:lpstr>
      <vt:lpstr>Arial</vt:lpstr>
      <vt:lpstr>06172015_PresenceOfX</vt:lpstr>
      <vt:lpstr>Modeling Event Combinations</vt:lpstr>
      <vt:lpstr>Event Combination Patterns</vt:lpstr>
      <vt:lpstr> Clinical finding/disorder with event </vt:lpstr>
      <vt:lpstr>Modeling examples</vt:lpstr>
      <vt:lpstr>Human bite - wound (disorder)|</vt:lpstr>
      <vt:lpstr>Animal bite wound (disorder)|</vt:lpstr>
      <vt:lpstr>Suffocating (finding)</vt:lpstr>
      <vt:lpstr>Birth asphyxia (disorder)</vt:lpstr>
      <vt:lpstr>Allergic reaction caused by flea bite (disorder)|</vt:lpstr>
      <vt:lpstr>Found dead (finding)</vt:lpstr>
      <vt:lpstr>Questions/Issues</vt:lpstr>
      <vt:lpstr>Event with finding/disorder/physical agent</vt:lpstr>
      <vt:lpstr>SNOMED CT Editorial Guide 1</vt:lpstr>
      <vt:lpstr>SNOMED CT Editorial Guide 2</vt:lpstr>
      <vt:lpstr>Modeling examples</vt:lpstr>
      <vt:lpstr>Burning due to contact with hot iron</vt:lpstr>
      <vt:lpstr>445868008 |Fetal death due to anoxia (event)|</vt:lpstr>
      <vt:lpstr>217605003 |Accident due to dry ice (event)|</vt:lpstr>
      <vt:lpstr>242669005 |Respiratory obstruction due to inhaled foreign body (event)|</vt:lpstr>
    </vt:vector>
  </TitlesOfParts>
  <Company/>
  <LinksUpToDate>false</LinksUpToDate>
  <SharedDoc>false</SharedDoc>
  <HyperlinkBase/>
  <HyperlinksChanged>false</HyperlinksChanged>
  <AppVersion>15.0039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X-related, X-induced, X-exacerbated disease</dc:title>
  <dc:creator>Bruce J. Goldberg</dc:creator>
  <cp:lastModifiedBy>Bruce J. Goldberg</cp:lastModifiedBy>
  <cp:revision>28</cp:revision>
  <cp:lastPrinted>2015-06-27T14:33:20Z</cp:lastPrinted>
  <dcterms:created xsi:type="dcterms:W3CDTF">2017-03-14T20:38:47Z</dcterms:created>
  <dcterms:modified xsi:type="dcterms:W3CDTF">2017-10-08T22:53:25Z</dcterms:modified>
</cp:coreProperties>
</file>