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256" r:id="rId2"/>
    <p:sldId id="284" r:id="rId3"/>
    <p:sldId id="285" r:id="rId4"/>
    <p:sldId id="287" r:id="rId5"/>
    <p:sldId id="286" r:id="rId6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 snapToGrid="0" snapToObjects="1">
      <p:cViewPr varScale="1">
        <p:scale>
          <a:sx n="58" d="100"/>
          <a:sy n="58" d="100"/>
        </p:scale>
        <p:origin x="-4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4387F-E010-4F9B-AEA1-DCCE2C26E715}" type="datetimeFigureOut">
              <a:rPr lang="en-GB" smtClean="0"/>
              <a:t>06/10/2013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B8F18-F341-48B6-A3E5-487CF75F8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53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DB1BF-FE3E-4329-BE63-D2A8502369CB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0B162-B110-41DD-96C2-67D84E7CC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87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6" name="Line 188"/>
          <p:cNvSpPr>
            <a:spLocks noChangeShapeType="1"/>
          </p:cNvSpPr>
          <p:nvPr/>
        </p:nvSpPr>
        <p:spPr bwMode="auto">
          <a:xfrm>
            <a:off x="0" y="1714488"/>
            <a:ext cx="9144000" cy="0"/>
          </a:xfrm>
          <a:prstGeom prst="line">
            <a:avLst/>
          </a:prstGeom>
          <a:noFill/>
          <a:ln w="9525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3309" name="Rectangle 23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43116"/>
            <a:ext cx="7772400" cy="1470025"/>
          </a:xfrm>
        </p:spPr>
        <p:txBody>
          <a:bodyPr/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312" name="Rectangle 2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Rectangle 18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8" name="Rectangle 18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23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pic>
        <p:nvPicPr>
          <p:cNvPr id="10" name="Picture 9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10" y="17254"/>
            <a:ext cx="5520690" cy="16630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4784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4784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3839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7960"/>
            <a:ext cx="8229600" cy="4551435"/>
          </a:xfrm>
        </p:spPr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06-10-2013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777472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1104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943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06-10-2013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58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 smtClean="0"/>
              <a:pPr>
                <a:defRPr/>
              </a:pPr>
              <a:t>06-10-2013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smtClean="0"/>
              <a:t>www.ihtsdo.org</a:t>
            </a:r>
            <a:endParaRPr lang="da-DK"/>
          </a:p>
        </p:txBody>
      </p:sp>
      <p:sp>
        <p:nvSpPr>
          <p:cNvPr id="7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9" name="Line 222"/>
          <p:cNvSpPr>
            <a:spLocks noChangeShapeType="1"/>
          </p:cNvSpPr>
          <p:nvPr userDrawn="1"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79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50006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5111750" cy="534036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28597" y="1428736"/>
            <a:ext cx="3071834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49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7152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a-DK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Rectangle 1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8594" y="6572272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150E53"/>
                </a:solidFill>
                <a:latin typeface="+mn-lt"/>
              </a:defRPr>
            </a:lvl1pPr>
          </a:lstStyle>
          <a:p>
            <a:fld id="{433C56EF-5C50-014F-83FF-A185149DB78E}" type="datetimeFigureOut">
              <a:rPr lang="en-US" smtClean="0"/>
              <a:pPr/>
              <a:t>10/6/2013</a:t>
            </a:fld>
            <a:endParaRPr lang="en-US" dirty="0"/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69" y="6572272"/>
            <a:ext cx="339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666666"/>
                </a:solidFill>
                <a:latin typeface="+mn-lt"/>
              </a:defRPr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1032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8736"/>
            <a:ext cx="8229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 smtClean="0"/>
              <a:t>Klik for at redigere teksttypografierne i masteren</a:t>
            </a:r>
          </a:p>
          <a:p>
            <a:pPr lvl="1"/>
            <a:r>
              <a:rPr lang="da-DK" noProof="0" dirty="0" smtClean="0"/>
              <a:t>Andet niveau</a:t>
            </a:r>
          </a:p>
          <a:p>
            <a:pPr lvl="2"/>
            <a:r>
              <a:rPr lang="da-DK" noProof="0" dirty="0" smtClean="0"/>
              <a:t>Tredje niveau</a:t>
            </a:r>
          </a:p>
          <a:p>
            <a:pPr lvl="3"/>
            <a:r>
              <a:rPr lang="da-DK" noProof="0" dirty="0" smtClean="0"/>
              <a:t>Fjerde niveau</a:t>
            </a:r>
          </a:p>
          <a:p>
            <a:pPr lvl="4"/>
            <a:r>
              <a:rPr lang="da-DK" noProof="0" dirty="0" smtClean="0"/>
              <a:t>Femte niveau</a:t>
            </a:r>
          </a:p>
        </p:txBody>
      </p:sp>
      <p:sp>
        <p:nvSpPr>
          <p:cNvPr id="2269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72272"/>
            <a:ext cx="2895600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pic>
        <p:nvPicPr>
          <p:cNvPr id="9" name="Picture 8"/>
          <p:cNvPicPr/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9" b="11589"/>
          <a:stretch/>
        </p:blipFill>
        <p:spPr>
          <a:xfrm>
            <a:off x="6391698" y="-1"/>
            <a:ext cx="2760345" cy="684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1" name="Rectangle 21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18"/>
            <a:ext cx="8229600" cy="5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titeltypografi i masteren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ts val="100"/>
        </a:spcBef>
        <a:spcAft>
          <a:spcPts val="100"/>
        </a:spcAft>
        <a:buClr>
          <a:srgbClr val="0055B0"/>
        </a:buClr>
        <a:buSzPct val="85000"/>
        <a:buFont typeface="Wingdings" pitchFamily="2" charset="2"/>
        <a:buChar char="§"/>
        <a:defRPr sz="2400">
          <a:solidFill>
            <a:srgbClr val="0055B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ts val="100"/>
        </a:spcBef>
        <a:spcAft>
          <a:spcPts val="100"/>
        </a:spcAft>
        <a:buSzPct val="85000"/>
        <a:buFont typeface="Wingdings" pitchFamily="2" charset="2"/>
        <a:buChar char="§"/>
        <a:defRPr sz="2000">
          <a:solidFill>
            <a:srgbClr val="0070C0"/>
          </a:solidFill>
          <a:latin typeface="+mn-lt"/>
        </a:defRPr>
      </a:lvl2pPr>
      <a:lvl3pPr marL="1143000" indent="-228600" algn="l" rtl="0" eaLnBrk="1" fontAlgn="base" hangingPunct="1">
        <a:spcBef>
          <a:spcPts val="100"/>
        </a:spcBef>
        <a:spcAft>
          <a:spcPts val="100"/>
        </a:spcAft>
        <a:buSzPct val="50000"/>
        <a:buFont typeface="Wingdings" pitchFamily="2" charset="2"/>
        <a:buChar char="§"/>
        <a:defRPr sz="2000">
          <a:solidFill>
            <a:srgbClr val="229BB8"/>
          </a:solidFill>
          <a:latin typeface="+mn-lt"/>
        </a:defRPr>
      </a:lvl3pPr>
      <a:lvl4pPr marL="1600200" indent="-228600" algn="l" rtl="0" eaLnBrk="1" fontAlgn="base" hangingPunct="1">
        <a:spcBef>
          <a:spcPts val="100"/>
        </a:spcBef>
        <a:spcAft>
          <a:spcPts val="100"/>
        </a:spcAft>
        <a:buChar char="–"/>
        <a:defRPr sz="1600">
          <a:solidFill>
            <a:schemeClr val="bg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ts val="100"/>
        </a:spcBef>
        <a:spcAft>
          <a:spcPts val="100"/>
        </a:spcAft>
        <a:buChar char="»"/>
        <a:defRPr sz="1600">
          <a:solidFill>
            <a:schemeClr val="bg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b="1" dirty="0"/>
              <a:t/>
            </a:r>
            <a:br>
              <a:rPr lang="en-US" b="1" dirty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371600" y="3009900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sz="4400" b="1" dirty="0" smtClean="0">
                <a:latin typeface="Calibri"/>
                <a:cs typeface="Calibri"/>
              </a:rPr>
              <a:t>RF2 Mapping Data Set Standard</a:t>
            </a:r>
          </a:p>
          <a:p>
            <a:r>
              <a:rPr lang="en-US" b="1" dirty="0" smtClean="0">
                <a:latin typeface="Calibri"/>
                <a:cs typeface="Calibri"/>
              </a:rPr>
              <a:t>IHTSDO</a:t>
            </a:r>
          </a:p>
          <a:p>
            <a:r>
              <a:rPr lang="en-US" sz="1800" dirty="0" smtClean="0">
                <a:latin typeface="Calibri"/>
                <a:cs typeface="Calibri"/>
              </a:rPr>
              <a:t>International Health Terminology </a:t>
            </a:r>
          </a:p>
          <a:p>
            <a:r>
              <a:rPr lang="en-US" sz="1800" dirty="0" smtClean="0">
                <a:latin typeface="Calibri"/>
                <a:cs typeface="Calibri"/>
              </a:rPr>
              <a:t>Standards Development Organisation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History of SNOMED RF2 and Mapping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2005: First rules-based map for ICD-9-CM</a:t>
            </a:r>
          </a:p>
          <a:p>
            <a:r>
              <a:rPr lang="en-GB" dirty="0" smtClean="0"/>
              <a:t>2007-2012: development of technical mapping standards for SNOMED to ICD-10</a:t>
            </a:r>
          </a:p>
          <a:p>
            <a:r>
              <a:rPr lang="en-GB" dirty="0" smtClean="0"/>
              <a:t>2009-20100706 Development of RF2 </a:t>
            </a:r>
            <a:r>
              <a:rPr lang="en-GB" dirty="0" err="1" smtClean="0"/>
              <a:t>refset</a:t>
            </a:r>
            <a:r>
              <a:rPr lang="en-GB" dirty="0" smtClean="0"/>
              <a:t> standard</a:t>
            </a:r>
          </a:p>
          <a:p>
            <a:r>
              <a:rPr lang="en-GB" dirty="0" smtClean="0"/>
              <a:t>20120425: quality assurance metrics for RF2 publication of ICD-10 map(NLM)</a:t>
            </a:r>
          </a:p>
          <a:p>
            <a:r>
              <a:rPr lang="en-GB" dirty="0" smtClean="0"/>
              <a:t>20120612 Publication RF2 map SNCT-ICD-10</a:t>
            </a:r>
          </a:p>
          <a:p>
            <a:r>
              <a:rPr lang="en-GB" dirty="0" smtClean="0"/>
              <a:t>20130219 John </a:t>
            </a:r>
            <a:r>
              <a:rPr lang="en-GB" dirty="0" err="1" smtClean="0"/>
              <a:t>Gutai</a:t>
            </a:r>
            <a:r>
              <a:rPr lang="en-GB" dirty="0" smtClean="0"/>
              <a:t> develops draft of revised RF2 mapping data specification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111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42918"/>
            <a:ext cx="8532055" cy="1038398"/>
          </a:xfrm>
        </p:spPr>
        <p:txBody>
          <a:bodyPr/>
          <a:lstStyle/>
          <a:p>
            <a:r>
              <a:rPr lang="en-GB" dirty="0" smtClean="0"/>
              <a:t>Editorial History: RF2 map data standards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2009-20100706 RF2 reference set standard specifies simple and complex map </a:t>
            </a:r>
            <a:r>
              <a:rPr lang="en-GB" sz="2200" dirty="0" err="1" smtClean="0"/>
              <a:t>refset</a:t>
            </a:r>
            <a:r>
              <a:rPr lang="en-GB" sz="2200" dirty="0" smtClean="0"/>
              <a:t> structures; however</a:t>
            </a:r>
          </a:p>
          <a:p>
            <a:pPr lvl="1"/>
            <a:r>
              <a:rPr lang="en-GB" sz="2200" dirty="0" smtClean="0"/>
              <a:t>Even “simple” maps </a:t>
            </a:r>
            <a:r>
              <a:rPr lang="en-GB" sz="2200" u="sng" dirty="0" smtClean="0"/>
              <a:t>should</a:t>
            </a:r>
            <a:r>
              <a:rPr lang="en-GB" sz="2200" dirty="0" smtClean="0"/>
              <a:t> specify the nature of the relatio</a:t>
            </a:r>
            <a:r>
              <a:rPr lang="en-GB" dirty="0" smtClean="0"/>
              <a:t>nship intended by the map since maps support many varied use cases; simple case does not support all data requirements proposed by ISO</a:t>
            </a:r>
          </a:p>
          <a:p>
            <a:pPr lvl="1"/>
            <a:r>
              <a:rPr lang="en-GB" dirty="0" smtClean="0"/>
              <a:t>Data structures were complex and could not be easily browsed due to segregation of relationship data into TWO </a:t>
            </a:r>
            <a:r>
              <a:rPr lang="en-GB" dirty="0" err="1" smtClean="0"/>
              <a:t>refset</a:t>
            </a:r>
            <a:r>
              <a:rPr lang="en-GB" dirty="0" smtClean="0"/>
              <a:t> files</a:t>
            </a:r>
          </a:p>
          <a:p>
            <a:r>
              <a:rPr lang="en-GB" sz="2200" dirty="0" smtClean="0"/>
              <a:t>20130219 RF2 standards document drafted by John </a:t>
            </a:r>
            <a:r>
              <a:rPr lang="en-GB" sz="2200" dirty="0" err="1" smtClean="0"/>
              <a:t>Gutai</a:t>
            </a:r>
            <a:r>
              <a:rPr lang="en-GB" sz="2200" dirty="0" smtClean="0"/>
              <a:t>: include requirements for ICD-10 knowledge based maps AND simplified one-to-one map projects; released for comment</a:t>
            </a:r>
          </a:p>
          <a:p>
            <a:r>
              <a:rPr lang="en-GB" sz="2200" dirty="0" smtClean="0"/>
              <a:t>20130611 Mapping SIG reviews and discusses draft with UK and other IHTSDO stakeholders 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69706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Exemplar development for better understanding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Australian substances mapping (Dion </a:t>
            </a:r>
            <a:r>
              <a:rPr lang="en-US" dirty="0" err="1" smtClean="0"/>
              <a:t>McMurtrie</a:t>
            </a:r>
            <a:r>
              <a:rPr lang="en-US" dirty="0" smtClean="0"/>
              <a:t>):	</a:t>
            </a:r>
          </a:p>
          <a:p>
            <a:pPr lvl="1"/>
            <a:r>
              <a:rPr lang="en-US" dirty="0"/>
              <a:t>AMT substances to SNOMED CT </a:t>
            </a:r>
            <a:r>
              <a:rPr lang="en-US" dirty="0" smtClean="0"/>
              <a:t>substances</a:t>
            </a:r>
          </a:p>
          <a:p>
            <a:pPr lvl="1"/>
            <a:r>
              <a:rPr lang="en-US" dirty="0"/>
              <a:t>"equivalent" </a:t>
            </a:r>
            <a:r>
              <a:rPr lang="en-US" dirty="0" smtClean="0"/>
              <a:t>(291000036107</a:t>
            </a:r>
            <a:r>
              <a:rPr lang="en-US" dirty="0"/>
              <a:t>) or "</a:t>
            </a:r>
            <a:r>
              <a:rPr lang="en-US" dirty="0" err="1"/>
              <a:t>generalise</a:t>
            </a:r>
            <a:r>
              <a:rPr lang="en-US" dirty="0"/>
              <a:t>" (301000036106</a:t>
            </a:r>
            <a:r>
              <a:rPr lang="en-US" dirty="0" smtClean="0"/>
              <a:t>)</a:t>
            </a:r>
          </a:p>
          <a:p>
            <a:pPr lvl="1"/>
            <a:endParaRPr lang="en-US" u="sng" dirty="0"/>
          </a:p>
          <a:p>
            <a:r>
              <a:rPr lang="en-US" u="sng" dirty="0" smtClean="0"/>
              <a:t>ICD-10 rules based map:</a:t>
            </a:r>
          </a:p>
          <a:p>
            <a:pPr lvl="1"/>
            <a:r>
              <a:rPr lang="en-US" dirty="0" smtClean="0"/>
              <a:t>SNCT concepts (CF, Events, Situations) to ICD-10</a:t>
            </a:r>
          </a:p>
          <a:p>
            <a:pPr lvl="1"/>
            <a:r>
              <a:rPr lang="en-US" dirty="0" smtClean="0"/>
              <a:t>“Properly classified”, “Out of scope”, “Context dependent”(rule required)</a:t>
            </a:r>
          </a:p>
          <a:p>
            <a:r>
              <a:rPr lang="en-US" dirty="0" smtClean="0"/>
              <a:t>ICD-10 UK rules based map:</a:t>
            </a:r>
          </a:p>
          <a:p>
            <a:pPr lvl="1"/>
            <a:r>
              <a:rPr lang="en-US" dirty="0"/>
              <a:t>SNCT concepts (CF, Events, Situations) to </a:t>
            </a:r>
            <a:r>
              <a:rPr lang="en-US" dirty="0" smtClean="0"/>
              <a:t>ICD-10</a:t>
            </a:r>
          </a:p>
          <a:p>
            <a:pPr lvl="1"/>
            <a:r>
              <a:rPr lang="en-US" dirty="0"/>
              <a:t>“Properly classified”, “Out of scope”, “Context dependent”(rule required)</a:t>
            </a:r>
          </a:p>
          <a:p>
            <a:pPr lvl="1"/>
            <a:r>
              <a:rPr lang="en-US" dirty="0" smtClean="0"/>
              <a:t>Multiple use cases (Map Blocks enabled)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7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Material to Proposed RF2 Data Draft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Issues managed:</a:t>
            </a:r>
          </a:p>
          <a:p>
            <a:pPr lvl="1"/>
            <a:r>
              <a:rPr lang="en-US" sz="1800" dirty="0" smtClean="0"/>
              <a:t>Addition UK requirements: management of multiple use cases added to support further map complexity (</a:t>
            </a:r>
            <a:r>
              <a:rPr lang="en-US" sz="1800" dirty="0" err="1" smtClean="0"/>
              <a:t>MapBlock</a:t>
            </a:r>
            <a:r>
              <a:rPr lang="en-US" sz="1800" dirty="0" smtClean="0"/>
              <a:t> artifacts)</a:t>
            </a:r>
          </a:p>
          <a:p>
            <a:pPr lvl="1"/>
            <a:r>
              <a:rPr lang="en-US" sz="1800" dirty="0" smtClean="0"/>
              <a:t>Uniform data attributes across all map types</a:t>
            </a:r>
          </a:p>
          <a:p>
            <a:pPr lvl="1"/>
            <a:r>
              <a:rPr lang="en-US" sz="1800" dirty="0" smtClean="0"/>
              <a:t>Map relationship formally stated for ALL maps in SNCT metadata</a:t>
            </a:r>
          </a:p>
          <a:p>
            <a:pPr lvl="1"/>
            <a:r>
              <a:rPr lang="en-US" sz="1800" dirty="0" smtClean="0"/>
              <a:t>Consolidation </a:t>
            </a:r>
            <a:r>
              <a:rPr lang="en-US" sz="1800" dirty="0"/>
              <a:t>of all IHTSDO map artifacts into one release data set:</a:t>
            </a:r>
          </a:p>
          <a:p>
            <a:pPr lvl="2"/>
            <a:r>
              <a:rPr lang="en-US" sz="1800" dirty="0"/>
              <a:t>Supports all proposed use cases</a:t>
            </a:r>
          </a:p>
          <a:p>
            <a:pPr lvl="2"/>
            <a:r>
              <a:rPr lang="en-US" sz="1800" dirty="0"/>
              <a:t>Allows for ONE set of QA metrics and data quality </a:t>
            </a:r>
            <a:r>
              <a:rPr lang="en-US" sz="1800" dirty="0" smtClean="0"/>
              <a:t>checks</a:t>
            </a:r>
          </a:p>
          <a:p>
            <a:pPr lvl="2"/>
            <a:r>
              <a:rPr lang="en-US" sz="1800" dirty="0" smtClean="0"/>
              <a:t>Reduces referential complexity of map data sets</a:t>
            </a:r>
          </a:p>
          <a:p>
            <a:r>
              <a:rPr lang="en-US" dirty="0" smtClean="0"/>
              <a:t>Issues created:</a:t>
            </a:r>
          </a:p>
          <a:p>
            <a:pPr lvl="1"/>
            <a:r>
              <a:rPr lang="en-US" sz="1800" dirty="0" smtClean="0"/>
              <a:t>Additional complexity for simple maps</a:t>
            </a:r>
            <a:endParaRPr lang="en-US" sz="1800" dirty="0"/>
          </a:p>
          <a:p>
            <a:r>
              <a:rPr lang="en-US" dirty="0" smtClean="0"/>
              <a:t>Open issues:</a:t>
            </a:r>
          </a:p>
          <a:p>
            <a:pPr lvl="1"/>
            <a:r>
              <a:rPr lang="en-US" sz="1800" dirty="0" smtClean="0"/>
              <a:t>Relationship to conflicting RF2 data standard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13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htsdo_PptTemplate_2012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master_IHTSDO_turkis li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master_IHTSDO_turkis 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IHTSDO_turkis li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Ihtsdo_PptTemplate_2012</Template>
  <TotalTime>120</TotalTime>
  <Words>294</Words>
  <Application>Microsoft Office PowerPoint</Application>
  <PresentationFormat>On-screen Show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Ihtsdo_PptTemplate_2012</vt:lpstr>
      <vt:lpstr> </vt:lpstr>
      <vt:lpstr>History of SNOMED RF2 and Mapping</vt:lpstr>
      <vt:lpstr>Editorial History: RF2 map data standards</vt:lpstr>
      <vt:lpstr>Exemplar development for better understanding</vt:lpstr>
      <vt:lpstr>Issues Material to Proposed RF2 Data Draft</vt:lpstr>
    </vt:vector>
  </TitlesOfParts>
  <Company>UNMC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Administrator</dc:creator>
  <cp:lastModifiedBy>Administrator</cp:lastModifiedBy>
  <cp:revision>14</cp:revision>
  <cp:lastPrinted>2012-02-08T14:59:06Z</cp:lastPrinted>
  <dcterms:created xsi:type="dcterms:W3CDTF">2013-08-20T19:42:47Z</dcterms:created>
  <dcterms:modified xsi:type="dcterms:W3CDTF">2013-10-06T14:45:41Z</dcterms:modified>
</cp:coreProperties>
</file>