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20"/>
  </p:notesMasterIdLst>
  <p:sldIdLst>
    <p:sldId id="264" r:id="rId2"/>
    <p:sldId id="266" r:id="rId3"/>
    <p:sldId id="269" r:id="rId4"/>
    <p:sldId id="270" r:id="rId5"/>
    <p:sldId id="276" r:id="rId6"/>
    <p:sldId id="278" r:id="rId7"/>
    <p:sldId id="272" r:id="rId8"/>
    <p:sldId id="273" r:id="rId9"/>
    <p:sldId id="268" r:id="rId10"/>
    <p:sldId id="271" r:id="rId11"/>
    <p:sldId id="274" r:id="rId12"/>
    <p:sldId id="267" r:id="rId13"/>
    <p:sldId id="263" r:id="rId14"/>
    <p:sldId id="265" r:id="rId15"/>
    <p:sldId id="275" r:id="rId16"/>
    <p:sldId id="279" r:id="rId17"/>
    <p:sldId id="280" r:id="rId18"/>
    <p:sldId id="281" r:id="rId19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78" autoAdjust="0"/>
    <p:restoredTop sz="94757" autoAdjust="0"/>
  </p:normalViewPr>
  <p:slideViewPr>
    <p:cSldViewPr snapToGrid="0" snapToObjects="1">
      <p:cViewPr varScale="1">
        <p:scale>
          <a:sx n="115" d="100"/>
          <a:sy n="115" d="100"/>
        </p:scale>
        <p:origin x="-171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fld id="{F07F21DD-D723-D74B-8ADD-0C346ADA31B3}" type="slidenum">
              <a:rPr lang="en-CA" sz="1200">
                <a:solidFill>
                  <a:prstClr val="black"/>
                </a:solidFill>
                <a:latin typeface="Arial" charset="0"/>
              </a:rPr>
              <a:pPr/>
              <a:t>1</a:t>
            </a:fld>
            <a:endParaRPr lang="en-CA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uFillTx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177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2" y="2501900"/>
            <a:ext cx="7772400" cy="1362075"/>
          </a:xfrm>
        </p:spPr>
        <p:txBody>
          <a:bodyPr anchor="t"/>
          <a:lstStyle>
            <a:lvl1pPr algn="l">
              <a:defRPr sz="4000" b="0" i="0" cap="none">
                <a:latin typeface="Museo 500"/>
                <a:cs typeface="Museo 500"/>
              </a:defRPr>
            </a:lvl1pPr>
          </a:lstStyle>
          <a:p>
            <a:r>
              <a:rPr lang="en-GB" smtClean="0"/>
              <a:t>Click to edit Master title style</a:t>
            </a:r>
            <a:endParaRPr lang="da-DK" dirty="0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uFillTx/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Click to edit Master title style</a:t>
            </a:r>
            <a:endParaRPr dirty="0">
              <a:uFillTx/>
            </a:endParaRPr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uFillTx/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Click to edit Master subtitle style</a:t>
            </a:r>
            <a:endParaRPr dirty="0">
              <a:uFillTx/>
            </a:endParaRPr>
          </a:p>
        </p:txBody>
      </p:sp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7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438" y="2486025"/>
            <a:ext cx="7772400" cy="1362075"/>
          </a:xfrm>
        </p:spPr>
        <p:txBody>
          <a:bodyPr anchor="t"/>
          <a:lstStyle>
            <a:lvl1pPr algn="l">
              <a:defRPr sz="4000" b="0" i="0" cap="all">
                <a:uFillTx/>
                <a:latin typeface="Trebuchet MS Bold"/>
                <a:cs typeface="Trebuchet MS Bold"/>
              </a:defRPr>
            </a:lvl1pPr>
          </a:lstStyle>
          <a:p>
            <a:r>
              <a:rPr lang="en-GB" smtClean="0">
                <a:uFillTx/>
              </a:rPr>
              <a:t>Click to edit Master title style</a:t>
            </a:r>
            <a:endParaRPr lang="da-DK">
              <a:uFillTx/>
            </a:endParaRP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uFillTx/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773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snomed-brand-RGB-small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125" y="190502"/>
            <a:ext cx="1104898" cy="110489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90" r:id="rId8"/>
    <p:sldLayoutId id="2147483684" r:id="rId9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500"/>
          <a:ea typeface="Arial"/>
          <a:cs typeface="Museo 5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300"/>
          <a:ea typeface="Arial"/>
          <a:cs typeface="Museo 3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www.w3.org/TR/owl-syntax/" TargetMode="External"/><Relationship Id="rId3" Type="http://schemas.openxmlformats.org/officeDocument/2006/relationships/hyperlink" Target="http://snomed.info/id/64572001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267" name="Group 1"/>
          <p:cNvGrpSpPr/>
          <p:nvPr/>
        </p:nvGrpSpPr>
        <p:grpSpPr>
          <a:xfrm>
            <a:off x="-1588" y="4221163"/>
            <a:ext cx="9145588" cy="1728787"/>
            <a:chOff x="-1588" y="4221163"/>
            <a:chExt cx="9145588" cy="1728787"/>
          </a:xfrm>
        </p:grpSpPr>
        <p:pic>
          <p:nvPicPr>
            <p:cNvPr id="139268" name="Picture 13" descr="MPj04388700000[1]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92275" y="4229100"/>
              <a:ext cx="2555875" cy="1720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269" name="Picture 28" descr="MPj04222600000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11638" y="4221163"/>
              <a:ext cx="2593975" cy="17287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270" name="Picture 34" descr="MPj04424370000[1]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551613" y="4221163"/>
              <a:ext cx="2592387" cy="17287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271" name="Picture 37" descr="MPj04265570000[1]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1588" y="4221163"/>
              <a:ext cx="1728788" cy="172878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uFillTx/>
              </a:rPr>
              <a:t/>
            </a:r>
            <a:br>
              <a:rPr lang="en-US" dirty="0">
                <a:uFillTx/>
              </a:rPr>
            </a:br>
            <a:r>
              <a:rPr lang="en-US" dirty="0" smtClean="0"/>
              <a:t>OWL reference set specification</a:t>
            </a:r>
            <a:r>
              <a:rPr lang="en-US" dirty="0">
                <a:uFillTx/>
              </a:rPr>
              <a:t/>
            </a:r>
            <a:br>
              <a:rPr lang="en-US" dirty="0">
                <a:uFillTx/>
              </a:rPr>
            </a:br>
            <a:r>
              <a:rPr lang="en-US" dirty="0">
                <a:uFillTx/>
              </a:rPr>
              <a:t/>
            </a:r>
            <a:br>
              <a:rPr lang="en-US" dirty="0">
                <a:uFillTx/>
              </a:rPr>
            </a:br>
            <a:r>
              <a:rPr lang="en-US" dirty="0" smtClean="0">
                <a:uFillTx/>
              </a:rPr>
              <a:t/>
            </a:r>
            <a:br>
              <a:rPr lang="en-US" dirty="0" smtClean="0">
                <a:uFillTx/>
              </a:rPr>
            </a:br>
            <a:r>
              <a:rPr lang="en-US" sz="1800" dirty="0" smtClean="0"/>
              <a:t>Yongsheng Gao</a:t>
            </a:r>
            <a:r>
              <a:rPr lang="en-US" sz="1800" dirty="0" smtClean="0">
                <a:uFillTx/>
              </a:rPr>
              <a:t>, </a:t>
            </a:r>
            <a:r>
              <a:rPr lang="en-US" sz="1800" dirty="0" smtClean="0">
                <a:uFillTx/>
              </a:rPr>
              <a:t>MAG, 17 </a:t>
            </a:r>
            <a:r>
              <a:rPr lang="en-US" sz="1800" dirty="0" smtClean="0">
                <a:uFillTx/>
              </a:rPr>
              <a:t>Oct 2017</a:t>
            </a:r>
            <a:endParaRPr lang="en-US" sz="1800" dirty="0"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46802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dependency </a:t>
            </a:r>
            <a:r>
              <a:rPr lang="en-US" dirty="0" err="1" smtClean="0"/>
              <a:t>refset</a:t>
            </a:r>
            <a:r>
              <a:rPr lang="en-US" dirty="0" smtClean="0"/>
              <a:t> snapshot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900000000000207008|SNOMED CT core module (core metadata concept)| </a:t>
            </a:r>
          </a:p>
          <a:p>
            <a:pPr lvl="2"/>
            <a:r>
              <a:rPr lang="en-US" dirty="0"/>
              <a:t>900000000000012004|SNOMED CT model component module (core metadata concept)|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449080006</a:t>
            </a:r>
            <a:r>
              <a:rPr lang="en-US" dirty="0"/>
              <a:t>|SNOMED CT to ICD-10 rule-based mapping module (core metadata concept)</a:t>
            </a:r>
            <a:r>
              <a:rPr lang="en-US" dirty="0" smtClean="0"/>
              <a:t>|</a:t>
            </a:r>
          </a:p>
          <a:p>
            <a:pPr lvl="2"/>
            <a:r>
              <a:rPr lang="en-US" dirty="0" err="1" smtClean="0"/>
              <a:t>referencedComponent</a:t>
            </a:r>
            <a:r>
              <a:rPr lang="en-US" dirty="0"/>
              <a:t> 900000000000012004|SNOMED CT model component module (core metadata concept)</a:t>
            </a:r>
            <a:r>
              <a:rPr lang="en-US" dirty="0" smtClean="0"/>
              <a:t>|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449080006|SNOMED CT to ICD-10 rule-based mapping module (core metadata concept)|</a:t>
            </a:r>
          </a:p>
          <a:p>
            <a:pPr lvl="2"/>
            <a:r>
              <a:rPr lang="en-US" dirty="0"/>
              <a:t>900000000000207008|SNOMED CT core module (core metadata concept)|</a:t>
            </a:r>
          </a:p>
          <a:p>
            <a:pPr lvl="1"/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371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module dependency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</a:t>
            </a:r>
            <a:r>
              <a:rPr lang="en-US" dirty="0" smtClean="0"/>
              <a:t>nternational </a:t>
            </a:r>
            <a:r>
              <a:rPr lang="en-US" dirty="0"/>
              <a:t>release comprises two </a:t>
            </a:r>
            <a:r>
              <a:rPr lang="en-US" dirty="0" smtClean="0"/>
              <a:t>ontologies</a:t>
            </a:r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core module ontology includes an import statement for the </a:t>
            </a:r>
            <a:r>
              <a:rPr lang="en-US" dirty="0" smtClean="0"/>
              <a:t>model </a:t>
            </a:r>
            <a:r>
              <a:rPr lang="en-US" dirty="0"/>
              <a:t>component </a:t>
            </a:r>
            <a:r>
              <a:rPr lang="en-US" dirty="0" smtClean="0"/>
              <a:t>module ontology.</a:t>
            </a:r>
          </a:p>
          <a:p>
            <a:endParaRPr lang="en-US" dirty="0"/>
          </a:p>
          <a:p>
            <a:r>
              <a:rPr lang="en-US" dirty="0"/>
              <a:t>Contradictory to the module </a:t>
            </a:r>
            <a:r>
              <a:rPr lang="en-US" dirty="0" smtClean="0"/>
              <a:t>dependency:</a:t>
            </a:r>
          </a:p>
          <a:p>
            <a:pPr lvl="1"/>
            <a:r>
              <a:rPr lang="en-US" dirty="0" smtClean="0"/>
              <a:t>138875005</a:t>
            </a:r>
            <a:r>
              <a:rPr lang="en-US" dirty="0"/>
              <a:t>|SNOMED CT Concept (SNOMED RT+CTV3)| that is in the core </a:t>
            </a:r>
            <a:r>
              <a:rPr lang="en-US" dirty="0" smtClean="0"/>
              <a:t>module.</a:t>
            </a:r>
          </a:p>
          <a:p>
            <a:pPr lvl="1"/>
            <a:r>
              <a:rPr lang="en-US" dirty="0" smtClean="0"/>
              <a:t>SNOMED </a:t>
            </a:r>
            <a:r>
              <a:rPr lang="en-US" dirty="0"/>
              <a:t>CT Spanish edition </a:t>
            </a:r>
            <a:r>
              <a:rPr lang="en-US" dirty="0" smtClean="0"/>
              <a:t>module</a:t>
            </a:r>
          </a:p>
          <a:p>
            <a:pPr lvl="1"/>
            <a:r>
              <a:rPr lang="en-US" dirty="0"/>
              <a:t>Modules for derivatives, e.g. </a:t>
            </a:r>
            <a:r>
              <a:rPr lang="en-US" dirty="0" err="1"/>
              <a:t>refsets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LOINC </a:t>
            </a:r>
            <a:r>
              <a:rPr lang="mr-IN" dirty="0"/>
              <a:t>–</a:t>
            </a:r>
            <a:r>
              <a:rPr lang="en-US" dirty="0"/>
              <a:t> SNOMED CT Cooperation Project module</a:t>
            </a:r>
          </a:p>
          <a:p>
            <a:pPr lvl="2"/>
            <a:r>
              <a:rPr lang="en-US" dirty="0"/>
              <a:t>IHTSDO starter set module</a:t>
            </a:r>
          </a:p>
          <a:p>
            <a:pPr lvl="2"/>
            <a:r>
              <a:rPr lang="en-US" dirty="0"/>
              <a:t>Dentistry module, Nursing module, </a:t>
            </a:r>
          </a:p>
          <a:p>
            <a:pPr lvl="2"/>
            <a:r>
              <a:rPr lang="en-US" dirty="0"/>
              <a:t>Technology Preview module</a:t>
            </a:r>
          </a:p>
          <a:p>
            <a:pPr lvl="2"/>
            <a:r>
              <a:rPr lang="en-US" dirty="0"/>
              <a:t>SNOMED CT Medical Devices module</a:t>
            </a:r>
          </a:p>
          <a:p>
            <a:pPr lvl="2"/>
            <a:r>
              <a:rPr lang="mr-IN" dirty="0"/>
              <a:t>…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 smtClean="0"/>
          </a:p>
          <a:p>
            <a:pPr marL="565150" lvl="1" indent="0">
              <a:buNone/>
            </a:pPr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831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955166"/>
          </a:xfrm>
        </p:spPr>
        <p:txBody>
          <a:bodyPr>
            <a:normAutofit/>
          </a:bodyPr>
          <a:lstStyle/>
          <a:p>
            <a:r>
              <a:rPr lang="en-US" dirty="0" smtClean="0"/>
              <a:t>900000000000454005 </a:t>
            </a:r>
            <a:r>
              <a:rPr lang="en-US" dirty="0"/>
              <a:t>|Foundation metadata concept| </a:t>
            </a:r>
          </a:p>
          <a:p>
            <a:pPr lvl="1"/>
            <a:r>
              <a:rPr lang="en-US" dirty="0"/>
              <a:t>900000000000455006 |Reference set| </a:t>
            </a:r>
          </a:p>
          <a:p>
            <a:pPr lvl="2"/>
            <a:r>
              <a:rPr lang="en-US" dirty="0" err="1"/>
              <a:t>xxxxxx</a:t>
            </a:r>
            <a:r>
              <a:rPr lang="en-US" dirty="0"/>
              <a:t> |OWL expression type reference set| </a:t>
            </a:r>
          </a:p>
          <a:p>
            <a:pPr lvl="3"/>
            <a:r>
              <a:rPr lang="en-US" dirty="0"/>
              <a:t>733073007|OWL Axiom reference set (foundation metadata concept)|</a:t>
            </a:r>
          </a:p>
          <a:p>
            <a:pPr lvl="3"/>
            <a:r>
              <a:rPr lang="en-US" dirty="0" err="1"/>
              <a:t>xxxxxx</a:t>
            </a:r>
            <a:r>
              <a:rPr lang="en-US" dirty="0"/>
              <a:t> |OWL Ontology reference set|</a:t>
            </a:r>
          </a:p>
          <a:p>
            <a:pPr lvl="1"/>
            <a:r>
              <a:rPr lang="en-US" dirty="0"/>
              <a:t>900000000000457003|Reference set attribute (foundation metadata concept)|</a:t>
            </a:r>
          </a:p>
          <a:p>
            <a:pPr lvl="2"/>
            <a:r>
              <a:rPr lang="en-US" dirty="0"/>
              <a:t>706999006|Expression (foundation metadata concept)|</a:t>
            </a:r>
          </a:p>
          <a:p>
            <a:pPr lvl="3"/>
            <a:r>
              <a:rPr lang="en-US" dirty="0" err="1"/>
              <a:t>xxxxxx|OWL</a:t>
            </a:r>
            <a:r>
              <a:rPr lang="en-US" dirty="0"/>
              <a:t> expression</a:t>
            </a:r>
          </a:p>
          <a:p>
            <a:pPr lvl="2"/>
            <a:r>
              <a:rPr lang="en-US" dirty="0"/>
              <a:t>900000000000459000|Attribute type (foundation metadata concept)|</a:t>
            </a:r>
          </a:p>
          <a:p>
            <a:pPr lvl="3"/>
            <a:r>
              <a:rPr lang="en-US" dirty="0"/>
              <a:t>900000000000465000|String (foundation metadata concept)|</a:t>
            </a:r>
          </a:p>
          <a:p>
            <a:pPr lvl="4"/>
            <a:r>
              <a:rPr lang="en-US" dirty="0" err="1"/>
              <a:t>xxxxxx|OWL</a:t>
            </a:r>
            <a:r>
              <a:rPr lang="en-US" dirty="0"/>
              <a:t> 2 language syntax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Metadata for reference </a:t>
            </a:r>
            <a:r>
              <a:rPr lang="en-US" dirty="0" smtClean="0"/>
              <a:t>set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653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5026672"/>
          </a:xfrm>
        </p:spPr>
        <p:txBody>
          <a:bodyPr>
            <a:normAutofit fontScale="92500"/>
          </a:bodyPr>
          <a:lstStyle/>
          <a:p>
            <a:r>
              <a:rPr lang="en-US" dirty="0"/>
              <a:t>The OWL Functional-Style Syntax is the recommended default </a:t>
            </a:r>
            <a:r>
              <a:rPr lang="en-US" dirty="0" smtClean="0"/>
              <a:t>syntax</a:t>
            </a:r>
          </a:p>
          <a:p>
            <a:r>
              <a:rPr lang="en-US" dirty="0"/>
              <a:t>The specification of syntax including the BNF grammar published by W3C can be found at </a:t>
            </a:r>
            <a:r>
              <a:rPr lang="en-US" dirty="0">
                <a:hlinkClick r:id="rId2"/>
              </a:rPr>
              <a:t>https://www.w3.org/TR/owl-syntax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/>
              <a:t>The generated OWL ontologies of SNOMED CT may be rendered in any compatible OWL syntax and transformed between syntaxes</a:t>
            </a:r>
            <a:r>
              <a:rPr lang="en-US" dirty="0" smtClean="0"/>
              <a:t>.</a:t>
            </a:r>
          </a:p>
          <a:p>
            <a:r>
              <a:rPr lang="en-US" dirty="0"/>
              <a:t>The URIs can be represented in full form or using prefix of “</a:t>
            </a:r>
            <a:r>
              <a:rPr lang="en-US" dirty="0" err="1"/>
              <a:t>sct</a:t>
            </a:r>
            <a:r>
              <a:rPr lang="en-US" dirty="0"/>
              <a:t>:”. For example, The URI for 64572001|Disease (disorder)| </a:t>
            </a:r>
            <a:endParaRPr lang="en-US" dirty="0" smtClean="0"/>
          </a:p>
          <a:p>
            <a:pPr lvl="1"/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://snomed.info/id/</a:t>
            </a:r>
            <a:r>
              <a:rPr lang="en-US" dirty="0" smtClean="0">
                <a:hlinkClick r:id="rId3"/>
              </a:rPr>
              <a:t>64572001</a:t>
            </a:r>
            <a:endParaRPr lang="en-US" dirty="0" smtClean="0"/>
          </a:p>
          <a:p>
            <a:pPr lvl="1"/>
            <a:r>
              <a:rPr lang="en-US" dirty="0" smtClean="0"/>
              <a:t>sct</a:t>
            </a:r>
            <a:r>
              <a:rPr lang="en-US" dirty="0"/>
              <a:t>:64572001</a:t>
            </a:r>
          </a:p>
          <a:p>
            <a:r>
              <a:rPr lang="en-US" dirty="0"/>
              <a:t>It is recommended to use prefix names to minimise the size and improve readability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Syntax for OWL </a:t>
            </a:r>
            <a:r>
              <a:rPr lang="en-US" dirty="0" err="1" smtClean="0"/>
              <a:t>refset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019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OWL Functional-Style Syntax document uses two "special" terminal symbols which affect the process of </a:t>
            </a:r>
            <a:r>
              <a:rPr lang="en-US" dirty="0" smtClean="0"/>
              <a:t>transformation</a:t>
            </a:r>
          </a:p>
          <a:p>
            <a:pPr lvl="2"/>
            <a:r>
              <a:rPr lang="en-US" dirty="0"/>
              <a:t>whitespace is a nonempty sequence of space (U+20), horizontal tab (U+9), line feed (U+A), or carriage return (U+D) characters, and</a:t>
            </a:r>
          </a:p>
          <a:p>
            <a:pPr lvl="2"/>
            <a:r>
              <a:rPr lang="en-US" dirty="0"/>
              <a:t>a comment is a sequence of characters that starts with the # (U+23) character and does not contain the line feed (U+A) or carriage return (U+D) characters.</a:t>
            </a:r>
          </a:p>
          <a:p>
            <a:pPr lvl="1"/>
            <a:r>
              <a:rPr lang="en-US" dirty="0"/>
              <a:t>The applications for creating and updating the OWL </a:t>
            </a:r>
            <a:r>
              <a:rPr lang="en-US" dirty="0" err="1"/>
              <a:t>refset</a:t>
            </a:r>
            <a:r>
              <a:rPr lang="en-US" dirty="0"/>
              <a:t> should handle whitespace as specified in the OWL Functional-Style language. </a:t>
            </a:r>
          </a:p>
          <a:p>
            <a:pPr lvl="1"/>
            <a:r>
              <a:rPr lang="en-US" dirty="0"/>
              <a:t>Comments could improve the readability. However, comments should not be included in order to minimise the size of OWL </a:t>
            </a:r>
            <a:r>
              <a:rPr lang="en-US" dirty="0" err="1"/>
              <a:t>refset</a:t>
            </a:r>
            <a:r>
              <a:rPr lang="en-US" dirty="0" smtClean="0"/>
              <a:t>.</a:t>
            </a:r>
          </a:p>
          <a:p>
            <a:r>
              <a:rPr lang="en-US" dirty="0" smtClean="0"/>
              <a:t>Other specific requirements, e.g. order components in expressions? 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Improve consistency of representation at syntax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0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Validation of expressions following OWL Functional-Style Syntax </a:t>
            </a:r>
            <a:r>
              <a:rPr lang="en-US" dirty="0" smtClean="0"/>
              <a:t>specification</a:t>
            </a:r>
          </a:p>
          <a:p>
            <a:r>
              <a:rPr lang="en-US" dirty="0" smtClean="0"/>
              <a:t>Validation of profile of the OWL ontology generated from the OWL </a:t>
            </a:r>
            <a:r>
              <a:rPr lang="en-US" dirty="0" err="1" smtClean="0"/>
              <a:t>refsets</a:t>
            </a:r>
            <a:endParaRPr lang="en-US" dirty="0"/>
          </a:p>
          <a:p>
            <a:r>
              <a:rPr lang="en-US" dirty="0"/>
              <a:t>No active expressions should contain inactive concepts or attributes</a:t>
            </a:r>
          </a:p>
          <a:p>
            <a:r>
              <a:rPr lang="en-US" dirty="0"/>
              <a:t>Each active concepts should have at least one active axiom</a:t>
            </a:r>
          </a:p>
          <a:p>
            <a:r>
              <a:rPr lang="en-US" dirty="0"/>
              <a:t>Inactive concept must not have active axiom</a:t>
            </a:r>
          </a:p>
          <a:p>
            <a:r>
              <a:rPr lang="en-US" dirty="0"/>
              <a:t>Domain and range validation by property types. </a:t>
            </a:r>
          </a:p>
          <a:p>
            <a:pPr lvl="1"/>
            <a:r>
              <a:rPr lang="en-US" dirty="0"/>
              <a:t>All descendants of |Concept model object attribute| can only have target values from component of concept.</a:t>
            </a:r>
          </a:p>
          <a:p>
            <a:pPr lvl="1"/>
            <a:r>
              <a:rPr lang="en-US" dirty="0"/>
              <a:t>All descendants of |Concept model data attribute| can only have target values from data types and it must not have values from component of concept.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assurance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012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OWL ontology </a:t>
            </a:r>
            <a:r>
              <a:rPr lang="en-US" dirty="0" err="1" smtClean="0"/>
              <a:t>refset</a:t>
            </a:r>
            <a:r>
              <a:rPr lang="en-US" dirty="0" smtClean="0"/>
              <a:t> example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921079"/>
              </p:ext>
            </p:extLst>
          </p:nvPr>
        </p:nvGraphicFramePr>
        <p:xfrm>
          <a:off x="274011" y="1409641"/>
          <a:ext cx="8615675" cy="4809863"/>
        </p:xfrm>
        <a:graphic>
          <a:graphicData uri="http://schemas.openxmlformats.org/drawingml/2006/table">
            <a:tbl>
              <a:tblPr firstRow="1"/>
              <a:tblGrid>
                <a:gridCol w="1592045"/>
                <a:gridCol w="1114451"/>
                <a:gridCol w="1542088"/>
                <a:gridCol w="4367091"/>
              </a:tblGrid>
              <a:tr h="33188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moduleId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refsetId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referencedComponentId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OWL expression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4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900000000000207008|SNOMED CT core module (core metadata concept)|</a:t>
                      </a:r>
                      <a:endParaRPr lang="mr-IN" sz="1100" b="0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xxxxxx |OWL Ontology reference set|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734146004|OWL ontology namespace (metadata)|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Prefix(:=&lt;http://snomed.info/sct/900000000000207008&gt;)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Prefix(owl:=&lt;http://www.w3.org/2002/07/owl#&gt;)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rdf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:=&lt;http://www.w3.org/1999/02/22-rdf-syntax-ns#&gt;)</a:t>
                      </a:r>
                    </a:p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sct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:=&lt;http://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snomed.info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/id/&gt;)</a:t>
                      </a:r>
                    </a:p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sctm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:=&lt;http://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snomed.info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/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sct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/&gt;)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Prefix(xml:=&lt;http://www.w3.org/XML/1998/namespace&gt;)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xsd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:=&lt;http://www.w3.org/2001/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XMLSchema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#&gt;)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rdfs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:=&lt;http://www.w3.org/2000/01/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rdf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-schema#&gt;)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41241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900000000000012004|SNOMED CT model component module (core metadata concept)|</a:t>
                      </a:r>
                      <a:endParaRPr lang="mr-IN" sz="1100" b="0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xxxxxx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|OWL Ontology reference set|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734146004|OWL ontology namespace (metadata)|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mr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Prefix(:=&lt;http://snomed.info/sct/900000000000012004&gt;)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Prefix(owl:=&lt;http://www.w3.org/2002/07/owl#&gt;)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rdf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:=&lt;http://www.w3.org/1999/02/22-rdf-syntax-ns#&gt;)</a:t>
                      </a:r>
                    </a:p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sct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:=&lt;http://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snomed.info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/id/&gt;)</a:t>
                      </a:r>
                    </a:p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sctm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:=&lt;http://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snomed.info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/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sct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/&gt;)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Prefix(xml:=&lt;http://www.w3.org/XML/1998/namespace&gt;)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xsd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:=&lt;http://www.w3.org/2001/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XMLSchema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#&gt;)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Prefix(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rdfs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:=&lt;http://www.w3.org/2000/01/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rdf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-schema#&gt;)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65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900000000000207008|SNOMED CT core module (core metadata concept)|</a:t>
                      </a:r>
                      <a:endParaRPr lang="mr-IN" sz="1100" b="0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xxxxxx |OWL Ontology reference set|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734147008|OWL ontology header (metadata)|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Ontology(sctm:900000000000207008</a:t>
                      </a:r>
                    </a:p>
                    <a:p>
                      <a:pPr algn="l" fontAlgn="b"/>
                      <a:r>
                        <a:rPr lang="is-I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Import(sctm:900000000000012004))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81154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900000000000012004|SNOMED CT model component module (core metadata concept)|</a:t>
                      </a:r>
                      <a:endParaRPr lang="mr-IN" sz="1100" b="0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xxxxxx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|OWL Ontology reference set|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734147008|OWL ontology header (metadata)|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u-H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Ontology(sctm:900000000000012004) 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1531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OWL axiom </a:t>
            </a:r>
            <a:r>
              <a:rPr lang="en-US" dirty="0" err="1" smtClean="0"/>
              <a:t>refset</a:t>
            </a:r>
            <a:r>
              <a:rPr lang="en-US" dirty="0" smtClean="0"/>
              <a:t> example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336620"/>
              </p:ext>
            </p:extLst>
          </p:nvPr>
        </p:nvGraphicFramePr>
        <p:xfrm>
          <a:off x="457200" y="1426956"/>
          <a:ext cx="8302897" cy="5236409"/>
        </p:xfrm>
        <a:graphic>
          <a:graphicData uri="http://schemas.openxmlformats.org/drawingml/2006/table">
            <a:tbl>
              <a:tblPr/>
              <a:tblGrid>
                <a:gridCol w="1266310"/>
                <a:gridCol w="920070"/>
                <a:gridCol w="1192202"/>
                <a:gridCol w="4924315"/>
              </a:tblGrid>
              <a:tr h="1705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moduleId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</a:txBody>
                  <a:tcPr marL="7914" marR="7914" marT="7914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refsetId</a:t>
                      </a:r>
                    </a:p>
                  </a:txBody>
                  <a:tcPr marL="7914" marR="7914" marT="7914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referencedComponentId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</a:txBody>
                  <a:tcPr marL="7914" marR="7914" marT="7914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OWL expression</a:t>
                      </a:r>
                    </a:p>
                  </a:txBody>
                  <a:tcPr marL="7914" marR="7914" marT="7914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900000000000207008|SNOMED CT core module (core metadata concept)|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733073007 |OWL axiom reference set|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404684003|Clinical finding (finding)|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example of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SubClassOf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(Equivalent to IS A relationship in SNOMED CT)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138875005|SNOMED CT Concept (SNOMED RT+CTV3)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|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  <a:p>
                      <a:pPr algn="l" fontAlgn="b"/>
                      <a:r>
                        <a:rPr lang="is-I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SubClassOf</a:t>
                      </a:r>
                      <a:r>
                        <a:rPr lang="is-I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(sct:404684003 sct:138875005)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85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900000000000012004|SNOMED CT model component module (core metadata concept)|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733073007 |OWL axiom reference set|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123005000|Part of (attribute)|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example of property hierarchy (IS A relationship between attribute concepts in SNOMED CT)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733928003|All or part of (attribute)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|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SubObjectPropertyOf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(sct:123005000 sct:733928003)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88764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900000000000207008|SNOMED CT core module (core metadata concept)|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733073007 |OWL axiom reference set|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90708001|Kidney disease (disorder)|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example of equivalence between Classes (Concept is fully defined by relationships in SNOMED CT) and self role grouping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64572001|Disease (disorder)|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609096000|Role group (attribute)|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363698007|Finding site (attribute)|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64033007|Kidney structure (body structure)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|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EquivalentClasses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(sct:90708001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ObjectIntersectionOf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(sct:64572001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ObjectSomeValuesFrom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(sct:609096000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ObjectSomeValuesFrom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(sct:363698007 sct:64033007))))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3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900000000000207008|SNOMED CT core module (core metadata concept)|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733073007 |OWL axiom reference set|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126516008|Neoplasm of skin of upper limb (disorder)|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example of role group has conjunction of two attribute/value as its value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)</a:t>
                      </a:r>
                    </a:p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64572001|Disease (disorder)|</a:t>
                      </a:r>
                    </a:p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609096000|Role group (attribute)|</a:t>
                      </a:r>
                    </a:p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116676008|Associated morphology (attribute)|</a:t>
                      </a:r>
                    </a:p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108369006|Neoplasm (morphologic abnormality)|</a:t>
                      </a:r>
                    </a:p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363698007|Finding site (attribute)|</a:t>
                      </a:r>
                    </a:p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371311000|Skin structure of upper limb (body structure)|</a:t>
                      </a:r>
                    </a:p>
                    <a:p>
                      <a:pPr algn="l" fontAlgn="b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EquivalentClasses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(sct:126516008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ObjectIntersectionOf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(sct:64572001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ObjectSomeValuesFrom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(sct:609096000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ObjectIntersectionOf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ObjectSomeValuesFrom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(sct:116676008 sct:108369006)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ObjectSomeValuesFrom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(sct:363698007 sct:371311000)))))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0512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OWL axiom </a:t>
            </a:r>
            <a:r>
              <a:rPr lang="en-US" dirty="0" err="1" smtClean="0"/>
              <a:t>refset</a:t>
            </a:r>
            <a:r>
              <a:rPr lang="en-US" dirty="0" smtClean="0"/>
              <a:t> example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186624"/>
              </p:ext>
            </p:extLst>
          </p:nvPr>
        </p:nvGraphicFramePr>
        <p:xfrm>
          <a:off x="457200" y="1426956"/>
          <a:ext cx="8302897" cy="4909043"/>
        </p:xfrm>
        <a:graphic>
          <a:graphicData uri="http://schemas.openxmlformats.org/drawingml/2006/table">
            <a:tbl>
              <a:tblPr/>
              <a:tblGrid>
                <a:gridCol w="1434774"/>
                <a:gridCol w="1088533"/>
                <a:gridCol w="1671675"/>
                <a:gridCol w="4107915"/>
              </a:tblGrid>
              <a:tr h="17059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moduleId</a:t>
                      </a:r>
                    </a:p>
                  </a:txBody>
                  <a:tcPr marL="7914" marR="7914" marT="7914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refsetId</a:t>
                      </a:r>
                    </a:p>
                  </a:txBody>
                  <a:tcPr marL="7914" marR="7914" marT="7914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referencedComponentId</a:t>
                      </a:r>
                    </a:p>
                  </a:txBody>
                  <a:tcPr marL="7914" marR="7914" marT="7914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OWL expression</a:t>
                      </a:r>
                    </a:p>
                  </a:txBody>
                  <a:tcPr marL="7914" marR="7914" marT="7914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3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900000000000207008|SNOMED CT core module (core metadata concept)|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733073007 |OWL axiom reference set|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404684003|Clinical finding (finding)|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example of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SubClassOf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(Equivalent to IS A relationship in SNOMED CT)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29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900000000000207008|SNOMED CT core module (core metadata concept)|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733073007 |OWL axiom reference set|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126516008|Neoplasm of skin of upper limb (disorder)|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EquivalentClasses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(sct:126516008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ObjectIntersectionOf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(sct:64572001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ObjectSomeValuesFrom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(sct:609096000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ObjectIntersectionOf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ObjectSomeValuesFrom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(sct:116676008 sct:108369006)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ObjectSomeValuesFrom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(sct:363698007 sct:371311000)))))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41385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900000000000012004|SNOMED CT model component module (core metadata concept)|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733073007 |OWL axiom reference set|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123005000|Part of (attribute)|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example of transitive object property</a:t>
                      </a:r>
                    </a:p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TransitiveObjectProperty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(sct:123005000)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99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900000000000012004|SNOMED CT model component module (core metadata concept)|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733073007 |OWL axiom reference set|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733930001|Regional part of (attribute)|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example of property chain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733930001|Regional part of (attribute)|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733933004|Lateral half of (attribute)|</a:t>
                      </a:r>
                    </a:p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SubObjectPropertyOf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ObjectPropertyChain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(sct:733930001 sct:733933004) sct:733930001)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05824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900000000000207008|SNOMED CT core module (core metadata concept)|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733073007 |OWL axiom reference set|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733929006|General concept axiom (metadata)|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example of GCI (General Concept Inclusion)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244066003|Entire skin region (body structure)|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733930001|Regional part of (attribute)|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244066003|Entire skin region (body structure)|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733931002|Constitutional part of (attribute)|</a:t>
                      </a:r>
                    </a:p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# 302548004|Entire head (body structure)|</a:t>
                      </a:r>
                    </a:p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EquivalentClasses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ObjectIntersectionOf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(sct:244066003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ObjectSomeValuesFrom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(sct:733930001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ObjectIntersectionOf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(sct:244066003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ObjectSomeValuesFrom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(sct:733931002 sct:302548004))))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ObjectIntersectionOf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(sct:244066003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ObjectSomeValuesFrom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(sct:733931002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ObjectSomeValuesFrom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(sct:733930001 sct:302548004)))) </a:t>
                      </a:r>
                    </a:p>
                  </a:txBody>
                  <a:tcPr marL="7914" marR="7914" marT="7914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7980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7"/>
            <a:ext cx="8229600" cy="5092469"/>
          </a:xfrm>
        </p:spPr>
        <p:txBody>
          <a:bodyPr>
            <a:normAutofit/>
          </a:bodyPr>
          <a:lstStyle/>
          <a:p>
            <a:r>
              <a:rPr lang="en-US" dirty="0"/>
              <a:t>|OWL expression type reference set</a:t>
            </a:r>
            <a:r>
              <a:rPr lang="en-US" dirty="0" smtClean="0"/>
              <a:t>|</a:t>
            </a:r>
          </a:p>
          <a:p>
            <a:pPr lvl="1"/>
            <a:r>
              <a:rPr lang="en-US" dirty="0"/>
              <a:t>following the pattern for annotation type reference </a:t>
            </a:r>
            <a:r>
              <a:rPr lang="en-US" dirty="0" smtClean="0"/>
              <a:t>set</a:t>
            </a:r>
            <a:r>
              <a:rPr lang="en-US" dirty="0"/>
              <a:t> </a:t>
            </a:r>
            <a:r>
              <a:rPr lang="en-US" dirty="0" smtClean="0"/>
              <a:t>and only allowing </a:t>
            </a:r>
            <a:r>
              <a:rPr lang="en-US" dirty="0"/>
              <a:t>OWL </a:t>
            </a:r>
            <a:r>
              <a:rPr lang="en-US" dirty="0" smtClean="0"/>
              <a:t>expressions to </a:t>
            </a:r>
            <a:r>
              <a:rPr lang="en-US" dirty="0"/>
              <a:t>be associated with components for any specified purpose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r>
              <a:rPr lang="en-US" dirty="0" smtClean="0"/>
              <a:t>OWL reference sets</a:t>
            </a:r>
          </a:p>
          <a:p>
            <a:pPr lvl="1"/>
            <a:r>
              <a:rPr lang="en-US" dirty="0" smtClean="0"/>
              <a:t>OWL axiom reference set</a:t>
            </a:r>
          </a:p>
          <a:p>
            <a:pPr lvl="1"/>
            <a:r>
              <a:rPr lang="en-US" dirty="0" smtClean="0"/>
              <a:t>OWL ontology reference set</a:t>
            </a:r>
            <a:endParaRPr lang="en-US" dirty="0" smtClean="0"/>
          </a:p>
          <a:p>
            <a:pPr marL="565150" lvl="1" indent="0">
              <a:buNone/>
            </a:pPr>
            <a:endParaRPr lang="en-US" dirty="0"/>
          </a:p>
          <a:p>
            <a:pPr marL="565150" lvl="1" indent="0">
              <a:buNone/>
            </a:pPr>
            <a:r>
              <a:rPr lang="en-US" dirty="0" smtClean="0"/>
              <a:t>Draft </a:t>
            </a:r>
            <a:r>
              <a:rPr lang="en-US" dirty="0" err="1" smtClean="0"/>
              <a:t>Refset</a:t>
            </a:r>
            <a:r>
              <a:rPr lang="en-US" smtClean="0"/>
              <a:t> Spec </a:t>
            </a:r>
            <a:r>
              <a:rPr lang="en-US" dirty="0" smtClean="0"/>
              <a:t>at:</a:t>
            </a:r>
            <a:endParaRPr lang="en-US" dirty="0"/>
          </a:p>
          <a:p>
            <a:pPr lvl="1"/>
            <a:r>
              <a:rPr lang="en-US" dirty="0"/>
              <a:t>https://</a:t>
            </a:r>
            <a:r>
              <a:rPr lang="en-US" dirty="0" err="1"/>
              <a:t>goo.gl</a:t>
            </a:r>
            <a:r>
              <a:rPr lang="en-US" dirty="0"/>
              <a:t>/</a:t>
            </a:r>
            <a:r>
              <a:rPr lang="en-US" dirty="0" err="1"/>
              <a:t>qbJPWc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set </a:t>
            </a:r>
            <a:r>
              <a:rPr lang="en-US" dirty="0" smtClean="0"/>
              <a:t>type and OWL </a:t>
            </a:r>
            <a:r>
              <a:rPr lang="en-US" dirty="0" err="1" smtClean="0"/>
              <a:t>refsets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716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955166"/>
          </a:xfrm>
        </p:spPr>
        <p:txBody>
          <a:bodyPr>
            <a:normAutofit/>
          </a:bodyPr>
          <a:lstStyle/>
          <a:p>
            <a:r>
              <a:rPr lang="en-US" dirty="0" smtClean="0"/>
              <a:t>Axioms </a:t>
            </a:r>
            <a:r>
              <a:rPr lang="en-US" dirty="0" smtClean="0"/>
              <a:t>in scope</a:t>
            </a:r>
          </a:p>
          <a:p>
            <a:pPr lvl="1"/>
            <a:r>
              <a:rPr lang="en-US" dirty="0"/>
              <a:t>Class </a:t>
            </a:r>
            <a:r>
              <a:rPr lang="en-US" dirty="0" smtClean="0"/>
              <a:t>Axioms</a:t>
            </a:r>
            <a:endParaRPr lang="en-US" dirty="0"/>
          </a:p>
          <a:p>
            <a:pPr lvl="2"/>
            <a:r>
              <a:rPr lang="en-US" dirty="0" err="1"/>
              <a:t>SubclassOf</a:t>
            </a:r>
            <a:endParaRPr lang="en-US" dirty="0"/>
          </a:p>
          <a:p>
            <a:pPr lvl="2"/>
            <a:r>
              <a:rPr lang="en-US" dirty="0" err="1"/>
              <a:t>EquivalentClasses</a:t>
            </a:r>
            <a:endParaRPr lang="en-US" dirty="0"/>
          </a:p>
          <a:p>
            <a:pPr lvl="2"/>
            <a:r>
              <a:rPr lang="en-US" dirty="0" err="1"/>
              <a:t>DisjointClasses</a:t>
            </a:r>
            <a:endParaRPr lang="en-US" dirty="0"/>
          </a:p>
          <a:p>
            <a:pPr lvl="1"/>
            <a:r>
              <a:rPr lang="en-US" dirty="0"/>
              <a:t>Object Property </a:t>
            </a:r>
            <a:r>
              <a:rPr lang="en-US" dirty="0" smtClean="0"/>
              <a:t>Axioms</a:t>
            </a:r>
            <a:endParaRPr lang="en-US" dirty="0"/>
          </a:p>
          <a:p>
            <a:pPr lvl="1"/>
            <a:r>
              <a:rPr lang="en-US" dirty="0"/>
              <a:t>Data Property </a:t>
            </a:r>
            <a:r>
              <a:rPr lang="en-US" dirty="0" smtClean="0"/>
              <a:t>Axioms</a:t>
            </a:r>
          </a:p>
          <a:p>
            <a:pPr lvl="1"/>
            <a:r>
              <a:rPr lang="en-US" dirty="0" smtClean="0"/>
              <a:t>Declarations for Object/Data </a:t>
            </a:r>
            <a:r>
              <a:rPr lang="en-US" dirty="0" smtClean="0"/>
              <a:t>properties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Axioms are </a:t>
            </a:r>
            <a:r>
              <a:rPr lang="en-US" dirty="0" smtClean="0"/>
              <a:t>out </a:t>
            </a:r>
            <a:r>
              <a:rPr lang="en-US" dirty="0" smtClean="0"/>
              <a:t>of the scope</a:t>
            </a:r>
          </a:p>
          <a:p>
            <a:pPr lvl="1"/>
            <a:r>
              <a:rPr lang="en-US" dirty="0" smtClean="0"/>
              <a:t>Declarations for Class </a:t>
            </a:r>
            <a:r>
              <a:rPr lang="mr-IN" dirty="0" smtClean="0"/>
              <a:t>–</a:t>
            </a:r>
            <a:r>
              <a:rPr lang="en-US" dirty="0" smtClean="0"/>
              <a:t> concept </a:t>
            </a:r>
            <a:r>
              <a:rPr lang="en-US" dirty="0" smtClean="0"/>
              <a:t>file</a:t>
            </a:r>
          </a:p>
          <a:p>
            <a:pPr lvl="1"/>
            <a:r>
              <a:rPr lang="en-US" dirty="0" smtClean="0"/>
              <a:t>Any axioms that are not in SNOMED CT logic profile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OWL Axiom reference set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262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955166"/>
          </a:xfrm>
        </p:spPr>
        <p:txBody>
          <a:bodyPr>
            <a:normAutofit/>
          </a:bodyPr>
          <a:lstStyle/>
          <a:p>
            <a:r>
              <a:rPr lang="en-US" dirty="0"/>
              <a:t>The OWL Axiom Reference Set is designed to cover all logic definitions of SNOMED CT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Each concept is </a:t>
            </a:r>
            <a:r>
              <a:rPr lang="en-US" dirty="0"/>
              <a:t>represented by </a:t>
            </a:r>
            <a:r>
              <a:rPr lang="en-US" dirty="0" smtClean="0"/>
              <a:t>a concept ID</a:t>
            </a:r>
            <a:endParaRPr lang="en-US" dirty="0" smtClean="0"/>
          </a:p>
          <a:p>
            <a:pPr lvl="1"/>
            <a:r>
              <a:rPr lang="en-US" dirty="0" smtClean="0"/>
              <a:t>Each definition </a:t>
            </a:r>
            <a:r>
              <a:rPr lang="en-US" dirty="0"/>
              <a:t>is represented </a:t>
            </a:r>
            <a:r>
              <a:rPr lang="en-US" dirty="0" smtClean="0"/>
              <a:t>by an OWL expression. 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concept can have more than one axiom in the same module or different modules. </a:t>
            </a:r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/>
              <a:t>If a hidden GCI in form of </a:t>
            </a:r>
            <a:r>
              <a:rPr lang="en-US" dirty="0" err="1"/>
              <a:t>SubclassOf</a:t>
            </a:r>
            <a:r>
              <a:rPr lang="en-US" dirty="0"/>
              <a:t>(C D) where </a:t>
            </a:r>
            <a:r>
              <a:rPr lang="en-US" dirty="0" smtClean="0"/>
              <a:t>both concept C and D are </a:t>
            </a:r>
            <a:r>
              <a:rPr lang="en-US" dirty="0" err="1" smtClean="0"/>
              <a:t>precoordinated</a:t>
            </a:r>
            <a:r>
              <a:rPr lang="en-US" dirty="0" smtClean="0"/>
              <a:t> </a:t>
            </a:r>
            <a:r>
              <a:rPr lang="en-US" dirty="0"/>
              <a:t>concept, this axiom is a definition of concept C. </a:t>
            </a:r>
          </a:p>
          <a:p>
            <a:pPr lvl="1"/>
            <a:r>
              <a:rPr lang="en-US" dirty="0"/>
              <a:t>If a GCI in form of </a:t>
            </a:r>
            <a:r>
              <a:rPr lang="en-US" dirty="0" err="1"/>
              <a:t>SubclassOf</a:t>
            </a:r>
            <a:r>
              <a:rPr lang="en-US" dirty="0"/>
              <a:t>(C D) where concept C is NOT a </a:t>
            </a:r>
            <a:r>
              <a:rPr lang="en-US" dirty="0" err="1"/>
              <a:t>precoordinated</a:t>
            </a:r>
            <a:r>
              <a:rPr lang="en-US" dirty="0"/>
              <a:t> concept, this axiom is a definition of concept 733929006 |General concept axiom (metadata)|.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Concepts defined by axioms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527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955166"/>
          </a:xfrm>
        </p:spPr>
        <p:txBody>
          <a:bodyPr>
            <a:normAutofit/>
          </a:bodyPr>
          <a:lstStyle/>
          <a:p>
            <a:r>
              <a:rPr lang="en-US" dirty="0"/>
              <a:t>Role group must be explicitly stated and represented by the attribute 609096000|Role group (attribute)| in the OWL </a:t>
            </a:r>
            <a:r>
              <a:rPr lang="en-US" dirty="0" err="1"/>
              <a:t>refset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is different to the numeric number </a:t>
            </a:r>
            <a:r>
              <a:rPr lang="en-US" dirty="0" smtClean="0"/>
              <a:t>representation of </a:t>
            </a:r>
            <a:r>
              <a:rPr lang="en-US" dirty="0"/>
              <a:t>role group in the relationship file. </a:t>
            </a:r>
            <a:endParaRPr lang="en-US" dirty="0" smtClean="0"/>
          </a:p>
          <a:p>
            <a:r>
              <a:rPr lang="en-US" dirty="0"/>
              <a:t>R</a:t>
            </a:r>
            <a:r>
              <a:rPr lang="en-US" dirty="0" smtClean="0"/>
              <a:t>ole </a:t>
            </a:r>
            <a:r>
              <a:rPr lang="en-US" dirty="0"/>
              <a:t>group allows having only one attribute and value as “self grouped”</a:t>
            </a:r>
            <a:r>
              <a:rPr lang="en-US" dirty="0" smtClean="0"/>
              <a:t>.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Explicit representation of role 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825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Explicit representation of role group</a:t>
            </a:r>
            <a:endParaRPr lang="en-AU" dirty="0"/>
          </a:p>
        </p:txBody>
      </p:sp>
      <p:sp>
        <p:nvSpPr>
          <p:cNvPr id="7" name="Rectangle 6"/>
          <p:cNvSpPr/>
          <p:nvPr/>
        </p:nvSpPr>
        <p:spPr>
          <a:xfrm>
            <a:off x="539552" y="1499392"/>
            <a:ext cx="3088891" cy="530290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Kidney disease (</a:t>
            </a:r>
            <a:r>
              <a:rPr lang="en-GB" dirty="0" smtClean="0">
                <a:solidFill>
                  <a:schemeClr val="tx1"/>
                </a:solidFill>
              </a:rPr>
              <a:t>disorder</a:t>
            </a:r>
            <a:r>
              <a:rPr lang="en-GB" sz="1400" dirty="0" smtClean="0">
                <a:solidFill>
                  <a:schemeClr val="tx1"/>
                </a:solidFill>
              </a:rPr>
              <a:t>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13" name="Flowchart: Terminator 12"/>
          <p:cNvSpPr/>
          <p:nvPr/>
        </p:nvSpPr>
        <p:spPr>
          <a:xfrm>
            <a:off x="2555776" y="3365860"/>
            <a:ext cx="2016224" cy="530290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Finding site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16" name="Elbow Connector 15"/>
          <p:cNvCxnSpPr>
            <a:stCxn id="66" idx="6"/>
            <a:endCxn id="13" idx="1"/>
          </p:cNvCxnSpPr>
          <p:nvPr/>
        </p:nvCxnSpPr>
        <p:spPr>
          <a:xfrm>
            <a:off x="1979712" y="2700641"/>
            <a:ext cx="576064" cy="93036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13" idx="3"/>
          </p:cNvCxnSpPr>
          <p:nvPr/>
        </p:nvCxnSpPr>
        <p:spPr>
          <a:xfrm flipV="1">
            <a:off x="4572000" y="3629132"/>
            <a:ext cx="504056" cy="187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Isosceles Triangle 59"/>
          <p:cNvSpPr/>
          <p:nvPr/>
        </p:nvSpPr>
        <p:spPr>
          <a:xfrm rot="5400000">
            <a:off x="2519772" y="2553447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3" name="Oval 62"/>
          <p:cNvSpPr/>
          <p:nvPr/>
        </p:nvSpPr>
        <p:spPr>
          <a:xfrm>
            <a:off x="1036104" y="2435496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835696" y="2628633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12" name="Elbow Connector 111"/>
          <p:cNvCxnSpPr>
            <a:stCxn id="66" idx="6"/>
            <a:endCxn id="60" idx="3"/>
          </p:cNvCxnSpPr>
          <p:nvPr/>
        </p:nvCxnSpPr>
        <p:spPr>
          <a:xfrm flipV="1">
            <a:off x="1979712" y="2697463"/>
            <a:ext cx="504056" cy="3178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576164" y="2700641"/>
            <a:ext cx="259532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511242" y="2175778"/>
            <a:ext cx="697191" cy="352534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5076056" y="3365860"/>
            <a:ext cx="2160240" cy="530290"/>
          </a:xfrm>
          <a:prstGeom prst="rect">
            <a:avLst/>
          </a:prstGeom>
          <a:solidFill>
            <a:srgbClr val="99CCFF"/>
          </a:solidFill>
          <a:ln w="254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Kidney structure (body structure)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71800" y="2435496"/>
            <a:ext cx="2304256" cy="576064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Disease (disorder)</a:t>
            </a:r>
            <a:endParaRPr lang="en-AU" sz="14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39552" y="4194484"/>
            <a:ext cx="2635336" cy="530290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Kidney disease (disorder)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2483768" y="6068265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20" name="Elbow Connector 19"/>
          <p:cNvCxnSpPr>
            <a:stCxn id="29" idx="4"/>
          </p:cNvCxnSpPr>
          <p:nvPr/>
        </p:nvCxnSpPr>
        <p:spPr>
          <a:xfrm rot="16200000" flipH="1">
            <a:off x="1800297" y="5624022"/>
            <a:ext cx="777919" cy="589023"/>
          </a:xfrm>
          <a:prstGeom prst="bentConnector3">
            <a:avLst>
              <a:gd name="adj1" fmla="val 99972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lowchart: Terminator 45"/>
          <p:cNvSpPr/>
          <p:nvPr/>
        </p:nvSpPr>
        <p:spPr>
          <a:xfrm>
            <a:off x="3527884" y="6066255"/>
            <a:ext cx="1512168" cy="530290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Finding site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328084" y="6064382"/>
            <a:ext cx="2498986" cy="530290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Kidney structure (body structure)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24" name="Elbow Connector 23"/>
          <p:cNvCxnSpPr>
            <a:stCxn id="22" idx="3"/>
            <a:endCxn id="23" idx="1"/>
          </p:cNvCxnSpPr>
          <p:nvPr/>
        </p:nvCxnSpPr>
        <p:spPr>
          <a:xfrm flipV="1">
            <a:off x="5040052" y="6329527"/>
            <a:ext cx="288032" cy="187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19" idx="6"/>
            <a:endCxn id="22" idx="1"/>
          </p:cNvCxnSpPr>
          <p:nvPr/>
        </p:nvCxnSpPr>
        <p:spPr>
          <a:xfrm flipV="1">
            <a:off x="3023828" y="6331400"/>
            <a:ext cx="504056" cy="201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2771799" y="5192422"/>
            <a:ext cx="2722699" cy="530290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Disease (disorder)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27" name="Isosceles Triangle 26"/>
          <p:cNvSpPr/>
          <p:nvPr/>
        </p:nvSpPr>
        <p:spPr>
          <a:xfrm rot="5400000">
            <a:off x="2519772" y="5310373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/>
          <p:cNvSpPr/>
          <p:nvPr/>
        </p:nvSpPr>
        <p:spPr>
          <a:xfrm>
            <a:off x="1036104" y="5192422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822737" y="5385559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30" name="Elbow Connector 111"/>
          <p:cNvCxnSpPr>
            <a:endCxn id="27" idx="3"/>
          </p:cNvCxnSpPr>
          <p:nvPr/>
        </p:nvCxnSpPr>
        <p:spPr>
          <a:xfrm flipV="1">
            <a:off x="1979712" y="5454389"/>
            <a:ext cx="504056" cy="3178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130"/>
          <p:cNvCxnSpPr>
            <a:stCxn id="28" idx="6"/>
          </p:cNvCxnSpPr>
          <p:nvPr/>
        </p:nvCxnSpPr>
        <p:spPr>
          <a:xfrm>
            <a:off x="1576164" y="5457567"/>
            <a:ext cx="259532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endCxn id="28" idx="2"/>
          </p:cNvCxnSpPr>
          <p:nvPr/>
        </p:nvCxnSpPr>
        <p:spPr>
          <a:xfrm rot="16200000" flipH="1">
            <a:off x="493441" y="4914903"/>
            <a:ext cx="732791" cy="352536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0910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60" grpId="0" animBg="1"/>
      <p:bldP spid="63" grpId="0" animBg="1"/>
      <p:bldP spid="66" grpId="0" animBg="1"/>
      <p:bldP spid="33" grpId="0" animBg="1"/>
      <p:bldP spid="17" grpId="0" animBg="1"/>
      <p:bldP spid="18" grpId="0" animBg="1"/>
      <p:bldP spid="19" grpId="0" animBg="1"/>
      <p:bldP spid="19" grpId="1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955166"/>
          </a:xfrm>
        </p:spPr>
        <p:txBody>
          <a:bodyPr>
            <a:normAutofit/>
          </a:bodyPr>
          <a:lstStyle/>
          <a:p>
            <a:r>
              <a:rPr lang="en-US" dirty="0" smtClean="0"/>
              <a:t>Class </a:t>
            </a:r>
            <a:r>
              <a:rPr lang="en-US" dirty="0"/>
              <a:t>and property are disjoint in </a:t>
            </a:r>
            <a:r>
              <a:rPr lang="en-US" dirty="0" smtClean="0"/>
              <a:t>OWL </a:t>
            </a:r>
            <a:endParaRPr lang="en-US" dirty="0"/>
          </a:p>
          <a:p>
            <a:pPr lvl="1"/>
            <a:r>
              <a:rPr lang="en-US" dirty="0" err="1" smtClean="0"/>
              <a:t>SubClassOf</a:t>
            </a:r>
            <a:r>
              <a:rPr lang="en-US" dirty="0" smtClean="0"/>
              <a:t> </a:t>
            </a:r>
            <a:r>
              <a:rPr lang="en-US" dirty="0"/>
              <a:t>represents the |IS A| relationship between concepts in SNOMED CT. 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err="1"/>
              <a:t>SubObjectProperty</a:t>
            </a:r>
            <a:r>
              <a:rPr lang="en-US" dirty="0"/>
              <a:t> or </a:t>
            </a:r>
            <a:r>
              <a:rPr lang="en-US" dirty="0" err="1"/>
              <a:t>SubDataProperty</a:t>
            </a:r>
            <a:r>
              <a:rPr lang="en-US" dirty="0"/>
              <a:t> represents the |IS A</a:t>
            </a:r>
            <a:r>
              <a:rPr lang="en-US" dirty="0" smtClean="0"/>
              <a:t>| </a:t>
            </a:r>
            <a:r>
              <a:rPr lang="en-US" dirty="0"/>
              <a:t>relationship between attributes in SNOMED </a:t>
            </a:r>
            <a:r>
              <a:rPr lang="en-US" dirty="0" smtClean="0"/>
              <a:t>CT</a:t>
            </a:r>
          </a:p>
          <a:p>
            <a:pPr lvl="1"/>
            <a:endParaRPr lang="en-US" dirty="0" smtClean="0"/>
          </a:p>
          <a:p>
            <a:pPr lvl="1"/>
            <a:r>
              <a:rPr lang="en-US" dirty="0" err="1" smtClean="0"/>
              <a:t>EquivalentClasses</a:t>
            </a:r>
            <a:r>
              <a:rPr lang="en-US" dirty="0"/>
              <a:t>, in DL, it means that two concepts are subclass of each other, e.g.  </a:t>
            </a:r>
            <a:r>
              <a:rPr lang="en-US" dirty="0" err="1"/>
              <a:t>SubClassOf</a:t>
            </a:r>
            <a:r>
              <a:rPr lang="en-US" dirty="0"/>
              <a:t>(C D) and </a:t>
            </a:r>
            <a:r>
              <a:rPr lang="en-US" dirty="0" err="1"/>
              <a:t>SubClassOf</a:t>
            </a:r>
            <a:r>
              <a:rPr lang="en-US" dirty="0"/>
              <a:t>(D C</a:t>
            </a:r>
            <a:r>
              <a:rPr lang="en-US" dirty="0" smtClean="0"/>
              <a:t>)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A relationships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585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955166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ObjectProperty</a:t>
            </a:r>
            <a:r>
              <a:rPr lang="en-US" dirty="0"/>
              <a:t> and </a:t>
            </a:r>
            <a:r>
              <a:rPr lang="en-US" dirty="0" err="1"/>
              <a:t>DataProperty</a:t>
            </a:r>
            <a:r>
              <a:rPr lang="en-US" dirty="0"/>
              <a:t> are disjoint in OWL</a:t>
            </a:r>
          </a:p>
          <a:p>
            <a:pPr lvl="1"/>
            <a:r>
              <a:rPr lang="en-US" dirty="0"/>
              <a:t>|IS A| relationships (77) between SNOMED CT attribute and concept cannot be represented in the OWL </a:t>
            </a:r>
            <a:r>
              <a:rPr lang="en-US" dirty="0" err="1" smtClean="0"/>
              <a:t>refset</a:t>
            </a:r>
            <a:endParaRPr lang="en-US" dirty="0" smtClean="0"/>
          </a:p>
          <a:p>
            <a:pPr lvl="1"/>
            <a:r>
              <a:rPr lang="en-US" dirty="0" smtClean="0"/>
              <a:t>Introduce </a:t>
            </a:r>
            <a:r>
              <a:rPr lang="en-US" dirty="0"/>
              <a:t>two new attributes under |Concept model attribute (attribute)|</a:t>
            </a:r>
          </a:p>
          <a:p>
            <a:pPr lvl="2"/>
            <a:r>
              <a:rPr lang="en-US" dirty="0"/>
              <a:t>|Concept model object attribute (attribute)| </a:t>
            </a:r>
          </a:p>
          <a:p>
            <a:pPr lvl="2"/>
            <a:r>
              <a:rPr lang="en-US" dirty="0"/>
              <a:t>|Concept model data attribute (attribute)</a:t>
            </a:r>
            <a:r>
              <a:rPr lang="en-US" dirty="0" smtClean="0"/>
              <a:t>|</a:t>
            </a:r>
            <a:endParaRPr lang="en-US" dirty="0" smtClean="0"/>
          </a:p>
          <a:p>
            <a:r>
              <a:rPr lang="en-US" dirty="0" smtClean="0"/>
              <a:t>Descendents </a:t>
            </a:r>
            <a:r>
              <a:rPr lang="en-US" dirty="0"/>
              <a:t>of 410662002|Concept model attribute (attribute)| should be represented as either </a:t>
            </a:r>
            <a:r>
              <a:rPr lang="en-US" dirty="0" err="1" smtClean="0"/>
              <a:t>ObjectProperties</a:t>
            </a:r>
            <a:r>
              <a:rPr lang="en-US" dirty="0" smtClean="0"/>
              <a:t> </a:t>
            </a:r>
            <a:r>
              <a:rPr lang="en-US" dirty="0"/>
              <a:t>or </a:t>
            </a:r>
            <a:r>
              <a:rPr lang="en-US" dirty="0" err="1"/>
              <a:t>DataProperties</a:t>
            </a:r>
            <a:r>
              <a:rPr lang="en-US" dirty="0"/>
              <a:t> in the OWL Axiom </a:t>
            </a:r>
            <a:r>
              <a:rPr lang="en-US" dirty="0" err="1" smtClean="0"/>
              <a:t>refset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rest SNOMED CT attributes including 410662002|Concept model attribute (attribute)| should be represented as Classes in the OWL Axiom </a:t>
            </a:r>
            <a:r>
              <a:rPr lang="en-US" dirty="0" err="1" smtClean="0"/>
              <a:t>refset</a:t>
            </a: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A relationships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86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95516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 </a:t>
            </a:r>
            <a:r>
              <a:rPr lang="en-US" dirty="0"/>
              <a:t>OWL Ontology </a:t>
            </a:r>
            <a:r>
              <a:rPr lang="en-US" dirty="0" err="1"/>
              <a:t>refset</a:t>
            </a:r>
            <a:r>
              <a:rPr lang="en-US" dirty="0"/>
              <a:t> should represent essential information about an ontology, such as, </a:t>
            </a:r>
            <a:endParaRPr lang="en-US" dirty="0" smtClean="0"/>
          </a:p>
          <a:p>
            <a:pPr lvl="1"/>
            <a:r>
              <a:rPr lang="en-US" dirty="0" smtClean="0"/>
              <a:t>namespaces</a:t>
            </a:r>
            <a:r>
              <a:rPr lang="en-US" dirty="0"/>
              <a:t>, </a:t>
            </a:r>
            <a:endParaRPr lang="en-US" dirty="0" smtClean="0"/>
          </a:p>
          <a:p>
            <a:pPr lvl="1"/>
            <a:r>
              <a:rPr lang="en-US" dirty="0" smtClean="0"/>
              <a:t>ontology </a:t>
            </a:r>
            <a:r>
              <a:rPr lang="en-US" dirty="0"/>
              <a:t>URI, </a:t>
            </a:r>
            <a:endParaRPr lang="en-US" dirty="0" smtClean="0"/>
          </a:p>
          <a:p>
            <a:pPr lvl="1"/>
            <a:r>
              <a:rPr lang="en-US" dirty="0" smtClean="0"/>
              <a:t>import statement ?</a:t>
            </a:r>
          </a:p>
          <a:p>
            <a:pPr lvl="1"/>
            <a:r>
              <a:rPr lang="en-US" dirty="0" smtClean="0"/>
              <a:t>ontology </a:t>
            </a:r>
            <a:r>
              <a:rPr lang="en-US" dirty="0"/>
              <a:t>version </a:t>
            </a:r>
            <a:r>
              <a:rPr lang="en-US" dirty="0" smtClean="0"/>
              <a:t>URI ?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Modules published by SNOMED International</a:t>
            </a:r>
          </a:p>
          <a:p>
            <a:pPr lvl="1"/>
            <a:r>
              <a:rPr lang="en-US" dirty="0" smtClean="0"/>
              <a:t>Content module</a:t>
            </a:r>
          </a:p>
          <a:p>
            <a:pPr lvl="2"/>
            <a:r>
              <a:rPr lang="en-US" dirty="0" smtClean="0"/>
              <a:t>Module component module</a:t>
            </a:r>
          </a:p>
          <a:p>
            <a:pPr lvl="2"/>
            <a:r>
              <a:rPr lang="en-US" dirty="0" smtClean="0"/>
              <a:t>Core module</a:t>
            </a:r>
          </a:p>
          <a:p>
            <a:pPr lvl="2"/>
            <a:r>
              <a:rPr lang="en-US" dirty="0"/>
              <a:t>SNOMED CT Spanish edition </a:t>
            </a:r>
            <a:r>
              <a:rPr lang="en-US" dirty="0" smtClean="0"/>
              <a:t>module</a:t>
            </a:r>
          </a:p>
          <a:p>
            <a:pPr lvl="1"/>
            <a:r>
              <a:rPr lang="en-US" dirty="0" smtClean="0"/>
              <a:t>Modules </a:t>
            </a:r>
            <a:r>
              <a:rPr lang="en-US" dirty="0" smtClean="0"/>
              <a:t>for derivatives, e.g. </a:t>
            </a:r>
            <a:r>
              <a:rPr lang="en-US" dirty="0" err="1" smtClean="0"/>
              <a:t>refsets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LOINC </a:t>
            </a:r>
            <a:r>
              <a:rPr lang="mr-IN" dirty="0" smtClean="0"/>
              <a:t>–</a:t>
            </a:r>
            <a:r>
              <a:rPr lang="en-US" dirty="0" smtClean="0"/>
              <a:t> SNOMED CT Cooperation Project module</a:t>
            </a:r>
          </a:p>
          <a:p>
            <a:pPr lvl="2"/>
            <a:r>
              <a:rPr lang="en-US" dirty="0" smtClean="0"/>
              <a:t>IHTSDO starter set module</a:t>
            </a:r>
          </a:p>
          <a:p>
            <a:pPr lvl="2"/>
            <a:r>
              <a:rPr lang="en-US" dirty="0" smtClean="0"/>
              <a:t>Dentistry module, Nursing module, </a:t>
            </a:r>
          </a:p>
          <a:p>
            <a:pPr lvl="2"/>
            <a:r>
              <a:rPr lang="en-US" dirty="0" smtClean="0"/>
              <a:t>Technology Preview module</a:t>
            </a:r>
          </a:p>
          <a:p>
            <a:pPr lvl="2"/>
            <a:r>
              <a:rPr lang="en-US" dirty="0" smtClean="0"/>
              <a:t>SNOMED CT Medical Devices </a:t>
            </a:r>
            <a:r>
              <a:rPr lang="en-US" dirty="0" smtClean="0"/>
              <a:t>module</a:t>
            </a:r>
          </a:p>
          <a:p>
            <a:pPr lvl="2"/>
            <a:r>
              <a:rPr lang="mr-IN" dirty="0" smtClean="0"/>
              <a:t>…</a:t>
            </a:r>
            <a:endParaRPr lang="en-US" dirty="0" smtClean="0"/>
          </a:p>
          <a:p>
            <a:pPr lvl="3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Ontology reference set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446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lide deck simple with alternative cover SI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deck simple with alternative cover SI.potx</Template>
  <TotalTime>1048</TotalTime>
  <Words>2472</Words>
  <Application>Microsoft Macintosh PowerPoint</Application>
  <PresentationFormat>On-screen Show (4:3)</PresentationFormat>
  <Paragraphs>275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Slide deck simple with alternative cover SI</vt:lpstr>
      <vt:lpstr> OWL reference set specification   Yongsheng Gao, MAG, 17 Oct 2017</vt:lpstr>
      <vt:lpstr>Reference set type and OWL refsets</vt:lpstr>
      <vt:lpstr>OWL Axiom reference set</vt:lpstr>
      <vt:lpstr>Concepts defined by axioms</vt:lpstr>
      <vt:lpstr>Explicit representation of role group</vt:lpstr>
      <vt:lpstr>Explicit representation of role group</vt:lpstr>
      <vt:lpstr>IS A relationships</vt:lpstr>
      <vt:lpstr>IS A relationships</vt:lpstr>
      <vt:lpstr>Ontology reference set</vt:lpstr>
      <vt:lpstr>Module dependency refset snapshot </vt:lpstr>
      <vt:lpstr>Content module dependency</vt:lpstr>
      <vt:lpstr>Metadata for reference set type</vt:lpstr>
      <vt:lpstr>Syntax for OWL refset</vt:lpstr>
      <vt:lpstr>Improve consistency of representation at syntax level</vt:lpstr>
      <vt:lpstr>Quality assurance</vt:lpstr>
      <vt:lpstr>OWL ontology refset example</vt:lpstr>
      <vt:lpstr>OWL axiom refset example</vt:lpstr>
      <vt:lpstr>OWL axiom refset example</vt:lpstr>
    </vt:vector>
  </TitlesOfParts>
  <Manager/>
  <Company>SNOMED International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OWL refset sepcification</dc:title>
  <dc:subject/>
  <dc:creator>Yongsheng Gao</dc:creator>
  <cp:keywords/>
  <dc:description/>
  <cp:lastModifiedBy>Yongsheng Gao</cp:lastModifiedBy>
  <cp:revision>62</cp:revision>
  <dcterms:created xsi:type="dcterms:W3CDTF">2015-03-19T10:29:13Z</dcterms:created>
  <dcterms:modified xsi:type="dcterms:W3CDTF">2017-10-17T10:07:25Z</dcterms:modified>
  <cp:category/>
</cp:coreProperties>
</file>