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8" r:id="rId3"/>
    <p:sldId id="261" r:id="rId4"/>
    <p:sldId id="262" r:id="rId5"/>
    <p:sldId id="263" r:id="rId6"/>
    <p:sldId id="264" r:id="rId7"/>
    <p:sldId id="268" r:id="rId8"/>
    <p:sldId id="265" r:id="rId9"/>
    <p:sldId id="266" r:id="rId10"/>
    <p:sldId id="267"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310" autoAdjust="0"/>
  </p:normalViewPr>
  <p:slideViewPr>
    <p:cSldViewPr>
      <p:cViewPr varScale="1">
        <p:scale>
          <a:sx n="59" d="100"/>
          <a:sy n="59" d="100"/>
        </p:scale>
        <p:origin x="-104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EC63C0-118E-4263-A946-76E75A022005}" type="datetimeFigureOut">
              <a:rPr lang="en-GB" smtClean="0"/>
              <a:t>09/10/2013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A06C0EA-5C4A-4F23-AE3E-707E264E4422}"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Lexical</a:t>
            </a:r>
            <a:r>
              <a:rPr lang="en-GB" baseline="0" dirty="0" smtClean="0"/>
              <a:t> detection picks up a lot of ‘</a:t>
            </a:r>
            <a:r>
              <a:rPr lang="en-GB" baseline="0" dirty="0" err="1" smtClean="0"/>
              <a:t>due_to</a:t>
            </a:r>
            <a:r>
              <a:rPr lang="en-GB" baseline="0" dirty="0" smtClean="0"/>
              <a:t>’ content, and if this is ‘simple’ pattern 4 it can obscure the more complicated pattern 2/3 analysis.</a:t>
            </a:r>
          </a:p>
          <a:p>
            <a:r>
              <a:rPr lang="en-GB" baseline="0" dirty="0" smtClean="0"/>
              <a:t>Not all patterns detected, but extending the search terms results in *many* more false positives.</a:t>
            </a:r>
          </a:p>
        </p:txBody>
      </p:sp>
      <p:sp>
        <p:nvSpPr>
          <p:cNvPr id="4" name="Slide Number Placeholder 3"/>
          <p:cNvSpPr>
            <a:spLocks noGrp="1"/>
          </p:cNvSpPr>
          <p:nvPr>
            <p:ph type="sldNum" sz="quarter" idx="10"/>
          </p:nvPr>
        </p:nvSpPr>
        <p:spPr/>
        <p:txBody>
          <a:bodyPr/>
          <a:lstStyle/>
          <a:p>
            <a:fld id="{EA06C0EA-5C4A-4F23-AE3E-707E264E4422}" type="slidenum">
              <a:rPr lang="en-GB" smtClean="0"/>
              <a:t>4</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Assumptions</a:t>
            </a:r>
            <a:r>
              <a:rPr lang="en-GB" baseline="0" dirty="0" smtClean="0"/>
              <a:t> stated in testing document.</a:t>
            </a:r>
            <a:endParaRPr lang="en-GB" dirty="0"/>
          </a:p>
        </p:txBody>
      </p:sp>
      <p:sp>
        <p:nvSpPr>
          <p:cNvPr id="4" name="Slide Number Placeholder 3"/>
          <p:cNvSpPr>
            <a:spLocks noGrp="1"/>
          </p:cNvSpPr>
          <p:nvPr>
            <p:ph type="sldNum" sz="quarter" idx="10"/>
          </p:nvPr>
        </p:nvSpPr>
        <p:spPr/>
        <p:txBody>
          <a:bodyPr/>
          <a:lstStyle/>
          <a:p>
            <a:fld id="{EA06C0EA-5C4A-4F23-AE3E-707E264E4422}" type="slidenum">
              <a:rPr lang="en-GB" smtClean="0"/>
              <a:t>5</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Quality goals for the testing (1)</a:t>
            </a:r>
            <a:endParaRPr lang="en-GB" dirty="0"/>
          </a:p>
        </p:txBody>
      </p:sp>
      <p:sp>
        <p:nvSpPr>
          <p:cNvPr id="4" name="Slide Number Placeholder 3"/>
          <p:cNvSpPr>
            <a:spLocks noGrp="1"/>
          </p:cNvSpPr>
          <p:nvPr>
            <p:ph type="sldNum" sz="quarter" idx="10"/>
          </p:nvPr>
        </p:nvSpPr>
        <p:spPr/>
        <p:txBody>
          <a:bodyPr/>
          <a:lstStyle/>
          <a:p>
            <a:fld id="{EA06C0EA-5C4A-4F23-AE3E-707E264E4422}" type="slidenum">
              <a:rPr lang="en-GB" smtClean="0"/>
              <a:t>6</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And (2)</a:t>
            </a:r>
            <a:endParaRPr lang="en-GB" dirty="0"/>
          </a:p>
        </p:txBody>
      </p:sp>
      <p:sp>
        <p:nvSpPr>
          <p:cNvPr id="4" name="Slide Number Placeholder 3"/>
          <p:cNvSpPr>
            <a:spLocks noGrp="1"/>
          </p:cNvSpPr>
          <p:nvPr>
            <p:ph type="sldNum" sz="quarter" idx="10"/>
          </p:nvPr>
        </p:nvSpPr>
        <p:spPr/>
        <p:txBody>
          <a:bodyPr/>
          <a:lstStyle/>
          <a:p>
            <a:fld id="{EA06C0EA-5C4A-4F23-AE3E-707E264E4422}" type="slidenum">
              <a:rPr lang="en-GB" smtClean="0"/>
              <a:t>7</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Numbers testing and process</a:t>
            </a:r>
            <a:endParaRPr lang="en-GB" dirty="0"/>
          </a:p>
        </p:txBody>
      </p:sp>
      <p:sp>
        <p:nvSpPr>
          <p:cNvPr id="4" name="Slide Number Placeholder 3"/>
          <p:cNvSpPr>
            <a:spLocks noGrp="1"/>
          </p:cNvSpPr>
          <p:nvPr>
            <p:ph type="sldNum" sz="quarter" idx="10"/>
          </p:nvPr>
        </p:nvSpPr>
        <p:spPr/>
        <p:txBody>
          <a:bodyPr/>
          <a:lstStyle/>
          <a:p>
            <a:fld id="{EA06C0EA-5C4A-4F23-AE3E-707E264E4422}" type="slidenum">
              <a:rPr lang="en-GB" smtClean="0"/>
              <a:t>8</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Timetable:</a:t>
            </a:r>
          </a:p>
          <a:p>
            <a:r>
              <a:rPr lang="en-GB" dirty="0" smtClean="0"/>
              <a:t>Start as soon as we get home.</a:t>
            </a:r>
          </a:p>
          <a:p>
            <a:r>
              <a:rPr lang="en-GB" dirty="0" smtClean="0"/>
              <a:t>If</a:t>
            </a:r>
            <a:r>
              <a:rPr lang="en-GB" baseline="0" dirty="0" smtClean="0"/>
              <a:t> you participate in the testing on paper then you need to attend the calls for conflict resolution.</a:t>
            </a:r>
          </a:p>
          <a:p>
            <a:r>
              <a:rPr lang="en-GB" baseline="0" dirty="0" smtClean="0"/>
              <a:t>Stop testing in January to allow review / summary writing in time for </a:t>
            </a:r>
            <a:r>
              <a:rPr lang="en-GB" baseline="0" dirty="0" err="1" smtClean="0"/>
              <a:t>april</a:t>
            </a:r>
            <a:r>
              <a:rPr lang="en-GB" baseline="0" dirty="0" smtClean="0"/>
              <a:t> </a:t>
            </a:r>
            <a:r>
              <a:rPr lang="en-GB" baseline="0" smtClean="0"/>
              <a:t>committee meetings.</a:t>
            </a:r>
            <a:endParaRPr lang="en-GB"/>
          </a:p>
        </p:txBody>
      </p:sp>
      <p:sp>
        <p:nvSpPr>
          <p:cNvPr id="4" name="Slide Number Placeholder 3"/>
          <p:cNvSpPr>
            <a:spLocks noGrp="1"/>
          </p:cNvSpPr>
          <p:nvPr>
            <p:ph type="sldNum" sz="quarter" idx="10"/>
          </p:nvPr>
        </p:nvSpPr>
        <p:spPr/>
        <p:txBody>
          <a:bodyPr/>
          <a:lstStyle/>
          <a:p>
            <a:fld id="{EA06C0EA-5C4A-4F23-AE3E-707E264E4422}" type="slidenum">
              <a:rPr lang="en-GB" smtClean="0"/>
              <a:t>9</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10/9/2013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10/9/2013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10/9/2013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dirty="0" smtClean="0"/>
              <a:t>Proposed testing approach for X with Y aspect of Event, Condition and Episode project</a:t>
            </a:r>
            <a:endParaRPr lang="en-GB" dirty="0"/>
          </a:p>
        </p:txBody>
      </p:sp>
      <p:sp>
        <p:nvSpPr>
          <p:cNvPr id="3" name="Subtitle 2"/>
          <p:cNvSpPr>
            <a:spLocks noGrp="1"/>
          </p:cNvSpPr>
          <p:nvPr>
            <p:ph type="subTitle" idx="1"/>
          </p:nvPr>
        </p:nvSpPr>
        <p:spPr/>
        <p:txBody>
          <a:bodyPr/>
          <a:lstStyle/>
          <a:p>
            <a:r>
              <a:rPr lang="en-GB" dirty="0" smtClean="0"/>
              <a:t>Wednesday 9</a:t>
            </a:r>
            <a:r>
              <a:rPr lang="en-GB" baseline="30000" dirty="0" smtClean="0"/>
              <a:t>th</a:t>
            </a:r>
            <a:r>
              <a:rPr lang="en-GB" dirty="0" smtClean="0"/>
              <a:t> October 2013</a:t>
            </a:r>
          </a:p>
          <a:p>
            <a:r>
              <a:rPr lang="en-GB" dirty="0" smtClean="0"/>
              <a:t>IHTSDO </a:t>
            </a:r>
            <a:r>
              <a:rPr lang="en-GB" dirty="0" err="1" smtClean="0"/>
              <a:t>WGMs</a:t>
            </a:r>
            <a:endParaRPr lang="en-GB" dirty="0" smtClean="0"/>
          </a:p>
          <a:p>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Final slide!</a:t>
            </a:r>
            <a:endParaRPr lang="en-GB" dirty="0"/>
          </a:p>
        </p:txBody>
      </p:sp>
      <p:sp>
        <p:nvSpPr>
          <p:cNvPr id="3" name="Content Placeholder 2"/>
          <p:cNvSpPr>
            <a:spLocks noGrp="1"/>
          </p:cNvSpPr>
          <p:nvPr>
            <p:ph idx="1"/>
          </p:nvPr>
        </p:nvSpPr>
        <p:spPr/>
        <p:txBody>
          <a:bodyPr/>
          <a:lstStyle/>
          <a:p>
            <a:r>
              <a:rPr lang="en-GB" dirty="0" smtClean="0"/>
              <a:t>Plenty of other sections need to be completed</a:t>
            </a:r>
          </a:p>
          <a:p>
            <a:r>
              <a:rPr lang="en-GB" dirty="0" smtClean="0"/>
              <a:t>Volunteers wanted!</a:t>
            </a:r>
          </a:p>
          <a:p>
            <a:pPr lvl="1"/>
            <a:r>
              <a:rPr lang="en-GB" dirty="0" smtClean="0"/>
              <a:t>? Maximum of 3 testers per “set” for functioning conflict resolution</a:t>
            </a:r>
          </a:p>
          <a:p>
            <a:pPr lvl="1"/>
            <a:r>
              <a:rPr lang="en-GB" dirty="0" smtClean="0"/>
              <a:t>Although more testers needed in total to test </a:t>
            </a:r>
            <a:r>
              <a:rPr lang="en-GB" dirty="0" err="1" smtClean="0"/>
              <a:t>understandability</a:t>
            </a:r>
            <a:r>
              <a:rPr lang="en-GB" dirty="0" smtClean="0"/>
              <a:t>/reproducibility aspects.</a:t>
            </a:r>
            <a:endParaRPr lang="en-GB"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Acknowledgement</a:t>
            </a:r>
            <a:endParaRPr lang="en-GB" dirty="0"/>
          </a:p>
        </p:txBody>
      </p:sp>
      <p:sp>
        <p:nvSpPr>
          <p:cNvPr id="3" name="Content Placeholder 2"/>
          <p:cNvSpPr>
            <a:spLocks noGrp="1"/>
          </p:cNvSpPr>
          <p:nvPr>
            <p:ph idx="1"/>
          </p:nvPr>
        </p:nvSpPr>
        <p:spPr/>
        <p:txBody>
          <a:bodyPr/>
          <a:lstStyle/>
          <a:p>
            <a:r>
              <a:rPr lang="en-GB" dirty="0" smtClean="0"/>
              <a:t>Many thanks to Daniel Karlsson and the Observables project, upon whose similar document this work is based</a:t>
            </a:r>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Testing approach so far</a:t>
            </a:r>
            <a:endParaRPr lang="en-GB" dirty="0"/>
          </a:p>
        </p:txBody>
      </p:sp>
      <p:sp>
        <p:nvSpPr>
          <p:cNvPr id="3" name="Content Placeholder 2"/>
          <p:cNvSpPr>
            <a:spLocks noGrp="1"/>
          </p:cNvSpPr>
          <p:nvPr>
            <p:ph idx="1"/>
          </p:nvPr>
        </p:nvSpPr>
        <p:spPr/>
        <p:txBody>
          <a:bodyPr/>
          <a:lstStyle/>
          <a:p>
            <a:r>
              <a:rPr lang="en-GB" dirty="0" smtClean="0"/>
              <a:t>Informal testing as previously discussed</a:t>
            </a:r>
          </a:p>
          <a:p>
            <a:r>
              <a:rPr lang="en-GB" dirty="0" smtClean="0"/>
              <a:t>Variable (but low) participant numbers</a:t>
            </a:r>
          </a:p>
          <a:p>
            <a:r>
              <a:rPr lang="en-GB" dirty="0" smtClean="0"/>
              <a:t>Soft / minimal analysis of results.</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Testing document “highlights”</a:t>
            </a:r>
            <a:endParaRPr lang="en-GB" dirty="0"/>
          </a:p>
        </p:txBody>
      </p:sp>
      <p:sp>
        <p:nvSpPr>
          <p:cNvPr id="3" name="Content Placeholder 2"/>
          <p:cNvSpPr>
            <a:spLocks noGrp="1"/>
          </p:cNvSpPr>
          <p:nvPr>
            <p:ph idx="1"/>
          </p:nvPr>
        </p:nvSpPr>
        <p:spPr/>
        <p:txBody>
          <a:bodyPr>
            <a:normAutofit lnSpcReduction="10000"/>
          </a:bodyPr>
          <a:lstStyle/>
          <a:p>
            <a:r>
              <a:rPr lang="en-GB" dirty="0" smtClean="0"/>
              <a:t>Scope</a:t>
            </a:r>
          </a:p>
          <a:p>
            <a:pPr lvl="1"/>
            <a:r>
              <a:rPr lang="en-GB" dirty="0" smtClean="0"/>
              <a:t>Content identified using limited lexical cues</a:t>
            </a:r>
          </a:p>
          <a:p>
            <a:r>
              <a:rPr lang="en-GB" dirty="0" smtClean="0"/>
              <a:t>Limitations</a:t>
            </a:r>
            <a:endParaRPr lang="en-GB" dirty="0" smtClean="0"/>
          </a:p>
          <a:p>
            <a:pPr lvl="1"/>
            <a:r>
              <a:rPr lang="en-GB" dirty="0" smtClean="0"/>
              <a:t>False positives – a lot of pattern 4 content (not really a problem, but can obscure the complex cases)</a:t>
            </a:r>
          </a:p>
          <a:p>
            <a:pPr lvl="1"/>
            <a:r>
              <a:rPr lang="en-GB" dirty="0" smtClean="0"/>
              <a:t>False negatives – not all patterns detected</a:t>
            </a:r>
          </a:p>
          <a:p>
            <a:pPr lvl="1"/>
            <a:r>
              <a:rPr lang="en-GB" dirty="0" smtClean="0"/>
              <a:t>Negation still out of scope</a:t>
            </a:r>
          </a:p>
          <a:p>
            <a:pPr lvl="1"/>
            <a:r>
              <a:rPr lang="en-GB" dirty="0" smtClean="0"/>
              <a:t>Quantity excluded </a:t>
            </a:r>
            <a:r>
              <a:rPr lang="en-US" dirty="0" smtClean="0"/>
              <a:t>(e.g. “X with 3 or more Y”).</a:t>
            </a:r>
            <a:endParaRPr lang="en-GB"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Testing document “highlights”</a:t>
            </a:r>
            <a:endParaRPr lang="en-GB" dirty="0"/>
          </a:p>
        </p:txBody>
      </p:sp>
      <p:sp>
        <p:nvSpPr>
          <p:cNvPr id="3" name="Content Placeholder 2"/>
          <p:cNvSpPr>
            <a:spLocks noGrp="1"/>
          </p:cNvSpPr>
          <p:nvPr>
            <p:ph idx="1"/>
          </p:nvPr>
        </p:nvSpPr>
        <p:spPr/>
        <p:txBody>
          <a:bodyPr/>
          <a:lstStyle/>
          <a:p>
            <a:r>
              <a:rPr lang="en-GB" dirty="0" smtClean="0"/>
              <a:t>Assumptions</a:t>
            </a:r>
          </a:p>
          <a:p>
            <a:pPr lvl="1"/>
            <a:r>
              <a:rPr lang="en-GB" dirty="0" smtClean="0"/>
              <a:t>Not all content (supertypes, causal targets) will be available in SNOMED CT</a:t>
            </a:r>
          </a:p>
          <a:p>
            <a:pPr lvl="1"/>
            <a:r>
              <a:rPr lang="en-GB" dirty="0" smtClean="0"/>
              <a:t>Practical assumptions of spreadsheet approach</a:t>
            </a:r>
          </a:p>
          <a:p>
            <a:pPr lvl="2"/>
            <a:r>
              <a:rPr lang="en-GB" dirty="0" smtClean="0"/>
              <a:t>Upper limit of 3 parents/targets</a:t>
            </a:r>
          </a:p>
          <a:p>
            <a:pPr lvl="2"/>
            <a:r>
              <a:rPr lang="en-GB" dirty="0" smtClean="0"/>
              <a:t>Most cases can be defined ‘flat’ not nested</a:t>
            </a:r>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Testing document “highlights”</a:t>
            </a:r>
            <a:br>
              <a:rPr lang="en-GB" dirty="0" smtClean="0"/>
            </a:br>
            <a:r>
              <a:rPr lang="en-GB" dirty="0" smtClean="0"/>
              <a:t>QA framework</a:t>
            </a:r>
            <a:endParaRPr lang="en-GB" dirty="0"/>
          </a:p>
        </p:txBody>
      </p:sp>
      <p:graphicFrame>
        <p:nvGraphicFramePr>
          <p:cNvPr id="4" name="Table 3"/>
          <p:cNvGraphicFramePr>
            <a:graphicFrameLocks noGrp="1"/>
          </p:cNvGraphicFramePr>
          <p:nvPr/>
        </p:nvGraphicFramePr>
        <p:xfrm>
          <a:off x="457200" y="1828800"/>
          <a:ext cx="8305800" cy="4495800"/>
        </p:xfrm>
        <a:graphic>
          <a:graphicData uri="http://schemas.openxmlformats.org/drawingml/2006/table">
            <a:tbl>
              <a:tblPr/>
              <a:tblGrid>
                <a:gridCol w="2169583"/>
                <a:gridCol w="1613802"/>
                <a:gridCol w="838574"/>
                <a:gridCol w="2169583"/>
                <a:gridCol w="1514258"/>
              </a:tblGrid>
              <a:tr h="458195">
                <a:tc>
                  <a:txBody>
                    <a:bodyPr/>
                    <a:lstStyle/>
                    <a:p>
                      <a:pPr>
                        <a:spcAft>
                          <a:spcPts val="0"/>
                        </a:spcAft>
                      </a:pPr>
                      <a:r>
                        <a:rPr lang="en-US" sz="1100" b="1" kern="50" dirty="0">
                          <a:latin typeface="Times New Roman"/>
                          <a:ea typeface="Droid Sans Fallback"/>
                          <a:cs typeface="Lohit Hindi"/>
                        </a:rPr>
                        <a:t>Characteristic</a:t>
                      </a:r>
                      <a:endParaRPr lang="en-GB" sz="1100" kern="50" dirty="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b="1" kern="50">
                          <a:latin typeface="Times New Roman"/>
                          <a:ea typeface="Droid Sans Fallback"/>
                          <a:cs typeface="Lohit Hindi"/>
                        </a:rPr>
                        <a:t>Description</a:t>
                      </a:r>
                      <a:endParaRPr lang="en-GB" sz="11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b="1" kern="50">
                          <a:latin typeface="Times New Roman"/>
                          <a:ea typeface="Droid Sans Fallback"/>
                          <a:cs typeface="Lohit Hindi"/>
                        </a:rPr>
                        <a:t>Target</a:t>
                      </a:r>
                      <a:endParaRPr lang="en-GB" sz="11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b="1" kern="50">
                          <a:latin typeface="Times New Roman"/>
                          <a:ea typeface="Droid Sans Fallback"/>
                          <a:cs typeface="Lohit Hindi"/>
                        </a:rPr>
                        <a:t>Metric</a:t>
                      </a:r>
                      <a:endParaRPr lang="en-GB" sz="11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b="1" kern="50">
                          <a:latin typeface="Times New Roman"/>
                          <a:ea typeface="Droid Sans Fallback"/>
                          <a:cs typeface="Lohit Hindi"/>
                        </a:rPr>
                        <a:t>Qualitative</a:t>
                      </a:r>
                      <a:r>
                        <a:rPr lang="en-US" sz="1100" b="1" kern="50">
                          <a:latin typeface="Times New Roman"/>
                          <a:ea typeface="Times New Roman"/>
                          <a:cs typeface="Times New Roman"/>
                        </a:rPr>
                        <a:t> </a:t>
                      </a:r>
                      <a:r>
                        <a:rPr lang="en-US" sz="1100" b="1" kern="50">
                          <a:latin typeface="Times New Roman"/>
                          <a:ea typeface="Droid Sans Fallback"/>
                          <a:cs typeface="Lohit Hindi"/>
                        </a:rPr>
                        <a:t>aspect</a:t>
                      </a:r>
                      <a:endParaRPr lang="en-GB" sz="11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3950">
                <a:tc>
                  <a:txBody>
                    <a:bodyPr/>
                    <a:lstStyle/>
                    <a:p>
                      <a:pPr>
                        <a:spcAft>
                          <a:spcPts val="0"/>
                        </a:spcAft>
                      </a:pPr>
                      <a:r>
                        <a:rPr lang="en-US" sz="2000" kern="50" dirty="0">
                          <a:latin typeface="Times New Roman"/>
                          <a:ea typeface="Droid Sans Fallback"/>
                          <a:cs typeface="Lohit Hindi"/>
                        </a:rPr>
                        <a:t>Completeness</a:t>
                      </a:r>
                      <a:endParaRPr lang="en-GB" sz="2000" kern="50" dirty="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50">
                          <a:latin typeface="Times New Roman"/>
                          <a:ea typeface="Droid Sans Fallback"/>
                          <a:cs typeface="Lohit Hindi"/>
                        </a:rPr>
                        <a:t>The</a:t>
                      </a:r>
                      <a:r>
                        <a:rPr lang="en-US" sz="1100" kern="50">
                          <a:latin typeface="Times New Roman"/>
                          <a:ea typeface="Times New Roman"/>
                          <a:cs typeface="Times New Roman"/>
                        </a:rPr>
                        <a:t> </a:t>
                      </a:r>
                      <a:r>
                        <a:rPr lang="en-US" sz="1100" kern="50">
                          <a:latin typeface="Times New Roman"/>
                          <a:ea typeface="Droid Sans Fallback"/>
                          <a:cs typeface="Lohit Hindi"/>
                        </a:rPr>
                        <a:t>completeness</a:t>
                      </a:r>
                      <a:r>
                        <a:rPr lang="en-US" sz="1100" kern="50">
                          <a:latin typeface="Times New Roman"/>
                          <a:ea typeface="Times New Roman"/>
                          <a:cs typeface="Times New Roman"/>
                        </a:rPr>
                        <a:t> </a:t>
                      </a:r>
                      <a:r>
                        <a:rPr lang="en-US" sz="1100" kern="50">
                          <a:latin typeface="Times New Roman"/>
                          <a:ea typeface="Droid Sans Fallback"/>
                          <a:cs typeface="Lohit Hindi"/>
                        </a:rPr>
                        <a:t>of</a:t>
                      </a:r>
                      <a:r>
                        <a:rPr lang="en-US" sz="1100" kern="50">
                          <a:latin typeface="Times New Roman"/>
                          <a:ea typeface="Times New Roman"/>
                          <a:cs typeface="Times New Roman"/>
                        </a:rPr>
                        <a:t> </a:t>
                      </a:r>
                      <a:r>
                        <a:rPr lang="en-US" sz="1100" kern="50">
                          <a:latin typeface="Times New Roman"/>
                          <a:ea typeface="Droid Sans Fallback"/>
                          <a:cs typeface="Lohit Hindi"/>
                        </a:rPr>
                        <a:t>the</a:t>
                      </a:r>
                      <a:r>
                        <a:rPr lang="en-US" sz="1100" kern="50">
                          <a:latin typeface="Times New Roman"/>
                          <a:ea typeface="Times New Roman"/>
                          <a:cs typeface="Times New Roman"/>
                        </a:rPr>
                        <a:t> </a:t>
                      </a:r>
                      <a:r>
                        <a:rPr lang="en-US" sz="1100" kern="50">
                          <a:latin typeface="Times New Roman"/>
                          <a:ea typeface="Droid Sans Fallback"/>
                          <a:cs typeface="Lohit Hindi"/>
                        </a:rPr>
                        <a:t>X with Y pattern options</a:t>
                      </a:r>
                      <a:r>
                        <a:rPr lang="en-US" sz="1100" kern="50">
                          <a:latin typeface="Times New Roman"/>
                          <a:ea typeface="Times New Roman"/>
                          <a:cs typeface="Times New Roman"/>
                        </a:rPr>
                        <a:t> </a:t>
                      </a:r>
                      <a:endParaRPr lang="en-GB" sz="11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50">
                          <a:latin typeface="Times New Roman"/>
                          <a:ea typeface="Droid Sans Fallback"/>
                          <a:cs typeface="Lohit Hindi"/>
                        </a:rPr>
                        <a:t>~80</a:t>
                      </a:r>
                      <a:r>
                        <a:rPr lang="en-US" sz="1100" kern="50">
                          <a:latin typeface="Times New Roman"/>
                          <a:ea typeface="Times New Roman"/>
                          <a:cs typeface="Times New Roman"/>
                        </a:rPr>
                        <a:t> </a:t>
                      </a:r>
                      <a:r>
                        <a:rPr lang="en-US" sz="1100" kern="50">
                          <a:latin typeface="Times New Roman"/>
                          <a:ea typeface="Droid Sans Fallback"/>
                          <a:cs typeface="Lohit Hindi"/>
                        </a:rPr>
                        <a:t>%</a:t>
                      </a:r>
                      <a:r>
                        <a:rPr lang="en-US" sz="1100" kern="50">
                          <a:latin typeface="Times New Roman"/>
                          <a:ea typeface="Times New Roman"/>
                          <a:cs typeface="Times New Roman"/>
                        </a:rPr>
                        <a:t> </a:t>
                      </a:r>
                      <a:r>
                        <a:rPr lang="en-US" sz="1100" kern="50">
                          <a:latin typeface="Times New Roman"/>
                          <a:ea typeface="Droid Sans Fallback"/>
                          <a:cs typeface="Lohit Hindi"/>
                        </a:rPr>
                        <a:t>of</a:t>
                      </a:r>
                      <a:r>
                        <a:rPr lang="en-US" sz="1100" kern="50">
                          <a:latin typeface="Times New Roman"/>
                          <a:ea typeface="Times New Roman"/>
                          <a:cs typeface="Times New Roman"/>
                        </a:rPr>
                        <a:t> </a:t>
                      </a:r>
                      <a:r>
                        <a:rPr lang="en-US" sz="1100" kern="50">
                          <a:latin typeface="Times New Roman"/>
                          <a:ea typeface="Droid Sans Fallback"/>
                          <a:cs typeface="Lohit Hindi"/>
                        </a:rPr>
                        <a:t>cases</a:t>
                      </a:r>
                      <a:endParaRPr lang="en-GB" sz="11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600"/>
                        </a:spcAft>
                      </a:pPr>
                      <a:r>
                        <a:rPr lang="en-US" sz="1100" kern="50">
                          <a:latin typeface="Times New Roman"/>
                          <a:ea typeface="Droid Sans Fallback"/>
                          <a:cs typeface="Lohit Hindi"/>
                        </a:rPr>
                        <a:t>Number</a:t>
                      </a:r>
                      <a:r>
                        <a:rPr lang="en-US" sz="1100" kern="50">
                          <a:latin typeface="Times New Roman"/>
                          <a:ea typeface="Times New Roman"/>
                          <a:cs typeface="Times New Roman"/>
                        </a:rPr>
                        <a:t> </a:t>
                      </a:r>
                      <a:r>
                        <a:rPr lang="en-US" sz="1100" kern="50">
                          <a:latin typeface="Times New Roman"/>
                          <a:ea typeface="Droid Sans Fallback"/>
                          <a:cs typeface="Lohit Hindi"/>
                        </a:rPr>
                        <a:t>of</a:t>
                      </a:r>
                      <a:r>
                        <a:rPr lang="en-US" sz="1100" kern="50">
                          <a:latin typeface="Times New Roman"/>
                          <a:ea typeface="Times New Roman"/>
                          <a:cs typeface="Times New Roman"/>
                        </a:rPr>
                        <a:t> </a:t>
                      </a:r>
                      <a:r>
                        <a:rPr lang="en-US" sz="1100" kern="50">
                          <a:latin typeface="Times New Roman"/>
                          <a:ea typeface="Droid Sans Fallback"/>
                          <a:cs typeface="Lohit Hindi"/>
                        </a:rPr>
                        <a:t>cases</a:t>
                      </a:r>
                      <a:r>
                        <a:rPr lang="en-US" sz="1100" kern="50">
                          <a:latin typeface="Times New Roman"/>
                          <a:ea typeface="Times New Roman"/>
                          <a:cs typeface="Times New Roman"/>
                        </a:rPr>
                        <a:t> </a:t>
                      </a:r>
                      <a:r>
                        <a:rPr lang="en-US" sz="1100" kern="50">
                          <a:latin typeface="Times New Roman"/>
                          <a:ea typeface="Droid Sans Fallback"/>
                          <a:cs typeface="Lohit Hindi"/>
                        </a:rPr>
                        <a:t>fully</a:t>
                      </a:r>
                      <a:r>
                        <a:rPr lang="en-US" sz="1100" kern="50">
                          <a:latin typeface="Times New Roman"/>
                          <a:ea typeface="Times New Roman"/>
                          <a:cs typeface="Times New Roman"/>
                        </a:rPr>
                        <a:t> </a:t>
                      </a:r>
                      <a:r>
                        <a:rPr lang="en-US" sz="1100" kern="50">
                          <a:latin typeface="Times New Roman"/>
                          <a:ea typeface="Droid Sans Fallback"/>
                          <a:cs typeface="Lohit Hindi"/>
                        </a:rPr>
                        <a:t>(sufficiently)</a:t>
                      </a:r>
                      <a:r>
                        <a:rPr lang="en-US" sz="1100" kern="50">
                          <a:latin typeface="Times New Roman"/>
                          <a:ea typeface="Times New Roman"/>
                          <a:cs typeface="Times New Roman"/>
                        </a:rPr>
                        <a:t> </a:t>
                      </a:r>
                      <a:r>
                        <a:rPr lang="en-US" sz="1100" kern="50">
                          <a:latin typeface="Times New Roman"/>
                          <a:ea typeface="Droid Sans Fallback"/>
                          <a:cs typeface="Lohit Hindi"/>
                        </a:rPr>
                        <a:t>represented</a:t>
                      </a:r>
                      <a:endParaRPr lang="en-GB" sz="11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600"/>
                        </a:spcAft>
                      </a:pPr>
                      <a:r>
                        <a:rPr lang="en-US" sz="1100" kern="50">
                          <a:latin typeface="Times New Roman"/>
                          <a:ea typeface="Droid Sans Fallback"/>
                          <a:cs typeface="Lohit Hindi"/>
                        </a:rPr>
                        <a:t>Descriptions</a:t>
                      </a:r>
                      <a:r>
                        <a:rPr lang="en-US" sz="1100" kern="50">
                          <a:latin typeface="Times New Roman"/>
                          <a:ea typeface="Times New Roman"/>
                          <a:cs typeface="Times New Roman"/>
                        </a:rPr>
                        <a:t> </a:t>
                      </a:r>
                      <a:r>
                        <a:rPr lang="en-US" sz="1100" kern="50">
                          <a:latin typeface="Times New Roman"/>
                          <a:ea typeface="Droid Sans Fallback"/>
                          <a:cs typeface="Lohit Hindi"/>
                        </a:rPr>
                        <a:t>of</a:t>
                      </a:r>
                      <a:r>
                        <a:rPr lang="en-US" sz="1100" kern="50">
                          <a:latin typeface="Times New Roman"/>
                          <a:ea typeface="Times New Roman"/>
                          <a:cs typeface="Times New Roman"/>
                        </a:rPr>
                        <a:t> “</a:t>
                      </a:r>
                      <a:r>
                        <a:rPr lang="en-US" sz="1100" kern="50">
                          <a:latin typeface="Times New Roman"/>
                          <a:ea typeface="Droid Sans Fallback"/>
                          <a:cs typeface="Lohit Hindi"/>
                        </a:rPr>
                        <a:t>failing</a:t>
                      </a:r>
                      <a:r>
                        <a:rPr lang="en-US" sz="1100" kern="50">
                          <a:latin typeface="Times New Roman"/>
                          <a:ea typeface="Times New Roman"/>
                          <a:cs typeface="Times New Roman"/>
                        </a:rPr>
                        <a:t>” </a:t>
                      </a:r>
                      <a:r>
                        <a:rPr lang="en-US" sz="1100" kern="50">
                          <a:latin typeface="Times New Roman"/>
                          <a:ea typeface="Droid Sans Fallback"/>
                          <a:cs typeface="Lohit Hindi"/>
                        </a:rPr>
                        <a:t>cases</a:t>
                      </a:r>
                      <a:endParaRPr lang="en-GB" sz="11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123950">
                <a:tc>
                  <a:txBody>
                    <a:bodyPr/>
                    <a:lstStyle/>
                    <a:p>
                      <a:pPr>
                        <a:spcAft>
                          <a:spcPts val="0"/>
                        </a:spcAft>
                      </a:pPr>
                      <a:endParaRPr lang="en-US" sz="20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endParaRPr lang="en-US" sz="11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50">
                          <a:latin typeface="Times New Roman"/>
                          <a:ea typeface="Droid Sans Fallback"/>
                          <a:cs typeface="Lohit Hindi"/>
                        </a:rPr>
                        <a:t>No changes</a:t>
                      </a:r>
                      <a:endParaRPr lang="en-GB" sz="11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600"/>
                        </a:spcAft>
                      </a:pPr>
                      <a:r>
                        <a:rPr lang="en-US" sz="1100" kern="50">
                          <a:latin typeface="Times New Roman"/>
                          <a:ea typeface="Droid Sans Fallback"/>
                          <a:cs typeface="Lohit Hindi"/>
                        </a:rPr>
                        <a:t>Number</a:t>
                      </a:r>
                      <a:r>
                        <a:rPr lang="en-US" sz="1100" kern="50">
                          <a:latin typeface="Times New Roman"/>
                          <a:ea typeface="Times New Roman"/>
                          <a:cs typeface="Times New Roman"/>
                        </a:rPr>
                        <a:t> </a:t>
                      </a:r>
                      <a:r>
                        <a:rPr lang="en-US" sz="1100" kern="50">
                          <a:latin typeface="Times New Roman"/>
                          <a:ea typeface="Droid Sans Fallback"/>
                          <a:cs typeface="Lohit Hindi"/>
                        </a:rPr>
                        <a:t>of</a:t>
                      </a:r>
                      <a:r>
                        <a:rPr lang="en-US" sz="1100" kern="50">
                          <a:latin typeface="Times New Roman"/>
                          <a:ea typeface="Times New Roman"/>
                          <a:cs typeface="Times New Roman"/>
                        </a:rPr>
                        <a:t> </a:t>
                      </a:r>
                      <a:r>
                        <a:rPr lang="en-US" sz="1100" kern="50">
                          <a:latin typeface="Times New Roman"/>
                          <a:ea typeface="Droid Sans Fallback"/>
                          <a:cs typeface="Lohit Hindi"/>
                        </a:rPr>
                        <a:t>changes</a:t>
                      </a:r>
                      <a:r>
                        <a:rPr lang="en-US" sz="1100" kern="50">
                          <a:latin typeface="Times New Roman"/>
                          <a:ea typeface="Times New Roman"/>
                          <a:cs typeface="Times New Roman"/>
                        </a:rPr>
                        <a:t> proposed to the X with Y patterns</a:t>
                      </a:r>
                      <a:endParaRPr lang="en-GB" sz="11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600"/>
                        </a:spcAft>
                      </a:pPr>
                      <a:r>
                        <a:rPr lang="en-US" sz="1100" kern="50">
                          <a:latin typeface="Times New Roman"/>
                          <a:ea typeface="Droid Sans Fallback"/>
                          <a:cs typeface="Lohit Hindi"/>
                        </a:rPr>
                        <a:t>Change</a:t>
                      </a:r>
                      <a:r>
                        <a:rPr lang="en-US" sz="1100" kern="50">
                          <a:latin typeface="Times New Roman"/>
                          <a:ea typeface="Times New Roman"/>
                          <a:cs typeface="Times New Roman"/>
                        </a:rPr>
                        <a:t> </a:t>
                      </a:r>
                      <a:r>
                        <a:rPr lang="en-US" sz="1100" kern="50">
                          <a:latin typeface="Times New Roman"/>
                          <a:ea typeface="Droid Sans Fallback"/>
                          <a:cs typeface="Lohit Hindi"/>
                        </a:rPr>
                        <a:t>characteristics</a:t>
                      </a:r>
                      <a:endParaRPr lang="en-GB" sz="11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789705">
                <a:tc>
                  <a:txBody>
                    <a:bodyPr/>
                    <a:lstStyle/>
                    <a:p>
                      <a:pPr>
                        <a:spcAft>
                          <a:spcPts val="0"/>
                        </a:spcAft>
                      </a:pPr>
                      <a:r>
                        <a:rPr lang="en-US" sz="2000" kern="50" dirty="0">
                          <a:latin typeface="Times New Roman"/>
                          <a:ea typeface="Droid Sans Fallback"/>
                          <a:cs typeface="Lohit Hindi"/>
                        </a:rPr>
                        <a:t>Understandability</a:t>
                      </a:r>
                      <a:endParaRPr lang="en-GB" sz="2000" kern="50" dirty="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50">
                          <a:latin typeface="Times New Roman"/>
                          <a:ea typeface="Droid Sans Fallback"/>
                          <a:cs typeface="Lohit Hindi"/>
                        </a:rPr>
                        <a:t>The understandability of the X with Y pattern options and guidance.</a:t>
                      </a:r>
                      <a:endParaRPr lang="en-GB" sz="11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100" kern="50">
                          <a:latin typeface="Times New Roman"/>
                          <a:ea typeface="Droid Sans Fallback"/>
                          <a:cs typeface="Lohit Hindi"/>
                        </a:rPr>
                        <a:t>No reports of problems</a:t>
                      </a:r>
                      <a:endParaRPr lang="en-GB" sz="11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600"/>
                        </a:spcAft>
                      </a:pPr>
                      <a:r>
                        <a:rPr lang="en-US" sz="1100" kern="50">
                          <a:latin typeface="Times New Roman"/>
                          <a:ea typeface="Droid Sans Fallback"/>
                          <a:cs typeface="Lohit Hindi"/>
                        </a:rPr>
                        <a:t>Number</a:t>
                      </a:r>
                      <a:r>
                        <a:rPr lang="en-US" sz="1100" kern="50">
                          <a:latin typeface="Times New Roman"/>
                          <a:ea typeface="Times New Roman"/>
                          <a:cs typeface="Times New Roman"/>
                        </a:rPr>
                        <a:t> </a:t>
                      </a:r>
                      <a:r>
                        <a:rPr lang="en-US" sz="1100" kern="50">
                          <a:latin typeface="Times New Roman"/>
                          <a:ea typeface="Droid Sans Fallback"/>
                          <a:cs typeface="Lohit Hindi"/>
                        </a:rPr>
                        <a:t>of</a:t>
                      </a:r>
                      <a:r>
                        <a:rPr lang="en-US" sz="1100" kern="50">
                          <a:latin typeface="Times New Roman"/>
                          <a:ea typeface="Times New Roman"/>
                          <a:cs typeface="Times New Roman"/>
                        </a:rPr>
                        <a:t> </a:t>
                      </a:r>
                      <a:r>
                        <a:rPr lang="en-US" sz="1100" kern="50">
                          <a:latin typeface="Times New Roman"/>
                          <a:ea typeface="Droid Sans Fallback"/>
                          <a:cs typeface="Lohit Hindi"/>
                        </a:rPr>
                        <a:t>issues</a:t>
                      </a:r>
                      <a:r>
                        <a:rPr lang="en-US" sz="1100" kern="50">
                          <a:latin typeface="Times New Roman"/>
                          <a:ea typeface="Times New Roman"/>
                          <a:cs typeface="Times New Roman"/>
                        </a:rPr>
                        <a:t> </a:t>
                      </a:r>
                      <a:r>
                        <a:rPr lang="en-US" sz="1100" kern="50">
                          <a:latin typeface="Times New Roman"/>
                          <a:ea typeface="Droid Sans Fallback"/>
                          <a:cs typeface="Lohit Hindi"/>
                        </a:rPr>
                        <a:t>reported</a:t>
                      </a:r>
                      <a:r>
                        <a:rPr lang="en-US" sz="1100" kern="50">
                          <a:latin typeface="Times New Roman"/>
                          <a:ea typeface="Times New Roman"/>
                          <a:cs typeface="Times New Roman"/>
                        </a:rPr>
                        <a:t> </a:t>
                      </a:r>
                      <a:r>
                        <a:rPr lang="en-US" sz="1100" kern="50">
                          <a:latin typeface="Times New Roman"/>
                          <a:ea typeface="Droid Sans Fallback"/>
                          <a:cs typeface="Lohit Hindi"/>
                        </a:rPr>
                        <a:t>by</a:t>
                      </a:r>
                      <a:r>
                        <a:rPr lang="en-US" sz="1100" kern="50">
                          <a:latin typeface="Times New Roman"/>
                          <a:ea typeface="Times New Roman"/>
                          <a:cs typeface="Times New Roman"/>
                        </a:rPr>
                        <a:t> </a:t>
                      </a:r>
                      <a:r>
                        <a:rPr lang="en-US" sz="1100" kern="50">
                          <a:latin typeface="Times New Roman"/>
                          <a:ea typeface="Droid Sans Fallback"/>
                          <a:cs typeface="Lohit Hindi"/>
                        </a:rPr>
                        <a:t>modelers</a:t>
                      </a:r>
                      <a:endParaRPr lang="en-GB" sz="11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600"/>
                        </a:spcAft>
                      </a:pPr>
                      <a:r>
                        <a:rPr lang="en-US" sz="1100" kern="50" dirty="0">
                          <a:latin typeface="Times New Roman"/>
                          <a:ea typeface="Droid Sans Fallback"/>
                          <a:cs typeface="Lohit Hindi"/>
                        </a:rPr>
                        <a:t>Analysis</a:t>
                      </a:r>
                      <a:r>
                        <a:rPr lang="en-US" sz="1100" kern="50" dirty="0">
                          <a:latin typeface="Times New Roman"/>
                          <a:ea typeface="Times New Roman"/>
                          <a:cs typeface="Times New Roman"/>
                        </a:rPr>
                        <a:t> </a:t>
                      </a:r>
                      <a:r>
                        <a:rPr lang="en-US" sz="1100" kern="50" dirty="0">
                          <a:latin typeface="Times New Roman"/>
                          <a:ea typeface="Droid Sans Fallback"/>
                          <a:cs typeface="Lohit Hindi"/>
                        </a:rPr>
                        <a:t>of</a:t>
                      </a:r>
                      <a:r>
                        <a:rPr lang="en-US" sz="1100" kern="50" dirty="0">
                          <a:latin typeface="Times New Roman"/>
                          <a:ea typeface="Times New Roman"/>
                          <a:cs typeface="Times New Roman"/>
                        </a:rPr>
                        <a:t> </a:t>
                      </a:r>
                      <a:r>
                        <a:rPr lang="en-US" sz="1100" kern="50" dirty="0">
                          <a:latin typeface="Times New Roman"/>
                          <a:ea typeface="Droid Sans Fallback"/>
                          <a:cs typeface="Lohit Hindi"/>
                        </a:rPr>
                        <a:t>contents</a:t>
                      </a:r>
                      <a:r>
                        <a:rPr lang="en-US" sz="1100" kern="50" dirty="0">
                          <a:latin typeface="Times New Roman"/>
                          <a:ea typeface="Times New Roman"/>
                          <a:cs typeface="Times New Roman"/>
                        </a:rPr>
                        <a:t> </a:t>
                      </a:r>
                      <a:r>
                        <a:rPr lang="en-US" sz="1100" kern="50" dirty="0">
                          <a:latin typeface="Times New Roman"/>
                          <a:ea typeface="Droid Sans Fallback"/>
                          <a:cs typeface="Lohit Hindi"/>
                        </a:rPr>
                        <a:t>of</a:t>
                      </a:r>
                      <a:r>
                        <a:rPr lang="en-US" sz="1100" kern="50" dirty="0">
                          <a:latin typeface="Times New Roman"/>
                          <a:ea typeface="Times New Roman"/>
                          <a:cs typeface="Times New Roman"/>
                        </a:rPr>
                        <a:t> </a:t>
                      </a:r>
                      <a:r>
                        <a:rPr lang="en-US" sz="1100" kern="50" dirty="0">
                          <a:latin typeface="Times New Roman"/>
                          <a:ea typeface="Droid Sans Fallback"/>
                          <a:cs typeface="Lohit Hindi"/>
                        </a:rPr>
                        <a:t>issues</a:t>
                      </a:r>
                      <a:endParaRPr lang="en-GB" sz="1100" kern="50" dirty="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Testing document “highlights”</a:t>
            </a:r>
            <a:br>
              <a:rPr lang="en-GB" dirty="0" smtClean="0"/>
            </a:br>
            <a:r>
              <a:rPr lang="en-GB" dirty="0" smtClean="0"/>
              <a:t>QA framework</a:t>
            </a:r>
            <a:endParaRPr lang="en-GB" dirty="0"/>
          </a:p>
        </p:txBody>
      </p:sp>
      <p:graphicFrame>
        <p:nvGraphicFramePr>
          <p:cNvPr id="4" name="Table 3"/>
          <p:cNvGraphicFramePr>
            <a:graphicFrameLocks noGrp="1"/>
          </p:cNvGraphicFramePr>
          <p:nvPr/>
        </p:nvGraphicFramePr>
        <p:xfrm>
          <a:off x="609600" y="1676401"/>
          <a:ext cx="8153400" cy="4648198"/>
        </p:xfrm>
        <a:graphic>
          <a:graphicData uri="http://schemas.openxmlformats.org/drawingml/2006/table">
            <a:tbl>
              <a:tblPr/>
              <a:tblGrid>
                <a:gridCol w="2129775"/>
                <a:gridCol w="1584190"/>
                <a:gridCol w="823187"/>
                <a:gridCol w="2129775"/>
                <a:gridCol w="1486473"/>
              </a:tblGrid>
              <a:tr h="199659">
                <a:tc>
                  <a:txBody>
                    <a:bodyPr/>
                    <a:lstStyle/>
                    <a:p>
                      <a:pPr>
                        <a:spcAft>
                          <a:spcPts val="0"/>
                        </a:spcAft>
                      </a:pPr>
                      <a:r>
                        <a:rPr lang="en-US" sz="1000" b="1" kern="50" dirty="0">
                          <a:latin typeface="Times New Roman"/>
                          <a:ea typeface="Droid Sans Fallback"/>
                          <a:cs typeface="Lohit Hindi"/>
                        </a:rPr>
                        <a:t>Characteristic</a:t>
                      </a:r>
                      <a:endParaRPr lang="en-GB" sz="1000" kern="50" dirty="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b="1" kern="50">
                          <a:latin typeface="Times New Roman"/>
                          <a:ea typeface="Droid Sans Fallback"/>
                          <a:cs typeface="Lohit Hindi"/>
                        </a:rPr>
                        <a:t>Description</a:t>
                      </a:r>
                      <a:endParaRPr lang="en-GB" sz="10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b="1" kern="50">
                          <a:latin typeface="Times New Roman"/>
                          <a:ea typeface="Droid Sans Fallback"/>
                          <a:cs typeface="Lohit Hindi"/>
                        </a:rPr>
                        <a:t>Target</a:t>
                      </a:r>
                      <a:endParaRPr lang="en-GB" sz="10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b="1" kern="50">
                          <a:latin typeface="Times New Roman"/>
                          <a:ea typeface="Droid Sans Fallback"/>
                          <a:cs typeface="Lohit Hindi"/>
                        </a:rPr>
                        <a:t>Metric</a:t>
                      </a:r>
                      <a:endParaRPr lang="en-GB" sz="10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000" b="1" kern="50">
                          <a:latin typeface="Times New Roman"/>
                          <a:ea typeface="Droid Sans Fallback"/>
                          <a:cs typeface="Lohit Hindi"/>
                        </a:rPr>
                        <a:t>Qualitative</a:t>
                      </a:r>
                      <a:r>
                        <a:rPr lang="en-US" sz="1000" b="1" kern="50">
                          <a:latin typeface="Times New Roman"/>
                          <a:ea typeface="Times New Roman"/>
                          <a:cs typeface="Times New Roman"/>
                        </a:rPr>
                        <a:t> </a:t>
                      </a:r>
                      <a:r>
                        <a:rPr lang="en-US" sz="1000" b="1" kern="50">
                          <a:latin typeface="Times New Roman"/>
                          <a:ea typeface="Droid Sans Fallback"/>
                          <a:cs typeface="Lohit Hindi"/>
                        </a:rPr>
                        <a:t>aspect</a:t>
                      </a:r>
                      <a:endParaRPr lang="en-GB" sz="10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377880">
                <a:tc rowSpan="3">
                  <a:txBody>
                    <a:bodyPr/>
                    <a:lstStyle/>
                    <a:p>
                      <a:pPr>
                        <a:spcAft>
                          <a:spcPts val="0"/>
                        </a:spcAft>
                      </a:pPr>
                      <a:r>
                        <a:rPr lang="en-US" sz="2000" kern="50" dirty="0">
                          <a:latin typeface="Times New Roman"/>
                          <a:ea typeface="Droid Sans Fallback"/>
                          <a:cs typeface="Lohit Hindi"/>
                        </a:rPr>
                        <a:t>Reproducibility</a:t>
                      </a:r>
                      <a:endParaRPr lang="en-GB" sz="2000" kern="50" dirty="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spcAft>
                          <a:spcPts val="0"/>
                        </a:spcAft>
                      </a:pPr>
                      <a:r>
                        <a:rPr lang="en-US" sz="1000" kern="50">
                          <a:latin typeface="Times New Roman"/>
                          <a:ea typeface="Droid Sans Fallback"/>
                          <a:cs typeface="Lohit Hindi"/>
                        </a:rPr>
                        <a:t>The reproducibility of the X with Y pattern options and guidance.</a:t>
                      </a:r>
                      <a:endParaRPr lang="en-GB" sz="10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3">
                  <a:txBody>
                    <a:bodyPr/>
                    <a:lstStyle/>
                    <a:p>
                      <a:pPr>
                        <a:spcAft>
                          <a:spcPts val="0"/>
                        </a:spcAft>
                      </a:pPr>
                      <a:r>
                        <a:rPr lang="en-US" sz="1000" kern="50">
                          <a:latin typeface="Times New Roman"/>
                          <a:ea typeface="Droid Sans Fallback"/>
                          <a:cs typeface="Lohit Hindi"/>
                        </a:rPr>
                        <a:t>80 % reproducibility pre-conflict res.</a:t>
                      </a:r>
                      <a:endParaRPr lang="en-GB" sz="10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600"/>
                        </a:spcAft>
                      </a:pPr>
                      <a:r>
                        <a:rPr lang="en-US" sz="1000" kern="50">
                          <a:latin typeface="Times New Roman"/>
                          <a:ea typeface="Droid Sans Fallback"/>
                          <a:cs typeface="Lohit Hindi"/>
                        </a:rPr>
                        <a:t>(Cohen's</a:t>
                      </a:r>
                      <a:r>
                        <a:rPr lang="en-US" sz="1000" kern="50">
                          <a:latin typeface="Times New Roman"/>
                          <a:ea typeface="Times New Roman"/>
                          <a:cs typeface="Times New Roman"/>
                        </a:rPr>
                        <a:t> </a:t>
                      </a:r>
                      <a:r>
                        <a:rPr lang="en-US" sz="1000" kern="50">
                          <a:latin typeface="Times New Roman"/>
                          <a:ea typeface="Droid Sans Fallback"/>
                          <a:cs typeface="Lohit Hindi"/>
                        </a:rPr>
                        <a:t>Kappa</a:t>
                      </a:r>
                      <a:r>
                        <a:rPr lang="en-US" sz="1000" kern="50">
                          <a:latin typeface="Times New Roman"/>
                          <a:ea typeface="Times New Roman"/>
                          <a:cs typeface="Times New Roman"/>
                        </a:rPr>
                        <a:t> </a:t>
                      </a:r>
                      <a:r>
                        <a:rPr lang="en-US" sz="1000" kern="50">
                          <a:latin typeface="Times New Roman"/>
                          <a:ea typeface="Droid Sans Fallback"/>
                          <a:cs typeface="Lohit Hindi"/>
                        </a:rPr>
                        <a:t>and)</a:t>
                      </a:r>
                      <a:r>
                        <a:rPr lang="en-US" sz="1000" kern="50">
                          <a:latin typeface="Times New Roman"/>
                          <a:ea typeface="Times New Roman"/>
                          <a:cs typeface="Times New Roman"/>
                        </a:rPr>
                        <a:t> </a:t>
                      </a:r>
                      <a:r>
                        <a:rPr lang="en-US" sz="1000" kern="50">
                          <a:latin typeface="Times New Roman"/>
                          <a:ea typeface="Droid Sans Fallback"/>
                          <a:cs typeface="Lohit Hindi"/>
                        </a:rPr>
                        <a:t>Krippendorff's</a:t>
                      </a:r>
                      <a:r>
                        <a:rPr lang="en-US" sz="1000" kern="50">
                          <a:latin typeface="Times New Roman"/>
                          <a:ea typeface="Times New Roman"/>
                          <a:cs typeface="Times New Roman"/>
                        </a:rPr>
                        <a:t> </a:t>
                      </a:r>
                      <a:r>
                        <a:rPr lang="en-US" sz="1000" kern="50">
                          <a:latin typeface="Times New Roman"/>
                          <a:ea typeface="Droid Sans Fallback"/>
                          <a:cs typeface="Lohit Hindi"/>
                        </a:rPr>
                        <a:t>Alpha</a:t>
                      </a:r>
                      <a:r>
                        <a:rPr lang="en-US" sz="1000" kern="50">
                          <a:latin typeface="Times New Roman"/>
                          <a:ea typeface="Times New Roman"/>
                          <a:cs typeface="Times New Roman"/>
                        </a:rPr>
                        <a:t> </a:t>
                      </a:r>
                      <a:r>
                        <a:rPr lang="en-US" sz="1000" kern="50">
                          <a:latin typeface="Times New Roman"/>
                          <a:ea typeface="Droid Sans Fallback"/>
                          <a:cs typeface="Lohit Hindi"/>
                        </a:rPr>
                        <a:t>statistics</a:t>
                      </a:r>
                      <a:r>
                        <a:rPr lang="en-US" sz="1000" kern="50">
                          <a:latin typeface="Times New Roman"/>
                          <a:ea typeface="Times New Roman"/>
                          <a:cs typeface="Times New Roman"/>
                        </a:rPr>
                        <a:t> </a:t>
                      </a:r>
                      <a:endParaRPr lang="en-GB" sz="1000" kern="50">
                        <a:latin typeface="Times New Roman"/>
                        <a:ea typeface="Droid Sans Fallback"/>
                        <a:cs typeface="Lohit Hindi"/>
                      </a:endParaRPr>
                    </a:p>
                    <a:p>
                      <a:pPr>
                        <a:spcAft>
                          <a:spcPts val="600"/>
                        </a:spcAft>
                      </a:pPr>
                      <a:r>
                        <a:rPr lang="en-US" sz="1000" kern="50">
                          <a:latin typeface="Times New Roman"/>
                          <a:ea typeface="Droid Sans Fallback"/>
                          <a:cs typeface="Lohit Hindi"/>
                        </a:rPr>
                        <a:t>This will firstly be applied to test inter-rater reproducibility  of the patterns themselves. If time allows (and the data suggests it is worth it!)</a:t>
                      </a:r>
                      <a:endParaRPr lang="en-GB" sz="10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600"/>
                        </a:spcAft>
                      </a:pPr>
                      <a:r>
                        <a:rPr lang="en-US" sz="1000" kern="50" dirty="0">
                          <a:latin typeface="Times New Roman"/>
                          <a:ea typeface="Droid Sans Fallback"/>
                          <a:cs typeface="Lohit Hindi"/>
                        </a:rPr>
                        <a:t>Analysis</a:t>
                      </a:r>
                      <a:r>
                        <a:rPr lang="en-US" sz="1000" kern="50" dirty="0">
                          <a:latin typeface="Times New Roman"/>
                          <a:ea typeface="Times New Roman"/>
                          <a:cs typeface="Times New Roman"/>
                        </a:rPr>
                        <a:t> </a:t>
                      </a:r>
                      <a:r>
                        <a:rPr lang="en-US" sz="1000" kern="50" dirty="0">
                          <a:latin typeface="Times New Roman"/>
                          <a:ea typeface="Droid Sans Fallback"/>
                          <a:cs typeface="Lohit Hindi"/>
                        </a:rPr>
                        <a:t>of</a:t>
                      </a:r>
                      <a:r>
                        <a:rPr lang="en-US" sz="1000" kern="50" dirty="0">
                          <a:latin typeface="Times New Roman"/>
                          <a:ea typeface="Times New Roman"/>
                          <a:cs typeface="Times New Roman"/>
                        </a:rPr>
                        <a:t> </a:t>
                      </a:r>
                      <a:r>
                        <a:rPr lang="en-US" sz="1000" i="1" kern="50" dirty="0">
                          <a:latin typeface="Times New Roman"/>
                          <a:ea typeface="Droid Sans Fallback"/>
                          <a:cs typeface="Lohit Hindi"/>
                        </a:rPr>
                        <a:t>how</a:t>
                      </a:r>
                      <a:r>
                        <a:rPr lang="en-US" sz="1000" kern="50" dirty="0">
                          <a:latin typeface="Times New Roman"/>
                          <a:ea typeface="Times New Roman"/>
                          <a:cs typeface="Times New Roman"/>
                        </a:rPr>
                        <a:t>  </a:t>
                      </a:r>
                      <a:r>
                        <a:rPr lang="en-US" sz="1000" kern="50" dirty="0">
                          <a:latin typeface="Times New Roman"/>
                          <a:ea typeface="Droid Sans Fallback"/>
                          <a:cs typeface="Lohit Hindi"/>
                        </a:rPr>
                        <a:t>modelers</a:t>
                      </a:r>
                      <a:r>
                        <a:rPr lang="en-US" sz="1000" kern="50" dirty="0">
                          <a:latin typeface="Times New Roman"/>
                          <a:ea typeface="Times New Roman"/>
                          <a:cs typeface="Times New Roman"/>
                        </a:rPr>
                        <a:t> </a:t>
                      </a:r>
                      <a:r>
                        <a:rPr lang="en-US" sz="1000" kern="50" dirty="0">
                          <a:latin typeface="Times New Roman"/>
                          <a:ea typeface="Droid Sans Fallback"/>
                          <a:cs typeface="Lohit Hindi"/>
                        </a:rPr>
                        <a:t>differ</a:t>
                      </a:r>
                      <a:r>
                        <a:rPr lang="en-US" sz="1000" kern="50" dirty="0">
                          <a:latin typeface="Times New Roman"/>
                          <a:ea typeface="Times New Roman"/>
                          <a:cs typeface="Times New Roman"/>
                        </a:rPr>
                        <a:t> </a:t>
                      </a:r>
                      <a:r>
                        <a:rPr lang="en-US" sz="1000" kern="50" dirty="0">
                          <a:latin typeface="Times New Roman"/>
                          <a:ea typeface="Droid Sans Fallback"/>
                          <a:cs typeface="Lohit Hindi"/>
                        </a:rPr>
                        <a:t>in</a:t>
                      </a:r>
                      <a:r>
                        <a:rPr lang="en-US" sz="1000" kern="50" dirty="0">
                          <a:latin typeface="Times New Roman"/>
                          <a:ea typeface="Times New Roman"/>
                          <a:cs typeface="Times New Roman"/>
                        </a:rPr>
                        <a:t> </a:t>
                      </a:r>
                      <a:r>
                        <a:rPr lang="en-US" sz="1000" kern="50" dirty="0">
                          <a:latin typeface="Times New Roman"/>
                          <a:ea typeface="Droid Sans Fallback"/>
                          <a:cs typeface="Lohit Hindi"/>
                        </a:rPr>
                        <a:t>their</a:t>
                      </a:r>
                      <a:r>
                        <a:rPr lang="en-US" sz="1000" kern="50" dirty="0">
                          <a:latin typeface="Times New Roman"/>
                          <a:ea typeface="Times New Roman"/>
                          <a:cs typeface="Times New Roman"/>
                        </a:rPr>
                        <a:t> </a:t>
                      </a:r>
                      <a:r>
                        <a:rPr lang="en-US" sz="1000" kern="50" dirty="0">
                          <a:latin typeface="Times New Roman"/>
                          <a:ea typeface="Droid Sans Fallback"/>
                          <a:cs typeface="Lohit Hindi"/>
                        </a:rPr>
                        <a:t>application</a:t>
                      </a:r>
                      <a:r>
                        <a:rPr lang="en-US" sz="1000" kern="50" dirty="0">
                          <a:latin typeface="Times New Roman"/>
                          <a:ea typeface="Times New Roman"/>
                          <a:cs typeface="Times New Roman"/>
                        </a:rPr>
                        <a:t> </a:t>
                      </a:r>
                      <a:r>
                        <a:rPr lang="en-US" sz="1000" kern="50" dirty="0">
                          <a:latin typeface="Times New Roman"/>
                          <a:ea typeface="Droid Sans Fallback"/>
                          <a:cs typeface="Lohit Hindi"/>
                        </a:rPr>
                        <a:t>of</a:t>
                      </a:r>
                      <a:r>
                        <a:rPr lang="en-US" sz="1000" kern="50" dirty="0">
                          <a:latin typeface="Times New Roman"/>
                          <a:ea typeface="Times New Roman"/>
                          <a:cs typeface="Times New Roman"/>
                        </a:rPr>
                        <a:t> </a:t>
                      </a:r>
                      <a:r>
                        <a:rPr lang="en-US" sz="1000" kern="50" dirty="0">
                          <a:latin typeface="Times New Roman"/>
                          <a:ea typeface="Droid Sans Fallback"/>
                          <a:cs typeface="Lohit Hindi"/>
                        </a:rPr>
                        <a:t>the</a:t>
                      </a:r>
                      <a:r>
                        <a:rPr lang="en-US" sz="1000" kern="50" dirty="0">
                          <a:latin typeface="Times New Roman"/>
                          <a:ea typeface="Times New Roman"/>
                          <a:cs typeface="Times New Roman"/>
                        </a:rPr>
                        <a:t> </a:t>
                      </a:r>
                      <a:r>
                        <a:rPr lang="en-US" sz="1000" kern="50" dirty="0">
                          <a:latin typeface="Times New Roman"/>
                          <a:ea typeface="Droid Sans Fallback"/>
                          <a:cs typeface="Lohit Hindi"/>
                        </a:rPr>
                        <a:t>X with Y pattern options</a:t>
                      </a:r>
                      <a:endParaRPr lang="en-GB" sz="1000" kern="50" dirty="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805243">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spcAft>
                          <a:spcPts val="600"/>
                        </a:spcAft>
                      </a:pPr>
                      <a:r>
                        <a:rPr lang="en-US" sz="1000" kern="50">
                          <a:latin typeface="Times New Roman"/>
                          <a:ea typeface="Droid Sans Fallback"/>
                          <a:cs typeface="Lohit Hindi"/>
                        </a:rPr>
                        <a:t>We should also look to see if there are distinct types of test concept (e.g based on term features) which result in better or worse reproducibility. Notably ‘and’ and proxy words (e.g ‘associated with’ and ‘with’) may result in greater variety, or may be independent of these and relate more to the involved disorders</a:t>
                      </a:r>
                      <a:endParaRPr lang="en-GB" sz="10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600"/>
                        </a:spcAft>
                      </a:pPr>
                      <a:endParaRPr lang="en-US" sz="1000" kern="50" dirty="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65416">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a:spcAft>
                          <a:spcPts val="600"/>
                        </a:spcAft>
                      </a:pPr>
                      <a:r>
                        <a:rPr lang="en-US" sz="1000" i="1" kern="50">
                          <a:latin typeface="Times New Roman"/>
                          <a:ea typeface="Droid Sans Fallback"/>
                          <a:cs typeface="Lohit Hindi"/>
                        </a:rPr>
                        <a:t>Ideally we would also like to test whether there is any intra-rater inconsistency – perhaps by covertly duplicating test concepts (or ensuring that ‘conceptually’ similar test concepts are repeated)  between test cycles.</a:t>
                      </a:r>
                      <a:endParaRPr lang="en-GB" sz="1000" kern="5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600"/>
                        </a:spcAft>
                      </a:pPr>
                      <a:endParaRPr lang="en-US" sz="1000" kern="50" dirty="0">
                        <a:latin typeface="Times New Roman"/>
                        <a:ea typeface="Droid Sans Fallback"/>
                        <a:cs typeface="Lohit Hindi"/>
                      </a:endParaRPr>
                    </a:p>
                  </a:txBody>
                  <a:tcPr marL="17212" marR="17212" marT="17212" marB="17212">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Testing document “highlights” </a:t>
            </a:r>
            <a:br>
              <a:rPr lang="en-GB" dirty="0" smtClean="0"/>
            </a:br>
            <a:r>
              <a:rPr lang="en-GB" dirty="0" smtClean="0"/>
              <a:t>Process and timetable 1</a:t>
            </a:r>
            <a:endParaRPr lang="en-GB" dirty="0"/>
          </a:p>
        </p:txBody>
      </p:sp>
      <p:sp>
        <p:nvSpPr>
          <p:cNvPr id="3" name="Content Placeholder 2"/>
          <p:cNvSpPr>
            <a:spLocks noGrp="1"/>
          </p:cNvSpPr>
          <p:nvPr>
            <p:ph idx="1"/>
          </p:nvPr>
        </p:nvSpPr>
        <p:spPr/>
        <p:txBody>
          <a:bodyPr>
            <a:normAutofit lnSpcReduction="10000"/>
          </a:bodyPr>
          <a:lstStyle/>
          <a:p>
            <a:r>
              <a:rPr lang="en-US" dirty="0" smtClean="0"/>
              <a:t>To be performed by volunteer modelers.</a:t>
            </a:r>
            <a:endParaRPr lang="en-GB" dirty="0" smtClean="0"/>
          </a:p>
          <a:p>
            <a:r>
              <a:rPr lang="en-US" dirty="0" smtClean="0"/>
              <a:t>Given past experience and available time, it is proposed to perform four cycles of review (1 per month) with approximately 35 test concepts per cycle, with approximately four reviewers per cycle. This will give a total (allowing for 10% false positives in each set) approximately 120 tested concepts.</a:t>
            </a:r>
            <a:endParaRPr lang="en-GB" dirty="0" smtClean="0"/>
          </a:p>
          <a:p>
            <a:r>
              <a:rPr lang="en-US" dirty="0" smtClean="0"/>
              <a:t>Modelers will work independently.</a:t>
            </a:r>
            <a:endParaRPr lang="en-GB" dirty="0" smtClean="0"/>
          </a:p>
          <a:p>
            <a:endParaRPr lang="en-GB"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Testing document “highlights” </a:t>
            </a:r>
            <a:br>
              <a:rPr lang="en-GB" dirty="0" smtClean="0"/>
            </a:br>
            <a:r>
              <a:rPr lang="en-GB" dirty="0" smtClean="0"/>
              <a:t>Process and timetable 2</a:t>
            </a:r>
            <a:endParaRPr lang="en-GB" dirty="0"/>
          </a:p>
        </p:txBody>
      </p:sp>
      <p:sp>
        <p:nvSpPr>
          <p:cNvPr id="3" name="Content Placeholder 2"/>
          <p:cNvSpPr>
            <a:spLocks noGrp="1"/>
          </p:cNvSpPr>
          <p:nvPr>
            <p:ph idx="1"/>
          </p:nvPr>
        </p:nvSpPr>
        <p:spPr/>
        <p:txBody>
          <a:bodyPr>
            <a:normAutofit fontScale="85000" lnSpcReduction="10000"/>
          </a:bodyPr>
          <a:lstStyle/>
          <a:p>
            <a:r>
              <a:rPr lang="en-US" dirty="0" smtClean="0"/>
              <a:t>The anticipated timescale will target the </a:t>
            </a:r>
            <a:r>
              <a:rPr lang="en-US" b="1" dirty="0" smtClean="0"/>
              <a:t>April 2014 Committee meetings </a:t>
            </a:r>
            <a:r>
              <a:rPr lang="en-US" dirty="0" smtClean="0"/>
              <a:t>to make available a summary report and recommendations.</a:t>
            </a:r>
            <a:endParaRPr lang="en-GB" dirty="0" smtClean="0"/>
          </a:p>
          <a:p>
            <a:r>
              <a:rPr lang="en-US" dirty="0" smtClean="0"/>
              <a:t>Each cycle of testing will take one month, beginning in </a:t>
            </a:r>
            <a:r>
              <a:rPr lang="en-US" b="1" dirty="0" smtClean="0"/>
              <a:t>October 2013</a:t>
            </a:r>
            <a:r>
              <a:rPr lang="en-US" dirty="0" smtClean="0"/>
              <a:t>. Result comparison and conflict resolution will take place at each </a:t>
            </a:r>
            <a:r>
              <a:rPr lang="en-US" b="1" dirty="0" smtClean="0"/>
              <a:t>biweekly conference call</a:t>
            </a:r>
            <a:r>
              <a:rPr lang="en-US" dirty="0" smtClean="0"/>
              <a:t>, with the expectation that a decision must be made during this time (i.e. the activity will be time-limited).</a:t>
            </a:r>
            <a:endParaRPr lang="en-GB" dirty="0" smtClean="0"/>
          </a:p>
          <a:p>
            <a:r>
              <a:rPr lang="en-US" dirty="0" smtClean="0"/>
              <a:t>The fourth cycle will therefore complete in January 2014, allowing </a:t>
            </a:r>
            <a:r>
              <a:rPr lang="en-US" b="1" dirty="0" smtClean="0"/>
              <a:t>February and March 2014 for summary analysis.</a:t>
            </a:r>
            <a:endParaRPr lang="en-GB" b="1" dirty="0" smtClean="0"/>
          </a:p>
          <a:p>
            <a:endParaRPr lang="en-GB"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113</TotalTime>
  <Words>756</Words>
  <Application>Microsoft Office PowerPoint</Application>
  <PresentationFormat>On-screen Show (4:3)</PresentationFormat>
  <Paragraphs>85</Paragraphs>
  <Slides>10</Slides>
  <Notes>6</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Proposed testing approach for X with Y aspect of Event, Condition and Episode project</vt:lpstr>
      <vt:lpstr>Acknowledgement</vt:lpstr>
      <vt:lpstr>Testing approach so far</vt:lpstr>
      <vt:lpstr>Testing document “highlights”</vt:lpstr>
      <vt:lpstr>Testing document “highlights”</vt:lpstr>
      <vt:lpstr>Testing document “highlights” QA framework</vt:lpstr>
      <vt:lpstr>Testing document “highlights” QA framework</vt:lpstr>
      <vt:lpstr>Testing document “highlights”  Process and timetable 1</vt:lpstr>
      <vt:lpstr>Testing document “highlights”  Process and timetable 2</vt:lpstr>
      <vt:lpstr>Final slide!</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Testing approach for X with Y aspect of Event, Condition and Episode project</dc:title>
  <dc:creator/>
  <cp:lastModifiedBy>edch</cp:lastModifiedBy>
  <cp:revision>6</cp:revision>
  <dcterms:created xsi:type="dcterms:W3CDTF">2006-08-16T00:00:00Z</dcterms:created>
  <dcterms:modified xsi:type="dcterms:W3CDTF">2013-10-09T12:22:14Z</dcterms:modified>
</cp:coreProperties>
</file>