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0" autoAdjust="0"/>
    <p:restoredTop sz="94660"/>
  </p:normalViewPr>
  <p:slideViewPr>
    <p:cSldViewPr snapToGrid="0">
      <p:cViewPr varScale="1">
        <p:scale>
          <a:sx n="98" d="100"/>
          <a:sy n="98" d="100"/>
        </p:scale>
        <p:origin x="-104" y="-3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730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908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2549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30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048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304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589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109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37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011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58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C45F1-DEBF-4206-9CB0-1C8C887CF45C}" type="datetimeFigureOut">
              <a:rPr lang="en-US" smtClean="0"/>
              <a:t>7/18/16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4A6D8-F5EE-40B4-AD0E-E286DEBF4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364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Cancer Synoptic Worksheet Encoding Project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Scott </a:t>
            </a:r>
            <a:r>
              <a:rPr lang="en-US" dirty="0" smtClean="0"/>
              <a:t>Campbell, Jim Campbell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IPaLM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856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7295"/>
            <a:ext cx="10515600" cy="472966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Create all necessary concepts representative of data elements contained in the 82 College of American Pathologists (CAP) worksheets</a:t>
            </a:r>
          </a:p>
          <a:p>
            <a:pPr lvl="1"/>
            <a:r>
              <a:rPr lang="en-US" dirty="0" smtClean="0"/>
              <a:t>Using CAP as the nominal measuring stick</a:t>
            </a:r>
          </a:p>
          <a:p>
            <a:pPr lvl="1"/>
            <a:r>
              <a:rPr lang="en-US" dirty="0" smtClean="0"/>
              <a:t>RCP, RPCA and ICCR data elements to be included, as well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Use Observables </a:t>
            </a:r>
            <a:r>
              <a:rPr lang="en-US" dirty="0" smtClean="0"/>
              <a:t>model, clinical findings, body structures, </a:t>
            </a:r>
            <a:r>
              <a:rPr lang="en-US" dirty="0" err="1" smtClean="0"/>
              <a:t>etc</a:t>
            </a:r>
            <a:r>
              <a:rPr lang="en-US" dirty="0" smtClean="0"/>
              <a:t> </a:t>
            </a:r>
            <a:r>
              <a:rPr lang="en-US" dirty="0" smtClean="0"/>
              <a:t>and fully define wherever possible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Complete within 15 months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Publish to US NLM and submit to IHTSDO for promotion to core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651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UNMC Namespace and authoring environment</a:t>
            </a:r>
          </a:p>
          <a:p>
            <a:pPr lvl="1"/>
            <a:r>
              <a:rPr lang="en-US" dirty="0" err="1" smtClean="0"/>
              <a:t>SnowOwl</a:t>
            </a:r>
            <a:r>
              <a:rPr lang="en-US" dirty="0" smtClean="0"/>
              <a:t>, Cerner </a:t>
            </a:r>
            <a:r>
              <a:rPr lang="en-US" dirty="0" err="1" smtClean="0"/>
              <a:t>Copath</a:t>
            </a:r>
            <a:r>
              <a:rPr lang="en-US" dirty="0" smtClean="0"/>
              <a:t>, Epic.  Namespace ID = 1000004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/>
              <a:t>P</a:t>
            </a:r>
            <a:r>
              <a:rPr lang="en-US" dirty="0" smtClean="0"/>
              <a:t>roposed working group tasks:</a:t>
            </a:r>
          </a:p>
          <a:p>
            <a:pPr lvl="1"/>
            <a:r>
              <a:rPr lang="en-US" dirty="0" smtClean="0"/>
              <a:t>Interpret data elements within synoptic worksheets </a:t>
            </a:r>
            <a:endParaRPr lang="en-US" dirty="0" smtClean="0"/>
          </a:p>
          <a:p>
            <a:pPr lvl="1"/>
            <a:r>
              <a:rPr lang="en-US" dirty="0" smtClean="0"/>
              <a:t>Review </a:t>
            </a:r>
            <a:r>
              <a:rPr lang="en-US" dirty="0" smtClean="0"/>
              <a:t>content developed and advise on accuracy or offer improvements</a:t>
            </a:r>
          </a:p>
          <a:p>
            <a:pPr lvl="1"/>
            <a:r>
              <a:rPr lang="en-US" dirty="0" smtClean="0"/>
              <a:t>Create/Develop concepts </a:t>
            </a:r>
            <a:r>
              <a:rPr lang="en-US" dirty="0" smtClean="0"/>
              <a:t>(FSN) for </a:t>
            </a:r>
            <a:r>
              <a:rPr lang="en-US" dirty="0" smtClean="0"/>
              <a:t>worksheets if interested in that aspect</a:t>
            </a:r>
          </a:p>
          <a:p>
            <a:pPr lvl="1"/>
            <a:r>
              <a:rPr lang="en-US" dirty="0" smtClean="0"/>
              <a:t>Act as liaison to national colleges and terminology centers</a:t>
            </a:r>
          </a:p>
          <a:p>
            <a:pPr lvl="1"/>
            <a:r>
              <a:rPr lang="en-US" dirty="0" smtClean="0"/>
              <a:t>Suggest regular meetings/sub-meetings bimonthly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233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6720"/>
          </a:xfrm>
        </p:spPr>
        <p:txBody>
          <a:bodyPr/>
          <a:lstStyle/>
          <a:p>
            <a:r>
              <a:rPr lang="en-US" dirty="0" smtClean="0"/>
              <a:t>Work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71846"/>
            <a:ext cx="10515600" cy="5250231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Understand specific  worksheet data elements at hand (pathologist assistance critical)</a:t>
            </a:r>
            <a:br>
              <a:rPr lang="en-US" dirty="0" smtClean="0"/>
            </a:b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Develop Fully Specified Name (FSN) for concept</a:t>
            </a:r>
            <a:br>
              <a:rPr lang="en-US" dirty="0" smtClean="0"/>
            </a:b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Articulate and record defining A-V pairs  (Note: some concepts will need to be authored where A-V pairs deficient)</a:t>
            </a:r>
            <a:br>
              <a:rPr lang="en-US" dirty="0" smtClean="0"/>
            </a:b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Review proposed concept design</a:t>
            </a:r>
            <a:br>
              <a:rPr lang="en-US" dirty="0" smtClean="0"/>
            </a:b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Author terms in </a:t>
            </a:r>
            <a:r>
              <a:rPr lang="en-US" dirty="0" err="1" smtClean="0"/>
              <a:t>SnowOwl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Deploy in Cerner/Epic</a:t>
            </a:r>
            <a:br>
              <a:rPr lang="en-US" dirty="0" smtClean="0"/>
            </a:b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Publish to US NLM and elsewhere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Concepts represented as SCTID’s in Nebraska namespace.  IHTSDO/RII to determine ultimate published code (LOINC, SNOMED CT, both?)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92491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Example – Histology type of neoplasm of breast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3628327"/>
              </p:ext>
            </p:extLst>
          </p:nvPr>
        </p:nvGraphicFramePr>
        <p:xfrm>
          <a:off x="838200" y="1825625"/>
          <a:ext cx="10515600" cy="2479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450"/>
                <a:gridCol w="1314450"/>
                <a:gridCol w="1407681"/>
                <a:gridCol w="1108181"/>
                <a:gridCol w="1427488"/>
                <a:gridCol w="1314450"/>
                <a:gridCol w="1248721"/>
                <a:gridCol w="1380179"/>
              </a:tblGrid>
              <a:tr h="681405">
                <a:tc>
                  <a:txBody>
                    <a:bodyPr/>
                    <a:lstStyle/>
                    <a:p>
                      <a:r>
                        <a:rPr lang="en-US" dirty="0" smtClean="0"/>
                        <a:t>Observable FSN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Property</a:t>
                      </a:r>
                      <a:r>
                        <a:rPr lang="en-US" baseline="0" dirty="0" smtClean="0"/>
                        <a:t>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Inheres 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Inherent location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Direct site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Technique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Scale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Temporal aspect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Histologic type</a:t>
                      </a:r>
                      <a:r>
                        <a:rPr lang="en-US" sz="1600" baseline="0" dirty="0" smtClean="0"/>
                        <a:t> of excised neoplasm of breast (observable entity)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373020761000004107|Morphology (qualifier value)|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367651003|Malignant neoplasm  (</a:t>
                      </a:r>
                      <a:r>
                        <a:rPr lang="en-US" sz="1600" dirty="0" err="1" smtClean="0"/>
                        <a:t>mophologic</a:t>
                      </a:r>
                      <a:r>
                        <a:rPr lang="en-US" sz="1600" dirty="0" smtClean="0"/>
                        <a:t> abnormality)|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76752008|Breast structure (body structure)|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441652008|Formalin-fixed paraffin-embedded tissue specimen (specimen)|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dirty="0" smtClean="0"/>
                        <a:t>278289002 |</a:t>
                      </a:r>
                      <a:r>
                        <a:rPr lang="fr-FR" sz="1600" dirty="0" err="1" smtClean="0"/>
                        <a:t>Microscopy</a:t>
                      </a:r>
                      <a:r>
                        <a:rPr lang="fr-FR" sz="1600" dirty="0" smtClean="0"/>
                        <a:t> technique (qualifier value)|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117362005|Nominal value (qualifier value)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123029007| Single point in time(qualifier)|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6350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9389"/>
          </a:xfrm>
        </p:spPr>
        <p:txBody>
          <a:bodyPr/>
          <a:lstStyle/>
          <a:p>
            <a:r>
              <a:rPr lang="en-US" dirty="0" smtClean="0"/>
              <a:t>New Concept Authoring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309" y="1202174"/>
            <a:ext cx="6324751" cy="4974789"/>
          </a:xfrm>
        </p:spPr>
      </p:pic>
    </p:spTree>
    <p:extLst>
      <p:ext uri="{BB962C8B-B14F-4D97-AF65-F5344CB8AC3E}">
        <p14:creationId xmlns:p14="http://schemas.microsoft.com/office/powerpoint/2010/main" val="3445823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Set – Histologic types (example)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6606669"/>
              </p:ext>
            </p:extLst>
          </p:nvPr>
        </p:nvGraphicFramePr>
        <p:xfrm>
          <a:off x="582938" y="1741939"/>
          <a:ext cx="10813755" cy="41199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47741"/>
                <a:gridCol w="1093999"/>
                <a:gridCol w="2230074"/>
                <a:gridCol w="5441941"/>
              </a:tblGrid>
              <a:tr h="3923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Histologic Type of neoplasm of breast</a:t>
                      </a:r>
                      <a:endParaRPr lang="en-US" sz="1100" b="1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138659001000004102| Histologic type of breast neoplasm (observable entity)|</a:t>
                      </a:r>
                      <a:endParaRPr lang="en-US" sz="1100" b="1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3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Invasive mammary carcinoma of no special type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82711006 | Infiltrating duct carcinoma (morphologic abnormality) |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3923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Micro-invasive mammary carcinoma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443933007 | Ductal carcinoma in situ with microinvasion (morphologic abnormality) |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5885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Invasive mammary carcinoma with extensive intraductal component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373395001 | Invasive ductal carcinoma with an extensive intraductal component (morphologic abnormality) |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3923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Invasive mammary carcinoma with matrix production</a:t>
                      </a:r>
                      <a:endParaRPr lang="en-US" sz="11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729164801000004106|Carcinoma with matrix production (morphologic abnormality)|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19618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Invasive lobular carcinoma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89740008 | Lobular carcinoma (morphologic abnormality) |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3923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Invasive mammary carcinoma, no special type, with lobular features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857447761000004107|Carcinoma with lobular features (morphologic abnormality)|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3923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Invasive lobular carcinoma with pleomorphic features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861026411000004109|Lobular carcinoma with pleomorphic features (morphologic abnormality)|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39237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Invasive lobular carcinoma, alveolar variant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605862111000004109|Lobular carcinoma, alveolar variant (morphologic abnormality)|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58855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Invasive carcinoma with ductal and lobular features ("mixed type carcinoma")</a:t>
                      </a:r>
                      <a:endParaRPr lang="en-US" sz="11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u="none" strike="noStrike" dirty="0">
                          <a:effectLst/>
                        </a:rPr>
                        <a:t>444057000 | Infiltrating carcinoma with ductal and lobular features (morphologic abnormality) |</a:t>
                      </a:r>
                      <a:endParaRPr lang="en-US" sz="11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3505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 be discussed: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Feedback on proposed approach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Who is interested in assisting as part of working sub-group</a:t>
            </a:r>
            <a:endParaRPr lang="en-US" dirty="0"/>
          </a:p>
          <a:p>
            <a:pPr lvl="1"/>
            <a:r>
              <a:rPr lang="en-US" dirty="0" smtClean="0"/>
              <a:t>Level of participation?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Issues with extensibility outside of U.S.?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Suggested frequency of meetings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4179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Prioritize tissue pathways/worksheets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Develop specific work schedule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Assign tasks</a:t>
            </a:r>
          </a:p>
        </p:txBody>
      </p:sp>
    </p:spTree>
    <p:extLst>
      <p:ext uri="{BB962C8B-B14F-4D97-AF65-F5344CB8AC3E}">
        <p14:creationId xmlns:p14="http://schemas.microsoft.com/office/powerpoint/2010/main" val="1420826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400</Words>
  <Application>Microsoft Macintosh PowerPoint</Application>
  <PresentationFormat>Custom</PresentationFormat>
  <Paragraphs>94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Cancer Synoptic Worksheet Encoding Project</vt:lpstr>
      <vt:lpstr>Objective</vt:lpstr>
      <vt:lpstr>Methodology</vt:lpstr>
      <vt:lpstr>Work Process</vt:lpstr>
      <vt:lpstr>Example – Histology type of neoplasm of breast</vt:lpstr>
      <vt:lpstr>New Concept Authoring</vt:lpstr>
      <vt:lpstr>Value Set – Histologic types (example)</vt:lpstr>
      <vt:lpstr>To be discussed: </vt:lpstr>
      <vt:lpstr>Next Steps:</vt:lpstr>
    </vt:vector>
  </TitlesOfParts>
  <Company>University of NE Medical Center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Cancer Synoptic Worksheet Encoding</dc:title>
  <dc:creator>Campbell, Walter S</dc:creator>
  <cp:lastModifiedBy>Scott Campbell</cp:lastModifiedBy>
  <cp:revision>8</cp:revision>
  <dcterms:created xsi:type="dcterms:W3CDTF">2016-07-18T18:21:36Z</dcterms:created>
  <dcterms:modified xsi:type="dcterms:W3CDTF">2016-07-18T20:50:12Z</dcterms:modified>
</cp:coreProperties>
</file>