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65" r:id="rId4"/>
    <p:sldId id="267" r:id="rId5"/>
    <p:sldId id="259" r:id="rId6"/>
    <p:sldId id="260" r:id="rId7"/>
    <p:sldId id="261" r:id="rId8"/>
    <p:sldId id="263" r:id="rId9"/>
    <p:sldId id="262" r:id="rId10"/>
    <p:sldId id="266" r:id="rId11"/>
    <p:sldId id="270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4700"/>
    <a:srgbClr val="D937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16F8D6D-2F56-4367-9E6A-65E070BC4E22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9E90D1C-EC14-41C9-B5E3-04B7EB98DA00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33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C7EC650-F331-4296-84A8-D8F70D96FE5D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440EBE6-82B1-429F-8F82-FCD581A1CEC4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8103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7713" y="1181100"/>
            <a:ext cx="5670550" cy="31892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2876E-A603-D942-9B8F-AA1C3422793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275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Using Blank Layout and with Text Boxes.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2876E-A603-D942-9B8F-AA1C3422793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60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4713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386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615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846623" y="1465747"/>
            <a:ext cx="0" cy="13255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110790" y="1465747"/>
            <a:ext cx="74226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08000" y="6546008"/>
            <a:ext cx="3048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r>
              <a:rPr lang="en-CA" sz="800" dirty="0">
                <a:solidFill>
                  <a:srgbClr val="5D6166"/>
                </a:solidFill>
                <a:latin typeface="Avenir Light"/>
              </a:rPr>
              <a:t>©Canada Health Infoway 2017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5904" y="4332003"/>
            <a:ext cx="4937760" cy="175564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CA" sz="1600" b="0" i="0" kern="1200" dirty="0">
                <a:solidFill>
                  <a:schemeClr val="tx2"/>
                </a:solidFill>
                <a:latin typeface="Avenir Medium"/>
                <a:ea typeface="Avenir Medium"/>
                <a:cs typeface="Avenir Medium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089" y="1728216"/>
            <a:ext cx="2944368" cy="978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53" b="28566"/>
          <a:stretch/>
        </p:blipFill>
        <p:spPr>
          <a:xfrm>
            <a:off x="6183403" y="4327903"/>
            <a:ext cx="4320000" cy="175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74508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69402"/>
            <a:ext cx="10058400" cy="5306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1097280" y="1828800"/>
            <a:ext cx="10058400" cy="42497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1219"/>
            <a:ext cx="937260" cy="112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23610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546878"/>
            <a:ext cx="9084425" cy="8445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103120" y="2754671"/>
            <a:ext cx="4561417" cy="2344738"/>
          </a:xfrm>
          <a:prstGeom prst="rect">
            <a:avLst/>
          </a:prstGeom>
        </p:spPr>
        <p:txBody>
          <a:bodyPr/>
          <a:lstStyle>
            <a:lvl1pPr marL="231775" indent="-231775">
              <a:buSzPct val="125000"/>
              <a:buFont typeface="Arial" panose="020B0604020202020204" pitchFamily="34" charset="0"/>
              <a:buChar char="•"/>
              <a:defRPr sz="1900" b="0">
                <a:latin typeface="Avenir Medium"/>
              </a:defRPr>
            </a:lvl1pPr>
            <a:lvl2pPr marL="457200" indent="-231775">
              <a:defRPr sz="1600">
                <a:solidFill>
                  <a:schemeClr val="tx2"/>
                </a:solidFill>
                <a:latin typeface="Avenir Medium"/>
              </a:defRPr>
            </a:lvl2pPr>
            <a:lvl3pPr marL="682625" indent="-228600">
              <a:defRPr sz="1600" i="0">
                <a:solidFill>
                  <a:schemeClr val="tx2"/>
                </a:solidFill>
                <a:latin typeface="Avenir Medium"/>
              </a:defRPr>
            </a:lvl3pPr>
            <a:lvl4pPr marL="914400" indent="-223838">
              <a:defRPr sz="1600" i="0">
                <a:solidFill>
                  <a:schemeClr val="tx2"/>
                </a:solidFill>
                <a:latin typeface="Avenir Medium"/>
              </a:defRPr>
            </a:lvl4pPr>
            <a:lvl5pPr marL="1146175" indent="-223838">
              <a:defRPr sz="1600" i="0">
                <a:solidFill>
                  <a:schemeClr val="tx2"/>
                </a:solidFill>
                <a:latin typeface="Avenir Medium"/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53" b="28566"/>
          <a:stretch/>
        </p:blipFill>
        <p:spPr>
          <a:xfrm>
            <a:off x="798047" y="1683357"/>
            <a:ext cx="1371600" cy="53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19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534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078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233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3083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311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4833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4632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836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4B2B1-A7BB-4F5A-9191-892751954D8A}" type="datetimeFigureOut">
              <a:rPr lang="en-CA" smtClean="0"/>
              <a:t>2018-04-11</a:t>
            </a:fld>
            <a:endParaRPr lang="en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7583F-A04C-4630-9551-AE77D677275F}" type="slidenum">
              <a:rPr lang="en-CA" smtClean="0"/>
              <a:t>‹N°›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02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SNOMED CT® on FHIR in Canada</a:t>
            </a:r>
            <a:r>
              <a:rPr lang="en-CA" b="1" dirty="0"/>
              <a:t/>
            </a:r>
            <a:br>
              <a:rPr lang="en-CA" b="1" dirty="0"/>
            </a:br>
            <a:r>
              <a:rPr lang="en-CA" dirty="0"/>
              <a:t>FHIR Release 3 (STU) </a:t>
            </a:r>
            <a:r>
              <a:rPr lang="en-CA" dirty="0" smtClean="0"/>
              <a:t>Resource Condition</a:t>
            </a:r>
            <a:r>
              <a:rPr lang="en-US" dirty="0" smtClean="0">
                <a:latin typeface="+mn-lt"/>
              </a:rPr>
              <a:t> </a:t>
            </a:r>
            <a:endParaRPr lang="en-US" dirty="0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55904" y="5445457"/>
            <a:ext cx="4937760" cy="642194"/>
          </a:xfrm>
        </p:spPr>
        <p:txBody>
          <a:bodyPr>
            <a:normAutofit/>
          </a:bodyPr>
          <a:lstStyle/>
          <a:p>
            <a:r>
              <a:rPr lang="fr-CA" sz="2000" dirty="0" smtClean="0">
                <a:latin typeface="+mn-lt"/>
              </a:rPr>
              <a:t>Linda Parisien</a:t>
            </a:r>
          </a:p>
          <a:p>
            <a:r>
              <a:rPr lang="fr-CA" dirty="0" err="1" smtClean="0">
                <a:latin typeface="+mn-lt"/>
              </a:rPr>
              <a:t>Wednesday</a:t>
            </a:r>
            <a:r>
              <a:rPr lang="fr-CA" dirty="0" smtClean="0">
                <a:latin typeface="+mn-lt"/>
              </a:rPr>
              <a:t> April 11, 2018</a:t>
            </a:r>
            <a:endParaRPr lang="en-CA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20554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4000" dirty="0" err="1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Next</a:t>
            </a:r>
            <a:r>
              <a:rPr lang="fr-CA" sz="4000" dirty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 </a:t>
            </a:r>
            <a:r>
              <a:rPr lang="fr-CA" sz="4000" dirty="0" err="1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steps</a:t>
            </a:r>
            <a:r>
              <a:rPr lang="fr-CA" sz="4000" dirty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 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97280" y="2429300"/>
            <a:ext cx="10058400" cy="3649237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fr-CA" dirty="0" err="1" smtClean="0"/>
              <a:t>Gather</a:t>
            </a:r>
            <a:r>
              <a:rPr lang="fr-CA" dirty="0" smtClean="0"/>
              <a:t> feedback </a:t>
            </a:r>
            <a:r>
              <a:rPr lang="fr-CA" dirty="0" err="1" smtClean="0"/>
              <a:t>from</a:t>
            </a:r>
            <a:r>
              <a:rPr lang="fr-CA" dirty="0" smtClean="0"/>
              <a:t> the SNOMED on FHIR group on </a:t>
            </a:r>
            <a:r>
              <a:rPr lang="fr-CA" dirty="0" err="1" smtClean="0"/>
              <a:t>our</a:t>
            </a:r>
            <a:r>
              <a:rPr lang="fr-CA" dirty="0" smtClean="0"/>
              <a:t> </a:t>
            </a:r>
            <a:r>
              <a:rPr lang="fr-CA" dirty="0" err="1" smtClean="0"/>
              <a:t>findings</a:t>
            </a:r>
            <a:endParaRPr lang="fr-CA" dirty="0" smtClean="0"/>
          </a:p>
          <a:p>
            <a:pPr>
              <a:spcAft>
                <a:spcPts val="600"/>
              </a:spcAft>
            </a:pPr>
            <a:r>
              <a:rPr lang="fr-CA" dirty="0" err="1" smtClean="0"/>
              <a:t>Submit</a:t>
            </a:r>
            <a:r>
              <a:rPr lang="fr-CA" dirty="0" smtClean="0"/>
              <a:t> </a:t>
            </a:r>
            <a:r>
              <a:rPr lang="fr-CA" dirty="0" err="1" smtClean="0"/>
              <a:t>comments</a:t>
            </a:r>
            <a:r>
              <a:rPr lang="fr-CA" dirty="0" smtClean="0"/>
              <a:t>, feedback and </a:t>
            </a:r>
            <a:r>
              <a:rPr lang="fr-CA" dirty="0" err="1" smtClean="0"/>
              <a:t>request</a:t>
            </a:r>
            <a:r>
              <a:rPr lang="fr-CA" dirty="0" smtClean="0"/>
              <a:t> for change for </a:t>
            </a:r>
            <a:r>
              <a:rPr lang="fr-CA" dirty="0" err="1" smtClean="0"/>
              <a:t>that</a:t>
            </a:r>
            <a:r>
              <a:rPr lang="fr-CA" dirty="0" smtClean="0"/>
              <a:t> are pertinent at the International </a:t>
            </a:r>
            <a:r>
              <a:rPr lang="fr-CA" dirty="0" err="1" smtClean="0"/>
              <a:t>level</a:t>
            </a:r>
            <a:endParaRPr lang="fr-CA" dirty="0" smtClean="0"/>
          </a:p>
          <a:p>
            <a:pPr>
              <a:spcAft>
                <a:spcPts val="600"/>
              </a:spcAft>
            </a:pPr>
            <a:r>
              <a:rPr lang="fr-CA" dirty="0" err="1" smtClean="0"/>
              <a:t>Work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Ontario folks to </a:t>
            </a:r>
            <a:r>
              <a:rPr lang="fr-CA" dirty="0" err="1" smtClean="0"/>
              <a:t>prepare</a:t>
            </a:r>
            <a:r>
              <a:rPr lang="fr-CA" dirty="0" smtClean="0"/>
              <a:t> a </a:t>
            </a:r>
            <a:r>
              <a:rPr lang="fr-CA" dirty="0" err="1" smtClean="0"/>
              <a:t>constrained</a:t>
            </a:r>
            <a:r>
              <a:rPr lang="fr-CA" dirty="0" smtClean="0"/>
              <a:t> </a:t>
            </a:r>
            <a:r>
              <a:rPr lang="fr-CA" dirty="0" err="1" smtClean="0"/>
              <a:t>specification</a:t>
            </a:r>
            <a:r>
              <a:rPr lang="fr-CA" dirty="0" smtClean="0"/>
              <a:t> to </a:t>
            </a:r>
            <a:r>
              <a:rPr lang="fr-CA" dirty="0" err="1"/>
              <a:t>better</a:t>
            </a:r>
            <a:r>
              <a:rPr lang="fr-CA" dirty="0"/>
              <a:t> </a:t>
            </a:r>
            <a:r>
              <a:rPr lang="fr-CA" dirty="0" err="1"/>
              <a:t>answer</a:t>
            </a:r>
            <a:r>
              <a:rPr lang="fr-CA" dirty="0"/>
              <a:t> Canadian </a:t>
            </a:r>
            <a:r>
              <a:rPr lang="fr-CA" dirty="0" err="1" smtClean="0"/>
              <a:t>requirements</a:t>
            </a:r>
            <a:endParaRPr lang="fr-CA" dirty="0" smtClean="0"/>
          </a:p>
          <a:p>
            <a:pPr>
              <a:spcAft>
                <a:spcPts val="600"/>
              </a:spcAft>
            </a:pPr>
            <a:r>
              <a:rPr lang="fr-CA" dirty="0" err="1" smtClean="0"/>
              <a:t>Present</a:t>
            </a:r>
            <a:r>
              <a:rPr lang="fr-CA" dirty="0" smtClean="0"/>
              <a:t> to the CA FHIR </a:t>
            </a:r>
            <a:r>
              <a:rPr lang="fr-CA" dirty="0" err="1" smtClean="0"/>
              <a:t>Community</a:t>
            </a:r>
            <a:r>
              <a:rPr lang="fr-CA" dirty="0" smtClean="0"/>
              <a:t> for feedback</a:t>
            </a:r>
          </a:p>
          <a:p>
            <a:pPr>
              <a:spcAft>
                <a:spcPts val="600"/>
              </a:spcAft>
            </a:pPr>
            <a:r>
              <a:rPr lang="fr-CA" dirty="0" err="1" smtClean="0"/>
              <a:t>Publish</a:t>
            </a:r>
            <a:r>
              <a:rPr lang="fr-CA" dirty="0" smtClean="0"/>
              <a:t> on Simplifier</a:t>
            </a:r>
          </a:p>
          <a:p>
            <a:pPr>
              <a:spcAft>
                <a:spcPts val="600"/>
              </a:spcAft>
            </a:pPr>
            <a:r>
              <a:rPr lang="fr-CA" dirty="0" err="1" smtClean="0"/>
              <a:t>Repeat</a:t>
            </a:r>
            <a:r>
              <a:rPr lang="fr-CA" dirty="0" smtClean="0"/>
              <a:t> the </a:t>
            </a:r>
            <a:r>
              <a:rPr lang="fr-CA" dirty="0" err="1" smtClean="0"/>
              <a:t>same</a:t>
            </a:r>
            <a:r>
              <a:rPr lang="fr-CA" dirty="0" smtClean="0"/>
              <a:t> </a:t>
            </a:r>
            <a:r>
              <a:rPr lang="fr-CA" dirty="0" err="1" smtClean="0"/>
              <a:t>process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the </a:t>
            </a:r>
            <a:r>
              <a:rPr lang="fr-CA" dirty="0" err="1" smtClean="0"/>
              <a:t>Allergy</a:t>
            </a:r>
            <a:r>
              <a:rPr lang="fr-CA" dirty="0" smtClean="0"/>
              <a:t>/</a:t>
            </a:r>
            <a:r>
              <a:rPr lang="fr-CA" dirty="0" err="1" smtClean="0"/>
              <a:t>Intolerence</a:t>
            </a:r>
            <a:r>
              <a:rPr lang="fr-CA" dirty="0" smtClean="0"/>
              <a:t> Resource</a:t>
            </a:r>
          </a:p>
          <a:p>
            <a:pPr lvl="1">
              <a:spcBef>
                <a:spcPts val="1000"/>
              </a:spcBef>
              <a:spcAft>
                <a:spcPts val="600"/>
              </a:spcAft>
            </a:pPr>
            <a:r>
              <a:rPr lang="fr-CA" dirty="0" smtClean="0"/>
              <a:t>Initial </a:t>
            </a:r>
            <a:r>
              <a:rPr lang="fr-CA" dirty="0" err="1" smtClean="0"/>
              <a:t>review</a:t>
            </a:r>
            <a:r>
              <a:rPr lang="fr-CA" dirty="0" smtClean="0"/>
              <a:t> has been </a:t>
            </a:r>
            <a:r>
              <a:rPr lang="fr-CA" dirty="0" err="1" smtClean="0"/>
              <a:t>done</a:t>
            </a:r>
            <a:r>
              <a:rPr lang="fr-CA" dirty="0" smtClean="0"/>
              <a:t>, but </a:t>
            </a:r>
            <a:r>
              <a:rPr lang="fr-CA" dirty="0" err="1" smtClean="0"/>
              <a:t>we</a:t>
            </a:r>
            <a:r>
              <a:rPr lang="fr-CA" dirty="0" smtClean="0"/>
              <a:t> </a:t>
            </a:r>
            <a:r>
              <a:rPr lang="fr-CA" dirty="0" err="1" smtClean="0"/>
              <a:t>did</a:t>
            </a:r>
            <a:r>
              <a:rPr lang="fr-CA" dirty="0" smtClean="0"/>
              <a:t> not look at the SNOMED on FHIR Group discussion</a:t>
            </a:r>
          </a:p>
          <a:p>
            <a:pPr>
              <a:spcAft>
                <a:spcPts val="600"/>
              </a:spcAft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144292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>
                <a:solidFill>
                  <a:srgbClr val="5D6065"/>
                </a:solidFill>
              </a:rPr>
              <a:pPr/>
              <a:t>11</a:t>
            </a:fld>
            <a:endParaRPr lang="en-US" dirty="0">
              <a:solidFill>
                <a:srgbClr val="5D6065"/>
              </a:solidFill>
            </a:endParaRPr>
          </a:p>
        </p:txBody>
      </p:sp>
      <p:sp>
        <p:nvSpPr>
          <p:cNvPr id="6" name="Title 3"/>
          <p:cNvSpPr txBox="1">
            <a:spLocks noGrp="1"/>
          </p:cNvSpPr>
          <p:nvPr>
            <p:ph type="title" idx="4294967295"/>
          </p:nvPr>
        </p:nvSpPr>
        <p:spPr>
          <a:xfrm>
            <a:off x="2491581" y="4489451"/>
            <a:ext cx="7208838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8F8E88"/>
                </a:solidFill>
                <a:latin typeface="Avenir Medium" charset="0"/>
                <a:ea typeface="Avenir Medium" charset="0"/>
                <a:cs typeface="Avenir Medium" charset="0"/>
              </a:defRPr>
            </a:lvl1pPr>
          </a:lstStyle>
          <a:p>
            <a:pPr algn="ctr"/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Thank You!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845564"/>
            <a:ext cx="8839200" cy="248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8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Axure Handwriting" panose="020B0402020200020204" pitchFamily="34" charset="0"/>
                <a:ea typeface="+mn-ea"/>
                <a:cs typeface="+mn-cs"/>
              </a:rPr>
              <a:t>Scope</a:t>
            </a:r>
            <a:r>
              <a:rPr lang="en-US" sz="4000" dirty="0" smtClean="0">
                <a:solidFill>
                  <a:srgbClr val="0070C0"/>
                </a:solidFill>
              </a:rPr>
              <a:t> </a:t>
            </a:r>
            <a:endParaRPr lang="en-CA" sz="4000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998187" y="2811439"/>
            <a:ext cx="9667345" cy="351440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PROCESS FOR THE REVIEW</a:t>
            </a:r>
          </a:p>
          <a:p>
            <a:pPr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OUTCOMES FROM THE REVIEW</a:t>
            </a:r>
          </a:p>
          <a:p>
            <a:pPr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NEXT STEPS</a:t>
            </a:r>
          </a:p>
          <a:p>
            <a:pPr lvl="1">
              <a:spcAft>
                <a:spcPts val="600"/>
              </a:spcAft>
            </a:pPr>
            <a:r>
              <a:rPr lang="fr-CA" dirty="0">
                <a:solidFill>
                  <a:srgbClr val="B04700"/>
                </a:solidFill>
                <a:latin typeface="Axure Handwriting" panose="020B0402020200020204" pitchFamily="34" charset="0"/>
              </a:rPr>
              <a:t>ONTARIO STAKEHOLDER COMING COLLABORATION</a:t>
            </a:r>
          </a:p>
          <a:p>
            <a:pPr lvl="1"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SHARE FINDINGS WITH THE SNOMED ON FHIR (SI) GROUP</a:t>
            </a:r>
          </a:p>
          <a:p>
            <a:pPr lvl="1"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DRAFT A PROPOSAL FOR THE CANADIAN COMMUNITY</a:t>
            </a:r>
          </a:p>
          <a:p>
            <a:pPr lvl="1"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PRESENT TO </a:t>
            </a: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THE </a:t>
            </a:r>
            <a:r>
              <a:rPr lang="fr-CA" dirty="0">
                <a:solidFill>
                  <a:srgbClr val="B04700"/>
                </a:solidFill>
                <a:latin typeface="Axure Handwriting" panose="020B0402020200020204" pitchFamily="34" charset="0"/>
              </a:rPr>
              <a:t>CANADIAN </a:t>
            </a: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COMMUNITY</a:t>
            </a:r>
          </a:p>
          <a:p>
            <a:pPr lvl="1">
              <a:spcAft>
                <a:spcPts val="600"/>
              </a:spcAft>
            </a:pPr>
            <a:r>
              <a:rPr lang="fr-CA" dirty="0" smtClean="0">
                <a:solidFill>
                  <a:srgbClr val="B04700"/>
                </a:solidFill>
                <a:latin typeface="Axure Handwriting" panose="020B0402020200020204" pitchFamily="34" charset="0"/>
              </a:rPr>
              <a:t>PUBLISH</a:t>
            </a:r>
            <a:endParaRPr lang="fr-CA" dirty="0">
              <a:solidFill>
                <a:srgbClr val="B04700"/>
              </a:solidFill>
              <a:latin typeface="Axure Handwriting" panose="020B0402020200020204" pitchFamily="34" charset="0"/>
            </a:endParaRPr>
          </a:p>
          <a:p>
            <a:pPr marL="225425" lvl="1" indent="0">
              <a:spcAft>
                <a:spcPts val="600"/>
              </a:spcAft>
              <a:buNone/>
            </a:pPr>
            <a:endParaRPr lang="fr-CA" dirty="0">
              <a:solidFill>
                <a:srgbClr val="B04700"/>
              </a:solidFill>
              <a:latin typeface="Axure Handwriting" panose="020B0402020200020204" pitchFamily="34" charset="0"/>
            </a:endParaRPr>
          </a:p>
          <a:p>
            <a:pPr>
              <a:spcAft>
                <a:spcPts val="600"/>
              </a:spcAft>
            </a:pPr>
            <a:endParaRPr lang="en-CA" dirty="0">
              <a:solidFill>
                <a:srgbClr val="B047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9118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4000" dirty="0" err="1" smtClean="0">
                <a:solidFill>
                  <a:srgbClr val="0070C0"/>
                </a:solidFill>
                <a:latin typeface="Axure Handwriting" panose="020B0402020200020204" pitchFamily="34" charset="0"/>
                <a:ea typeface="+mn-ea"/>
                <a:cs typeface="+mn-cs"/>
              </a:rPr>
              <a:t>Process</a:t>
            </a:r>
            <a:endParaRPr lang="en-CA" sz="4000" dirty="0">
              <a:solidFill>
                <a:srgbClr val="0070C0"/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97280" y="2060812"/>
            <a:ext cx="10667090" cy="4017725"/>
          </a:xfrm>
        </p:spPr>
        <p:txBody>
          <a:bodyPr>
            <a:normAutofit fontScale="92500" lnSpcReduction="20000"/>
          </a:bodyPr>
          <a:lstStyle/>
          <a:p>
            <a:r>
              <a:rPr lang="fr-CA" sz="2400" dirty="0" err="1" smtClean="0"/>
              <a:t>Reviewed</a:t>
            </a:r>
            <a:r>
              <a:rPr lang="fr-CA" sz="2400" dirty="0" smtClean="0"/>
              <a:t> «</a:t>
            </a:r>
            <a:r>
              <a:rPr lang="fr-CA" sz="2400" dirty="0" err="1" smtClean="0"/>
              <a:t>Using</a:t>
            </a:r>
            <a:r>
              <a:rPr lang="fr-CA" sz="2400" dirty="0" smtClean="0"/>
              <a:t> SNOMED CT </a:t>
            </a:r>
            <a:r>
              <a:rPr lang="fr-CA" sz="2400" dirty="0" err="1" smtClean="0"/>
              <a:t>with</a:t>
            </a:r>
            <a:r>
              <a:rPr lang="fr-CA" sz="2400" dirty="0" smtClean="0"/>
              <a:t> HL7 FHIR </a:t>
            </a:r>
            <a:r>
              <a:rPr lang="fr-CA" sz="2400" dirty="0" err="1" smtClean="0"/>
              <a:t>Resources</a:t>
            </a:r>
            <a:r>
              <a:rPr lang="fr-CA" sz="2400" dirty="0" smtClean="0"/>
              <a:t>»</a:t>
            </a:r>
          </a:p>
          <a:p>
            <a:pPr lvl="1"/>
            <a:r>
              <a:rPr lang="fr-CA" sz="1800" dirty="0"/>
              <a:t>A </a:t>
            </a:r>
            <a:r>
              <a:rPr lang="fr-CA" sz="1800" dirty="0" err="1"/>
              <a:t>proposed</a:t>
            </a:r>
            <a:r>
              <a:rPr lang="fr-CA" sz="1800" dirty="0"/>
              <a:t> </a:t>
            </a:r>
            <a:r>
              <a:rPr lang="fr-CA" sz="1800" dirty="0" err="1"/>
              <a:t>approach</a:t>
            </a:r>
            <a:r>
              <a:rPr lang="fr-CA" sz="1800" dirty="0"/>
              <a:t> to model binding and value set </a:t>
            </a:r>
            <a:r>
              <a:rPr lang="fr-CA" sz="1800" dirty="0" err="1"/>
              <a:t>review</a:t>
            </a:r>
            <a:endParaRPr lang="fr-CA" sz="1800" dirty="0"/>
          </a:p>
          <a:p>
            <a:pPr lvl="1"/>
            <a:r>
              <a:rPr lang="fr-CA" sz="1800" dirty="0" err="1" smtClean="0"/>
              <a:t>Published</a:t>
            </a:r>
            <a:r>
              <a:rPr lang="fr-CA" sz="1800" dirty="0" smtClean="0"/>
              <a:t> by SNOMED International, </a:t>
            </a:r>
            <a:r>
              <a:rPr lang="fr-CA" sz="1800" dirty="0" err="1" smtClean="0"/>
              <a:t>September</a:t>
            </a:r>
            <a:r>
              <a:rPr lang="fr-CA" sz="1800" dirty="0" smtClean="0"/>
              <a:t> 2016</a:t>
            </a:r>
          </a:p>
          <a:p>
            <a:pPr lvl="1"/>
            <a:r>
              <a:rPr lang="fr-CA" sz="1800" dirty="0" err="1" smtClean="0"/>
              <a:t>Work</a:t>
            </a:r>
            <a:r>
              <a:rPr lang="fr-CA" sz="1800" dirty="0" smtClean="0"/>
              <a:t> </a:t>
            </a:r>
            <a:r>
              <a:rPr lang="fr-CA" sz="1800" dirty="0" err="1" smtClean="0"/>
              <a:t>done</a:t>
            </a:r>
            <a:r>
              <a:rPr lang="fr-CA" sz="1800" dirty="0" smtClean="0"/>
              <a:t> on the FHIR DSTU2</a:t>
            </a:r>
            <a:br>
              <a:rPr lang="fr-CA" sz="1800" dirty="0" smtClean="0"/>
            </a:br>
            <a:endParaRPr lang="fr-CA" sz="1800" dirty="0" smtClean="0"/>
          </a:p>
          <a:p>
            <a:r>
              <a:rPr lang="fr-CA" sz="2400" dirty="0" err="1"/>
              <a:t>Repeated</a:t>
            </a:r>
            <a:r>
              <a:rPr lang="fr-CA" sz="2400" dirty="0"/>
              <a:t> the </a:t>
            </a:r>
            <a:r>
              <a:rPr lang="fr-CA" sz="2400" dirty="0" err="1"/>
              <a:t>same</a:t>
            </a:r>
            <a:r>
              <a:rPr lang="fr-CA" sz="2400" dirty="0"/>
              <a:t> exercice, </a:t>
            </a:r>
            <a:r>
              <a:rPr lang="fr-CA" sz="2400" dirty="0" err="1"/>
              <a:t>based</a:t>
            </a:r>
            <a:r>
              <a:rPr lang="fr-CA" sz="2400" dirty="0"/>
              <a:t> on the </a:t>
            </a:r>
            <a:r>
              <a:rPr lang="fr-CA" sz="2400" dirty="0" err="1"/>
              <a:t>same</a:t>
            </a:r>
            <a:r>
              <a:rPr lang="fr-CA" sz="2400" dirty="0"/>
              <a:t> </a:t>
            </a:r>
            <a:r>
              <a:rPr lang="fr-CA" sz="2400" dirty="0" err="1"/>
              <a:t>criteria</a:t>
            </a:r>
            <a:r>
              <a:rPr lang="fr-CA" sz="2400" dirty="0"/>
              <a:t>, but for 3 (STU)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CA" sz="1400" dirty="0" smtClean="0"/>
              <a:t>Condition Resource – </a:t>
            </a:r>
            <a:r>
              <a:rPr lang="fr-CA" sz="1400" dirty="0" err="1" smtClean="0"/>
              <a:t>done</a:t>
            </a:r>
            <a:r>
              <a:rPr lang="fr-CA" sz="1400" dirty="0" smtClean="0"/>
              <a:t>, </a:t>
            </a:r>
            <a:r>
              <a:rPr lang="fr-CA" sz="1400" dirty="0" err="1" smtClean="0"/>
              <a:t>outcome</a:t>
            </a:r>
            <a:r>
              <a:rPr lang="fr-CA" sz="1400" dirty="0" smtClean="0"/>
              <a:t>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r-CA" sz="1400" dirty="0" err="1" smtClean="0"/>
              <a:t>AllergyIntolerance</a:t>
            </a:r>
            <a:r>
              <a:rPr lang="fr-CA" sz="1400" dirty="0" smtClean="0"/>
              <a:t> Resource – </a:t>
            </a:r>
            <a:r>
              <a:rPr lang="fr-CA" sz="1400" dirty="0" err="1" smtClean="0"/>
              <a:t>Work</a:t>
            </a:r>
            <a:r>
              <a:rPr lang="fr-CA" sz="1400" dirty="0" smtClean="0"/>
              <a:t> in </a:t>
            </a:r>
            <a:r>
              <a:rPr lang="fr-CA" sz="1400" dirty="0" err="1" smtClean="0"/>
              <a:t>progress</a:t>
            </a:r>
            <a:endParaRPr lang="fr-CA" sz="14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fr-CA" sz="1400" dirty="0" smtClean="0"/>
              <a:t>Observation Resource – </a:t>
            </a:r>
            <a:r>
              <a:rPr lang="fr-CA" sz="1400" dirty="0" err="1" smtClean="0"/>
              <a:t>Work</a:t>
            </a:r>
            <a:r>
              <a:rPr lang="fr-CA" sz="1400" dirty="0" smtClean="0"/>
              <a:t> in </a:t>
            </a:r>
            <a:r>
              <a:rPr lang="fr-CA" sz="1400" dirty="0" err="1" smtClean="0"/>
              <a:t>progress</a:t>
            </a:r>
            <a:endParaRPr lang="fr-CA" sz="1400" dirty="0" smtClean="0"/>
          </a:p>
          <a:p>
            <a:pPr marL="457200" lvl="1" indent="0">
              <a:buNone/>
            </a:pPr>
            <a:endParaRPr lang="fr-CA" sz="1400" dirty="0" smtClean="0"/>
          </a:p>
          <a:p>
            <a:r>
              <a:rPr lang="fr-CA" sz="2400" dirty="0" err="1" smtClean="0"/>
              <a:t>Submitted</a:t>
            </a:r>
            <a:r>
              <a:rPr lang="fr-CA" sz="2400" dirty="0" smtClean="0"/>
              <a:t> the </a:t>
            </a:r>
            <a:r>
              <a:rPr lang="fr-CA" sz="2400" i="1" dirty="0" smtClean="0"/>
              <a:t>Condition </a:t>
            </a:r>
            <a:r>
              <a:rPr lang="fr-CA" sz="2400" i="1" dirty="0"/>
              <a:t>R</a:t>
            </a:r>
            <a:r>
              <a:rPr lang="fr-CA" sz="2400" i="1" dirty="0" smtClean="0"/>
              <a:t>esource </a:t>
            </a:r>
            <a:r>
              <a:rPr lang="fr-CA" sz="2400" dirty="0" err="1" smtClean="0"/>
              <a:t>outcome</a:t>
            </a:r>
            <a:r>
              <a:rPr lang="fr-CA" sz="2400" dirty="0" smtClean="0"/>
              <a:t> to </a:t>
            </a:r>
            <a:r>
              <a:rPr lang="fr-CA" sz="2400" dirty="0"/>
              <a:t>the SNOMED on FHIR (SI) </a:t>
            </a:r>
            <a:r>
              <a:rPr lang="fr-CA" sz="2400" dirty="0" smtClean="0"/>
              <a:t>group</a:t>
            </a:r>
          </a:p>
          <a:p>
            <a:pPr lvl="1"/>
            <a:r>
              <a:rPr lang="fr-CA" sz="1800" dirty="0" smtClean="0"/>
              <a:t>Discussions </a:t>
            </a:r>
            <a:r>
              <a:rPr lang="fr-CA" sz="1800" dirty="0" err="1" smtClean="0"/>
              <a:t>pending</a:t>
            </a:r>
            <a:r>
              <a:rPr lang="fr-CA" sz="1800" dirty="0" smtClean="0"/>
              <a:t/>
            </a:r>
            <a:br>
              <a:rPr lang="fr-CA" sz="1800" dirty="0" smtClean="0"/>
            </a:br>
            <a:endParaRPr lang="fr-CA" sz="1800" dirty="0" smtClean="0"/>
          </a:p>
          <a:p>
            <a:r>
              <a:rPr lang="fr-CA" sz="2200" dirty="0" err="1" smtClean="0"/>
              <a:t>Reached</a:t>
            </a:r>
            <a:r>
              <a:rPr lang="fr-CA" sz="2200" dirty="0" smtClean="0"/>
              <a:t> out to Ontario folks </a:t>
            </a:r>
            <a:r>
              <a:rPr lang="fr-CA" sz="2200" dirty="0" err="1" smtClean="0"/>
              <a:t>that</a:t>
            </a:r>
            <a:r>
              <a:rPr lang="fr-CA" sz="2200" dirty="0" smtClean="0"/>
              <a:t> are planning to use FHIR for </a:t>
            </a:r>
            <a:r>
              <a:rPr lang="fr-CA" sz="2200" dirty="0" err="1" smtClean="0"/>
              <a:t>eReferral</a:t>
            </a:r>
            <a:endParaRPr lang="fr-CA" sz="2200" dirty="0" smtClean="0"/>
          </a:p>
          <a:p>
            <a:pPr lvl="1"/>
            <a:r>
              <a:rPr lang="fr-CA" sz="1800" dirty="0" err="1" smtClean="0"/>
              <a:t>We</a:t>
            </a:r>
            <a:r>
              <a:rPr lang="fr-CA" sz="1800" dirty="0" smtClean="0"/>
              <a:t> met and </a:t>
            </a:r>
            <a:r>
              <a:rPr lang="fr-CA" sz="1800" dirty="0" err="1" smtClean="0"/>
              <a:t>presented</a:t>
            </a:r>
            <a:r>
              <a:rPr lang="fr-CA" sz="1800" dirty="0" smtClean="0"/>
              <a:t> </a:t>
            </a:r>
            <a:r>
              <a:rPr lang="fr-CA" sz="1800" dirty="0" err="1" smtClean="0"/>
              <a:t>our</a:t>
            </a:r>
            <a:r>
              <a:rPr lang="fr-CA" sz="1800" dirty="0" smtClean="0"/>
              <a:t> </a:t>
            </a:r>
            <a:r>
              <a:rPr lang="fr-CA" sz="1800" dirty="0" err="1" smtClean="0"/>
              <a:t>findings</a:t>
            </a:r>
            <a:r>
              <a:rPr lang="fr-CA" sz="1800" dirty="0" smtClean="0"/>
              <a:t> and </a:t>
            </a:r>
            <a:r>
              <a:rPr lang="fr-CA" sz="1800" dirty="0" err="1" smtClean="0"/>
              <a:t>they</a:t>
            </a:r>
            <a:r>
              <a:rPr lang="fr-CA" sz="1800" dirty="0" smtClean="0"/>
              <a:t> </a:t>
            </a:r>
            <a:r>
              <a:rPr lang="fr-CA" sz="1800" dirty="0" err="1" smtClean="0"/>
              <a:t>want</a:t>
            </a:r>
            <a:r>
              <a:rPr lang="fr-CA" sz="1800" dirty="0" smtClean="0"/>
              <a:t> to </a:t>
            </a:r>
            <a:r>
              <a:rPr lang="fr-CA" sz="1800" dirty="0" err="1" smtClean="0"/>
              <a:t>collaborate</a:t>
            </a:r>
            <a:r>
              <a:rPr lang="fr-CA" sz="1800" dirty="0" smtClean="0"/>
              <a:t> to </a:t>
            </a:r>
            <a:r>
              <a:rPr lang="fr-CA" sz="1800" dirty="0" err="1" smtClean="0"/>
              <a:t>refine</a:t>
            </a:r>
            <a:r>
              <a:rPr lang="fr-CA" sz="1800" dirty="0" smtClean="0"/>
              <a:t> </a:t>
            </a:r>
            <a:r>
              <a:rPr lang="fr-CA" sz="1800" dirty="0" err="1" smtClean="0"/>
              <a:t>that</a:t>
            </a:r>
            <a:r>
              <a:rPr lang="fr-CA" sz="1800" dirty="0" smtClean="0"/>
              <a:t> </a:t>
            </a:r>
            <a:r>
              <a:rPr lang="fr-CA" sz="1800" dirty="0" err="1" smtClean="0"/>
              <a:t>resource</a:t>
            </a:r>
            <a:endParaRPr lang="fr-CA" sz="1800" dirty="0"/>
          </a:p>
          <a:p>
            <a:pPr lvl="1"/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67069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fr-CA" sz="4000" dirty="0">
                <a:solidFill>
                  <a:srgbClr val="0070C0"/>
                </a:solidFill>
                <a:latin typeface="Axure Handwriting" panose="020B0402020200020204" pitchFamily="34" charset="0"/>
                <a:ea typeface="+mn-ea"/>
                <a:cs typeface="+mn-cs"/>
              </a:rPr>
              <a:t>Background</a:t>
            </a:r>
            <a:endParaRPr lang="en-CA" sz="4000" dirty="0">
              <a:solidFill>
                <a:srgbClr val="0070C0"/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97280" y="2306472"/>
            <a:ext cx="10058400" cy="3772066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fr-CA" dirty="0" smtClean="0"/>
              <a:t>Canada uses </a:t>
            </a:r>
            <a:r>
              <a:rPr lang="fr-CA" dirty="0" err="1" smtClean="0"/>
              <a:t>precoordinated</a:t>
            </a:r>
            <a:r>
              <a:rPr lang="fr-CA" dirty="0" smtClean="0"/>
              <a:t> SNOMED CT concepts </a:t>
            </a:r>
            <a:r>
              <a:rPr lang="fr-CA" dirty="0" err="1" smtClean="0"/>
              <a:t>mainly</a:t>
            </a:r>
            <a:r>
              <a:rPr lang="fr-CA" dirty="0" smtClean="0"/>
              <a:t> </a:t>
            </a:r>
            <a:r>
              <a:rPr lang="fr-CA" dirty="0" err="1" smtClean="0"/>
              <a:t>from</a:t>
            </a:r>
            <a:r>
              <a:rPr lang="fr-CA" dirty="0" smtClean="0"/>
              <a:t> </a:t>
            </a:r>
            <a:r>
              <a:rPr lang="fr-CA" dirty="0" err="1" smtClean="0"/>
              <a:t>subsets</a:t>
            </a:r>
            <a:r>
              <a:rPr lang="fr-CA" dirty="0" smtClean="0"/>
              <a:t> or </a:t>
            </a:r>
            <a:r>
              <a:rPr lang="fr-CA" dirty="0" err="1" smtClean="0"/>
              <a:t>mappings</a:t>
            </a:r>
            <a:endParaRPr lang="fr-CA" dirty="0" smtClean="0"/>
          </a:p>
          <a:p>
            <a:pPr>
              <a:spcAft>
                <a:spcPts val="600"/>
              </a:spcAft>
            </a:pPr>
            <a:r>
              <a:rPr lang="fr-CA" dirty="0" err="1" smtClean="0"/>
              <a:t>I’m</a:t>
            </a:r>
            <a:r>
              <a:rPr lang="fr-CA" dirty="0" smtClean="0"/>
              <a:t> </a:t>
            </a:r>
            <a:r>
              <a:rPr lang="fr-CA" dirty="0" err="1" smtClean="0"/>
              <a:t>working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a </a:t>
            </a:r>
            <a:r>
              <a:rPr lang="fr-CA" dirty="0" err="1" smtClean="0"/>
              <a:t>newly</a:t>
            </a:r>
            <a:r>
              <a:rPr lang="fr-CA" dirty="0" smtClean="0"/>
              <a:t> </a:t>
            </a:r>
            <a:r>
              <a:rPr lang="fr-CA" dirty="0" err="1" smtClean="0"/>
              <a:t>certified</a:t>
            </a:r>
            <a:r>
              <a:rPr lang="fr-CA" dirty="0" smtClean="0"/>
              <a:t> FHIR SME </a:t>
            </a:r>
            <a:r>
              <a:rPr lang="fr-CA" dirty="0" err="1" smtClean="0"/>
              <a:t>with</a:t>
            </a:r>
            <a:r>
              <a:rPr lang="fr-CA" dirty="0" smtClean="0"/>
              <a:t> </a:t>
            </a:r>
            <a:r>
              <a:rPr lang="fr-CA" dirty="0" err="1" smtClean="0"/>
              <a:t>very</a:t>
            </a:r>
            <a:r>
              <a:rPr lang="fr-CA" dirty="0" smtClean="0"/>
              <a:t> basic </a:t>
            </a:r>
            <a:r>
              <a:rPr lang="fr-CA" dirty="0" err="1" smtClean="0"/>
              <a:t>knowledge</a:t>
            </a:r>
            <a:r>
              <a:rPr lang="fr-CA" dirty="0" smtClean="0"/>
              <a:t> of SNOMED CT</a:t>
            </a:r>
          </a:p>
          <a:p>
            <a:pPr>
              <a:spcAft>
                <a:spcPts val="600"/>
              </a:spcAft>
            </a:pPr>
            <a:r>
              <a:rPr lang="fr-CA" dirty="0" smtClean="0"/>
              <a:t>I </a:t>
            </a:r>
            <a:r>
              <a:rPr lang="fr-CA" dirty="0" err="1" smtClean="0"/>
              <a:t>myself</a:t>
            </a:r>
            <a:r>
              <a:rPr lang="fr-CA" dirty="0" smtClean="0"/>
              <a:t> have </a:t>
            </a:r>
            <a:r>
              <a:rPr lang="fr-CA" dirty="0" err="1" smtClean="0"/>
              <a:t>very</a:t>
            </a:r>
            <a:r>
              <a:rPr lang="fr-CA" dirty="0" smtClean="0"/>
              <a:t> basic </a:t>
            </a:r>
            <a:r>
              <a:rPr lang="fr-CA" dirty="0" err="1" smtClean="0"/>
              <a:t>knowledge</a:t>
            </a:r>
            <a:r>
              <a:rPr lang="fr-CA" dirty="0" smtClean="0"/>
              <a:t> of the FHIR </a:t>
            </a:r>
            <a:r>
              <a:rPr lang="fr-CA" dirty="0" err="1" smtClean="0"/>
              <a:t>specification</a:t>
            </a:r>
            <a:endParaRPr lang="fr-CA" dirty="0" smtClean="0"/>
          </a:p>
          <a:p>
            <a:pPr>
              <a:spcAft>
                <a:spcPts val="600"/>
              </a:spcAft>
            </a:pPr>
            <a:r>
              <a:rPr lang="fr-CA" dirty="0" err="1" smtClean="0"/>
              <a:t>We</a:t>
            </a:r>
            <a:r>
              <a:rPr lang="fr-CA" dirty="0" smtClean="0"/>
              <a:t> </a:t>
            </a:r>
            <a:r>
              <a:rPr lang="fr-CA" dirty="0" err="1" smtClean="0"/>
              <a:t>currently</a:t>
            </a:r>
            <a:r>
              <a:rPr lang="fr-CA" dirty="0" smtClean="0"/>
              <a:t> do not have </a:t>
            </a:r>
            <a:r>
              <a:rPr lang="fr-CA" dirty="0" err="1" smtClean="0"/>
              <a:t>clinicians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</a:t>
            </a:r>
            <a:r>
              <a:rPr lang="fr-CA" dirty="0" err="1" smtClean="0"/>
              <a:t>whom</a:t>
            </a:r>
            <a:r>
              <a:rPr lang="fr-CA" dirty="0" smtClean="0"/>
              <a:t> to </a:t>
            </a:r>
            <a:r>
              <a:rPr lang="fr-CA" dirty="0" err="1" smtClean="0"/>
              <a:t>validate</a:t>
            </a:r>
            <a:r>
              <a:rPr lang="fr-CA" dirty="0" smtClean="0"/>
              <a:t> </a:t>
            </a:r>
            <a:r>
              <a:rPr lang="fr-CA" dirty="0" err="1" smtClean="0"/>
              <a:t>some</a:t>
            </a:r>
            <a:r>
              <a:rPr lang="fr-CA" dirty="0" smtClean="0"/>
              <a:t> of </a:t>
            </a:r>
            <a:r>
              <a:rPr lang="fr-CA" dirty="0" err="1" smtClean="0"/>
              <a:t>our</a:t>
            </a:r>
            <a:r>
              <a:rPr lang="fr-CA" dirty="0" smtClean="0"/>
              <a:t> </a:t>
            </a:r>
            <a:r>
              <a:rPr lang="fr-CA" dirty="0" err="1" smtClean="0"/>
              <a:t>assumptions</a:t>
            </a:r>
            <a:r>
              <a:rPr lang="fr-CA" dirty="0" smtClean="0"/>
              <a:t> or questions </a:t>
            </a:r>
          </a:p>
          <a:p>
            <a:pPr>
              <a:spcAft>
                <a:spcPts val="600"/>
              </a:spcAft>
            </a:pPr>
            <a:r>
              <a:rPr lang="fr-CA" dirty="0" err="1" smtClean="0"/>
              <a:t>Thanks</a:t>
            </a:r>
            <a:r>
              <a:rPr lang="fr-CA" dirty="0" smtClean="0"/>
              <a:t> to Rob Hausam </a:t>
            </a:r>
            <a:r>
              <a:rPr lang="fr-CA" dirty="0" err="1" smtClean="0"/>
              <a:t>that</a:t>
            </a:r>
            <a:r>
              <a:rPr lang="fr-CA" dirty="0" smtClean="0"/>
              <a:t> </a:t>
            </a:r>
            <a:r>
              <a:rPr lang="fr-CA" dirty="0" err="1" smtClean="0"/>
              <a:t>is</a:t>
            </a:r>
            <a:r>
              <a:rPr lang="fr-CA" dirty="0" smtClean="0"/>
              <a:t> </a:t>
            </a:r>
            <a:r>
              <a:rPr lang="fr-CA" dirty="0" err="1" smtClean="0"/>
              <a:t>very</a:t>
            </a:r>
            <a:r>
              <a:rPr lang="fr-CA" dirty="0" smtClean="0"/>
              <a:t> </a:t>
            </a:r>
            <a:r>
              <a:rPr lang="fr-CA" dirty="0" err="1" smtClean="0"/>
              <a:t>kind</a:t>
            </a:r>
            <a:r>
              <a:rPr lang="fr-CA" dirty="0" smtClean="0"/>
              <a:t> to </a:t>
            </a:r>
            <a:r>
              <a:rPr lang="fr-CA" dirty="0" err="1" smtClean="0"/>
              <a:t>answer</a:t>
            </a:r>
            <a:r>
              <a:rPr lang="fr-CA" dirty="0" smtClean="0"/>
              <a:t> </a:t>
            </a:r>
            <a:r>
              <a:rPr lang="fr-CA" dirty="0" err="1" smtClean="0"/>
              <a:t>our</a:t>
            </a:r>
            <a:r>
              <a:rPr lang="fr-CA" dirty="0" smtClean="0"/>
              <a:t> </a:t>
            </a:r>
            <a:r>
              <a:rPr lang="fr-CA" dirty="0" err="1" smtClean="0"/>
              <a:t>very</a:t>
            </a:r>
            <a:r>
              <a:rPr lang="fr-CA" dirty="0" smtClean="0"/>
              <a:t> basic questions!</a:t>
            </a:r>
          </a:p>
          <a:p>
            <a:pPr>
              <a:spcAft>
                <a:spcPts val="600"/>
              </a:spcAft>
            </a:pPr>
            <a:endParaRPr lang="fr-CA" dirty="0" smtClean="0"/>
          </a:p>
          <a:p>
            <a:pPr>
              <a:spcAft>
                <a:spcPts val="600"/>
              </a:spcAft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3785620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2" y="1211891"/>
            <a:ext cx="10058400" cy="53063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Condition Resource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32" y="2422150"/>
            <a:ext cx="10253840" cy="39341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053174" y="238283"/>
            <a:ext cx="4454198" cy="194721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Clinical Status</a:t>
            </a:r>
          </a:p>
          <a:p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May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be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included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in the Code value</a:t>
            </a:r>
            <a:endParaRPr lang="en-CA" sz="2000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CA" sz="1600" dirty="0" smtClean="0">
                <a:solidFill>
                  <a:schemeClr val="bg1">
                    <a:lumMod val="50000"/>
                  </a:schemeClr>
                </a:solidFill>
              </a:rPr>
              <a:t>Asthma - currently </a:t>
            </a: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active</a:t>
            </a:r>
            <a:r>
              <a:rPr lang="en-CA" sz="1600" dirty="0" smtClean="0">
                <a:solidFill>
                  <a:schemeClr val="bg1">
                    <a:lumMod val="50000"/>
                  </a:schemeClr>
                </a:solidFill>
              </a:rPr>
              <a:t> (finding)</a:t>
            </a:r>
          </a:p>
          <a:p>
            <a:pPr lvl="1"/>
            <a:r>
              <a:rPr lang="en-CA" sz="1600" b="1" dirty="0">
                <a:solidFill>
                  <a:schemeClr val="bg1">
                    <a:lumMod val="50000"/>
                  </a:schemeClr>
                </a:solidFill>
              </a:rPr>
              <a:t>Inactive</a:t>
            </a:r>
            <a:r>
              <a:rPr lang="en-CA" sz="1600" dirty="0">
                <a:solidFill>
                  <a:schemeClr val="bg1">
                    <a:lumMod val="50000"/>
                  </a:schemeClr>
                </a:solidFill>
              </a:rPr>
              <a:t> thyroid disease (finding)</a:t>
            </a:r>
          </a:p>
          <a:p>
            <a:pPr lvl="1"/>
            <a:r>
              <a:rPr lang="en-CA" sz="1600" b="1" dirty="0">
                <a:solidFill>
                  <a:schemeClr val="bg1">
                    <a:lumMod val="50000"/>
                  </a:schemeClr>
                </a:solidFill>
              </a:rPr>
              <a:t>Recurrent</a:t>
            </a:r>
            <a:r>
              <a:rPr lang="en-CA" sz="1600" dirty="0">
                <a:solidFill>
                  <a:schemeClr val="bg1">
                    <a:lumMod val="50000"/>
                  </a:schemeClr>
                </a:solidFill>
              </a:rPr>
              <a:t> anxiety (finding)</a:t>
            </a:r>
          </a:p>
          <a:p>
            <a:pPr lvl="1"/>
            <a:r>
              <a:rPr lang="en-CA" sz="1600" dirty="0">
                <a:solidFill>
                  <a:schemeClr val="bg1">
                    <a:lumMod val="50000"/>
                  </a:schemeClr>
                </a:solidFill>
              </a:rPr>
              <a:t>Diabetes </a:t>
            </a:r>
            <a:r>
              <a:rPr lang="en-CA" sz="1600" b="1" dirty="0">
                <a:solidFill>
                  <a:schemeClr val="bg1">
                    <a:lumMod val="50000"/>
                  </a:schemeClr>
                </a:solidFill>
              </a:rPr>
              <a:t>resolved</a:t>
            </a:r>
            <a:r>
              <a:rPr lang="en-CA" sz="1600" dirty="0">
                <a:solidFill>
                  <a:schemeClr val="bg1">
                    <a:lumMod val="50000"/>
                  </a:schemeClr>
                </a:solidFill>
              </a:rPr>
              <a:t> (finding)</a:t>
            </a:r>
          </a:p>
        </p:txBody>
      </p:sp>
      <p:cxnSp>
        <p:nvCxnSpPr>
          <p:cNvPr id="9" name="Connecteur en angle 8"/>
          <p:cNvCxnSpPr>
            <a:endCxn id="4" idx="1"/>
          </p:cNvCxnSpPr>
          <p:nvPr/>
        </p:nvCxnSpPr>
        <p:spPr>
          <a:xfrm flipV="1">
            <a:off x="2855742" y="1211891"/>
            <a:ext cx="4197432" cy="3443303"/>
          </a:xfrm>
          <a:prstGeom prst="bentConnector3">
            <a:avLst>
              <a:gd name="adj1" fmla="val 74801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contenu 3"/>
          <p:cNvSpPr txBox="1">
            <a:spLocks/>
          </p:cNvSpPr>
          <p:nvPr/>
        </p:nvSpPr>
        <p:spPr>
          <a:xfrm>
            <a:off x="1550362" y="4405059"/>
            <a:ext cx="1305380" cy="3498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7291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2" y="1211891"/>
            <a:ext cx="10058400" cy="53063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Condition Resource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32" y="2422150"/>
            <a:ext cx="10253840" cy="39341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053174" y="238283"/>
            <a:ext cx="4454198" cy="194721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Category</a:t>
            </a:r>
          </a:p>
          <a:p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How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is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this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used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in the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field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More guidance on the </a:t>
            </a:r>
            <a:r>
              <a:rPr lang="fr-CA" sz="2000" dirty="0" err="1" smtClean="0">
                <a:solidFill>
                  <a:schemeClr val="bg1">
                    <a:lumMod val="50000"/>
                  </a:schemeClr>
                </a:solidFill>
              </a:rPr>
              <a:t>list</a:t>
            </a:r>
            <a:r>
              <a:rPr lang="fr-CA" sz="2000" dirty="0" smtClean="0">
                <a:solidFill>
                  <a:schemeClr val="bg1">
                    <a:lumMod val="50000"/>
                  </a:schemeClr>
                </a:solidFill>
              </a:rPr>
              <a:t> use?</a:t>
            </a:r>
          </a:p>
          <a:p>
            <a:pPr lvl="1"/>
            <a:r>
              <a:rPr lang="en-CA" sz="1600" dirty="0">
                <a:solidFill>
                  <a:schemeClr val="bg1">
                    <a:lumMod val="50000"/>
                  </a:schemeClr>
                </a:solidFill>
              </a:rPr>
              <a:t>problem-list-item </a:t>
            </a:r>
          </a:p>
          <a:p>
            <a:pPr lvl="1"/>
            <a:r>
              <a:rPr lang="en-CA" sz="1600" dirty="0" smtClean="0">
                <a:solidFill>
                  <a:schemeClr val="bg1">
                    <a:lumMod val="50000"/>
                  </a:schemeClr>
                </a:solidFill>
              </a:rPr>
              <a:t>encounter-diagnosis</a:t>
            </a: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Connecteur en angle 8"/>
          <p:cNvCxnSpPr>
            <a:stCxn id="15" idx="3"/>
            <a:endCxn id="4" idx="1"/>
          </p:cNvCxnSpPr>
          <p:nvPr/>
        </p:nvCxnSpPr>
        <p:spPr>
          <a:xfrm flipV="1">
            <a:off x="2855742" y="1211891"/>
            <a:ext cx="4197432" cy="3944060"/>
          </a:xfrm>
          <a:prstGeom prst="bentConnector3">
            <a:avLst>
              <a:gd name="adj1" fmla="val 7477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contenu 3"/>
          <p:cNvSpPr txBox="1">
            <a:spLocks/>
          </p:cNvSpPr>
          <p:nvPr/>
        </p:nvSpPr>
        <p:spPr>
          <a:xfrm>
            <a:off x="1550362" y="4981040"/>
            <a:ext cx="1305380" cy="3498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932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2" y="1211891"/>
            <a:ext cx="10058400" cy="53063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Condition Resource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32" y="2422150"/>
            <a:ext cx="10253840" cy="39341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053174" y="238283"/>
            <a:ext cx="4716986" cy="2863505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Severity</a:t>
            </a: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May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be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included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in the Code value</a:t>
            </a:r>
          </a:p>
          <a:p>
            <a:pPr lvl="1"/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</a:rPr>
              <a:t>Fatal</a:t>
            </a:r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 infectious mononucleosis (disorder)</a:t>
            </a:r>
          </a:p>
          <a:p>
            <a:pPr lvl="1"/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</a:rPr>
              <a:t>Mild</a:t>
            </a:r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 gingivitis (disorder)</a:t>
            </a:r>
          </a:p>
          <a:p>
            <a:pPr lvl="1"/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</a:rPr>
              <a:t>Moderate</a:t>
            </a:r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 head injury (disorder)</a:t>
            </a:r>
          </a:p>
          <a:p>
            <a:pPr lvl="1"/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</a:rPr>
              <a:t>Severe</a:t>
            </a:r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 myopia (disorder)</a:t>
            </a: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Canadian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subsets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available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from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Infoway</a:t>
            </a:r>
            <a:endParaRPr lang="en-CA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Change </a:t>
            </a:r>
            <a:r>
              <a:rPr lang="en-CA" sz="1800" dirty="0">
                <a:solidFill>
                  <a:schemeClr val="bg1">
                    <a:lumMod val="50000"/>
                  </a:schemeClr>
                </a:solidFill>
              </a:rPr>
              <a:t>binding for </a:t>
            </a:r>
            <a:r>
              <a:rPr lang="en-CA" sz="1800" dirty="0" err="1">
                <a:solidFill>
                  <a:schemeClr val="bg1">
                    <a:lumMod val="50000"/>
                  </a:schemeClr>
                </a:solidFill>
              </a:rPr>
              <a:t>intensional</a:t>
            </a:r>
            <a:r>
              <a:rPr lang="en-CA" sz="1800" dirty="0">
                <a:solidFill>
                  <a:schemeClr val="bg1">
                    <a:lumMod val="50000"/>
                  </a:schemeClr>
                </a:solidFill>
              </a:rPr>
              <a:t> &lt; 272141005 |Severities|</a:t>
            </a:r>
          </a:p>
        </p:txBody>
      </p:sp>
      <p:cxnSp>
        <p:nvCxnSpPr>
          <p:cNvPr id="9" name="Connecteur en angle 8"/>
          <p:cNvCxnSpPr>
            <a:stCxn id="15" idx="3"/>
          </p:cNvCxnSpPr>
          <p:nvPr/>
        </p:nvCxnSpPr>
        <p:spPr>
          <a:xfrm flipV="1">
            <a:off x="2855742" y="1524525"/>
            <a:ext cx="4197432" cy="4013589"/>
          </a:xfrm>
          <a:prstGeom prst="bentConnector3">
            <a:avLst>
              <a:gd name="adj1" fmla="val 7048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contenu 3"/>
          <p:cNvSpPr txBox="1">
            <a:spLocks/>
          </p:cNvSpPr>
          <p:nvPr/>
        </p:nvSpPr>
        <p:spPr>
          <a:xfrm>
            <a:off x="1550362" y="5392603"/>
            <a:ext cx="1305380" cy="2910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Espace réservé du contenu 3"/>
          <p:cNvSpPr txBox="1">
            <a:spLocks/>
          </p:cNvSpPr>
          <p:nvPr/>
        </p:nvSpPr>
        <p:spPr>
          <a:xfrm>
            <a:off x="5813946" y="5392603"/>
            <a:ext cx="2796654" cy="35464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Connecteur en angle 20"/>
          <p:cNvCxnSpPr/>
          <p:nvPr/>
        </p:nvCxnSpPr>
        <p:spPr>
          <a:xfrm rot="16200000" flipV="1">
            <a:off x="3807153" y="3531319"/>
            <a:ext cx="4013592" cy="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8465231" y="2622130"/>
            <a:ext cx="25472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400" dirty="0" smtClean="0"/>
              <a:t>Current: Severe, Moderate, Mild</a:t>
            </a:r>
            <a:endParaRPr lang="en-CA" sz="1400" dirty="0"/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787" y="3169736"/>
            <a:ext cx="3208373" cy="16201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Rectangle 32"/>
          <p:cNvSpPr/>
          <p:nvPr/>
        </p:nvSpPr>
        <p:spPr>
          <a:xfrm>
            <a:off x="8487238" y="2861959"/>
            <a:ext cx="9239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400" dirty="0" smtClean="0"/>
              <a:t>Proposed: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7563901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2" y="1211891"/>
            <a:ext cx="10058400" cy="53063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Condition Resource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32" y="2422150"/>
            <a:ext cx="10253840" cy="39341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053174" y="238283"/>
            <a:ext cx="4716986" cy="526859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Code</a:t>
            </a:r>
          </a:p>
          <a:p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Change binding strength to </a:t>
            </a:r>
            <a:r>
              <a:rPr lang="en-CA" sz="1800" b="1" dirty="0" smtClean="0">
                <a:solidFill>
                  <a:schemeClr val="bg1">
                    <a:lumMod val="50000"/>
                  </a:schemeClr>
                </a:solidFill>
              </a:rPr>
              <a:t>Preferred</a:t>
            </a: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fr-CA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A" sz="1800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hange binding to: </a:t>
            </a:r>
          </a:p>
          <a:p>
            <a:pPr marL="0" indent="0">
              <a:buNone/>
            </a:pP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(&lt; </a:t>
            </a:r>
            <a:r>
              <a:rPr lang="fr-CA" sz="1400" dirty="0">
                <a:solidFill>
                  <a:schemeClr val="bg1">
                    <a:lumMod val="50000"/>
                  </a:schemeClr>
                </a:solidFill>
              </a:rPr>
              <a:t>404684003 |</a:t>
            </a:r>
            <a:r>
              <a:rPr lang="fr-CA" sz="1400" dirty="0" err="1">
                <a:solidFill>
                  <a:schemeClr val="bg1">
                    <a:lumMod val="50000"/>
                  </a:schemeClr>
                </a:solidFill>
              </a:rPr>
              <a:t>Clinical</a:t>
            </a:r>
            <a:r>
              <a:rPr lang="fr-CA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400" dirty="0" err="1">
                <a:solidFill>
                  <a:schemeClr val="bg1">
                    <a:lumMod val="50000"/>
                  </a:schemeClr>
                </a:solidFill>
              </a:rPr>
              <a:t>finding</a:t>
            </a:r>
            <a:r>
              <a:rPr lang="fr-CA" sz="1400" dirty="0">
                <a:solidFill>
                  <a:schemeClr val="bg1">
                    <a:lumMod val="50000"/>
                  </a:schemeClr>
                </a:solidFill>
              </a:rPr>
              <a:t>|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INCLUDE &lt;&lt; 420134006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Propensity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to adverse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reactions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INCLUDE &lt;&lt; 473010000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Hypersensitivity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condition|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INCLUDE &lt;&lt; 79899007 |Drug interaction|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MINUS &lt;&lt; 69449002 |Drug action|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MINUS &lt;&lt; 441742003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Evaluation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finding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MINUS &lt;&lt; 307824009 |Administrative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status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MINUS &lt;&lt; 385356007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Tumor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stage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finding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MINUS &lt;&lt; 80631005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Clinical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stage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finding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 ) 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	OR &lt; 413350009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Finding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 explicit 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context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</a:t>
            </a:r>
          </a:p>
          <a:p>
            <a:pPr marL="457200" lvl="1" indent="0">
              <a:buNone/>
            </a:pP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	OR &lt; 272379006 |</a:t>
            </a:r>
            <a:r>
              <a:rPr lang="fr-CA" sz="1400" dirty="0" err="1" smtClean="0">
                <a:solidFill>
                  <a:schemeClr val="bg1">
                    <a:lumMod val="50000"/>
                  </a:schemeClr>
                </a:solidFill>
              </a:rPr>
              <a:t>Event</a:t>
            </a:r>
            <a:r>
              <a:rPr lang="fr-CA" sz="1400" dirty="0" smtClean="0">
                <a:solidFill>
                  <a:schemeClr val="bg1">
                    <a:lumMod val="50000"/>
                  </a:schemeClr>
                </a:solidFill>
              </a:rPr>
              <a:t>|</a:t>
            </a: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May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be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included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in the Code value</a:t>
            </a:r>
          </a:p>
          <a:p>
            <a:pPr lvl="1"/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The severity, the clinical status, the body site</a:t>
            </a:r>
            <a:endParaRPr lang="fr-CA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When is the </a:t>
            </a:r>
            <a:r>
              <a:rPr lang="en-CA" sz="1800" dirty="0" err="1" smtClean="0">
                <a:solidFill>
                  <a:schemeClr val="bg1">
                    <a:lumMod val="50000"/>
                  </a:schemeClr>
                </a:solidFill>
              </a:rPr>
              <a:t>Condition.code</a:t>
            </a: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 is not required?</a:t>
            </a: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Canadian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subsets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available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from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Infoway</a:t>
            </a:r>
            <a:endParaRPr lang="en-CA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fr-CA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Connecteur en angle 8"/>
          <p:cNvCxnSpPr/>
          <p:nvPr/>
        </p:nvCxnSpPr>
        <p:spPr>
          <a:xfrm flipV="1">
            <a:off x="2885253" y="1847932"/>
            <a:ext cx="4197432" cy="4013589"/>
          </a:xfrm>
          <a:prstGeom prst="bentConnector3">
            <a:avLst>
              <a:gd name="adj1" fmla="val 7048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contenu 3"/>
          <p:cNvSpPr txBox="1">
            <a:spLocks/>
          </p:cNvSpPr>
          <p:nvPr/>
        </p:nvSpPr>
        <p:spPr>
          <a:xfrm>
            <a:off x="1550362" y="5639703"/>
            <a:ext cx="1305380" cy="2910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Espace réservé du contenu 3"/>
          <p:cNvSpPr txBox="1">
            <a:spLocks/>
          </p:cNvSpPr>
          <p:nvPr/>
        </p:nvSpPr>
        <p:spPr>
          <a:xfrm>
            <a:off x="5813945" y="5574825"/>
            <a:ext cx="3248167" cy="35464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Connecteur en angle 20"/>
          <p:cNvCxnSpPr/>
          <p:nvPr/>
        </p:nvCxnSpPr>
        <p:spPr>
          <a:xfrm rot="16200000" flipV="1">
            <a:off x="3807153" y="3531319"/>
            <a:ext cx="4013592" cy="1"/>
          </a:xfrm>
          <a:prstGeom prst="bentConnector3">
            <a:avLst>
              <a:gd name="adj1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3186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2" y="1211891"/>
            <a:ext cx="10058400" cy="53063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chemeClr val="accent1">
                    <a:lumMod val="75000"/>
                  </a:schemeClr>
                </a:solidFill>
                <a:latin typeface="Axure Handwriting" panose="020B0402020200020204" pitchFamily="34" charset="0"/>
                <a:ea typeface="+mn-ea"/>
                <a:cs typeface="+mn-cs"/>
              </a:rPr>
              <a:t>Condition Resource</a:t>
            </a:r>
            <a:endParaRPr lang="en-CA" sz="4000" dirty="0">
              <a:solidFill>
                <a:schemeClr val="accent1">
                  <a:lumMod val="75000"/>
                </a:schemeClr>
              </a:solidFill>
              <a:latin typeface="Axure Handwriting" panose="020B0402020200020204" pitchFamily="34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D41CD4-AB83-1240-92B9-A0CB40D08B6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32" y="2422150"/>
            <a:ext cx="10253840" cy="39341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053174" y="238283"/>
            <a:ext cx="4454198" cy="1947215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Body site</a:t>
            </a:r>
          </a:p>
          <a:p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Change binding strength to </a:t>
            </a:r>
            <a:r>
              <a:rPr lang="en-CA" sz="1800" b="1" dirty="0" smtClean="0">
                <a:solidFill>
                  <a:schemeClr val="bg1">
                    <a:lumMod val="50000"/>
                  </a:schemeClr>
                </a:solidFill>
              </a:rPr>
              <a:t>Preferred</a:t>
            </a:r>
            <a:r>
              <a:rPr lang="en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fr-CA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How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would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this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field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be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used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No validation </a:t>
            </a:r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the Code value</a:t>
            </a:r>
          </a:p>
          <a:p>
            <a:r>
              <a:rPr lang="fr-CA" sz="1800" dirty="0" err="1" smtClean="0">
                <a:solidFill>
                  <a:schemeClr val="bg1">
                    <a:lumMod val="50000"/>
                  </a:schemeClr>
                </a:solidFill>
              </a:rPr>
              <a:t>Examples</a:t>
            </a:r>
            <a:r>
              <a:rPr lang="fr-CA" sz="1800" dirty="0" smtClean="0">
                <a:solidFill>
                  <a:schemeClr val="bg1">
                    <a:lumMod val="50000"/>
                  </a:schemeClr>
                </a:solidFill>
              </a:rPr>
              <a:t> f202 and f203</a:t>
            </a:r>
          </a:p>
          <a:p>
            <a:pPr lvl="1"/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</a:rPr>
              <a:t>not compliant to the spec</a:t>
            </a:r>
            <a:endParaRPr lang="en-CA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Connecteur en angle 8"/>
          <p:cNvCxnSpPr/>
          <p:nvPr/>
        </p:nvCxnSpPr>
        <p:spPr>
          <a:xfrm flipV="1">
            <a:off x="2760207" y="2057111"/>
            <a:ext cx="4292967" cy="3866124"/>
          </a:xfrm>
          <a:prstGeom prst="bentConnector3">
            <a:avLst>
              <a:gd name="adj1" fmla="val 7511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contenu 3"/>
          <p:cNvSpPr txBox="1">
            <a:spLocks/>
          </p:cNvSpPr>
          <p:nvPr/>
        </p:nvSpPr>
        <p:spPr>
          <a:xfrm>
            <a:off x="1454827" y="5923235"/>
            <a:ext cx="1305380" cy="3498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CA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058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407</Words>
  <Application>Microsoft Office PowerPoint</Application>
  <PresentationFormat>Grand écran</PresentationFormat>
  <Paragraphs>101</Paragraphs>
  <Slides>11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Avenir Light</vt:lpstr>
      <vt:lpstr>Avenir Medium</vt:lpstr>
      <vt:lpstr>Axure Handwriting</vt:lpstr>
      <vt:lpstr>Calibri</vt:lpstr>
      <vt:lpstr>Calibri Light</vt:lpstr>
      <vt:lpstr>Wingdings</vt:lpstr>
      <vt:lpstr>Thème Office</vt:lpstr>
      <vt:lpstr>SNOMED CT® on FHIR in Canada FHIR Release 3 (STU) Resource Condition </vt:lpstr>
      <vt:lpstr>Scope </vt:lpstr>
      <vt:lpstr>Process</vt:lpstr>
      <vt:lpstr>Background</vt:lpstr>
      <vt:lpstr>Condition Resource</vt:lpstr>
      <vt:lpstr>Condition Resource</vt:lpstr>
      <vt:lpstr>Condition Resource</vt:lpstr>
      <vt:lpstr>Condition Resource</vt:lpstr>
      <vt:lpstr>Condition Resource</vt:lpstr>
      <vt:lpstr>Next steps </vt:lpstr>
      <vt:lpstr>Thank You!</vt:lpstr>
    </vt:vector>
  </TitlesOfParts>
  <Company>Canada Health Infoway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SNOMED CT® on FHIR in Canada</dc:title>
  <dc:creator>Parisien , Linda</dc:creator>
  <cp:lastModifiedBy>Parisien , Linda</cp:lastModifiedBy>
  <cp:revision>23</cp:revision>
  <cp:lastPrinted>2018-03-23T19:13:08Z</cp:lastPrinted>
  <dcterms:created xsi:type="dcterms:W3CDTF">2018-03-23T14:55:25Z</dcterms:created>
  <dcterms:modified xsi:type="dcterms:W3CDTF">2018-04-11T14:15:30Z</dcterms:modified>
</cp:coreProperties>
</file>