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19"/>
  </p:notesMasterIdLst>
  <p:sldIdLst>
    <p:sldId id="264" r:id="rId2"/>
    <p:sldId id="280" r:id="rId3"/>
    <p:sldId id="282" r:id="rId4"/>
    <p:sldId id="276" r:id="rId5"/>
    <p:sldId id="275" r:id="rId6"/>
    <p:sldId id="273" r:id="rId7"/>
    <p:sldId id="283" r:id="rId8"/>
    <p:sldId id="279" r:id="rId9"/>
    <p:sldId id="285" r:id="rId10"/>
    <p:sldId id="265" r:id="rId11"/>
    <p:sldId id="286" r:id="rId12"/>
    <p:sldId id="284" r:id="rId13"/>
    <p:sldId id="268" r:id="rId14"/>
    <p:sldId id="277" r:id="rId15"/>
    <p:sldId id="266" r:id="rId16"/>
    <p:sldId id="278" r:id="rId17"/>
    <p:sldId id="281" r:id="rId18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CCA5"/>
    <a:srgbClr val="FFFFC1"/>
    <a:srgbClr val="89C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78" autoAdjust="0"/>
    <p:restoredTop sz="94757" autoAdjust="0"/>
  </p:normalViewPr>
  <p:slideViewPr>
    <p:cSldViewPr snapToGrid="0" snapToObjects="1">
      <p:cViewPr varScale="1">
        <p:scale>
          <a:sx n="115" d="100"/>
          <a:sy n="115" d="100"/>
        </p:scale>
        <p:origin x="-1712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1pPr>
            <a:lvl2pPr marL="742950" indent="-285750" defTabSz="931863"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2pPr>
            <a:lvl3pPr marL="1143000" indent="-228600" defTabSz="931863"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3pPr>
            <a:lvl4pPr marL="1600200" indent="-228600" defTabSz="931863"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4pPr>
            <a:lvl5pPr marL="2057400" indent="-228600" defTabSz="931863"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uFillTx/>
                <a:latin typeface="Verdana" charset="0"/>
                <a:ea typeface="MS PGothic" charset="0"/>
                <a:cs typeface="MS PGothic" charset="0"/>
              </a:defRPr>
            </a:lvl9pPr>
          </a:lstStyle>
          <a:p>
            <a:fld id="{F07F21DD-D723-D74B-8ADD-0C346ADA31B3}" type="slidenum">
              <a:rPr lang="en-CA" sz="1200">
                <a:solidFill>
                  <a:prstClr val="black"/>
                </a:solidFill>
                <a:latin typeface="Arial" charset="0"/>
              </a:rPr>
              <a:pPr/>
              <a:t>1</a:t>
            </a:fld>
            <a:endParaRPr lang="en-CA" sz="12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>
              <a:uFillTx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177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5489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5489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938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2" y="2501900"/>
            <a:ext cx="7772400" cy="1362075"/>
          </a:xfrm>
        </p:spPr>
        <p:txBody>
          <a:bodyPr anchor="t"/>
          <a:lstStyle>
            <a:lvl1pPr algn="l">
              <a:defRPr sz="4000" b="0" i="0" cap="none">
                <a:latin typeface="Museo 500"/>
                <a:cs typeface="Museo 500"/>
              </a:defRPr>
            </a:lvl1pPr>
          </a:lstStyle>
          <a:p>
            <a:r>
              <a:rPr lang="en-GB" smtClean="0"/>
              <a:t>Click to edit Master title style</a:t>
            </a:r>
            <a:endParaRPr lang="da-DK" dirty="0"/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cxnSp>
        <p:nvCxnSpPr>
          <p:cNvPr id="11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610448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cxnSp>
        <p:nvCxnSpPr>
          <p:cNvPr id="7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 b="0" i="0">
                <a:latin typeface="Museo 300"/>
                <a:cs typeface="Museo 300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GB" smtClean="0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Drag picture to placeholder or click icon to add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s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uFillTx/>
                <a:latin typeface="Trebuchet MS Bold"/>
                <a:ea typeface="Arial"/>
                <a:cs typeface="Trebuchet MS Bold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>
                <a:uFillTx/>
              </a:rPr>
              <a:t>Click to edit Master title style</a:t>
            </a:r>
            <a:endParaRPr dirty="0">
              <a:uFillTx/>
            </a:endParaRPr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uFillTx/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>
                <a:uFillTx/>
              </a:rPr>
              <a:t>Click to edit Master subtitle style</a:t>
            </a:r>
            <a:endParaRPr dirty="0">
              <a:uFillTx/>
            </a:endParaRPr>
          </a:p>
        </p:txBody>
      </p:sp>
      <p:pic>
        <p:nvPicPr>
          <p:cNvPr id="3" name="Picture 2" descr="delivering_snomed_tagline_CMYK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47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438" y="2486025"/>
            <a:ext cx="7772400" cy="1362075"/>
          </a:xfrm>
        </p:spPr>
        <p:txBody>
          <a:bodyPr anchor="t"/>
          <a:lstStyle>
            <a:lvl1pPr algn="l">
              <a:defRPr sz="4000" b="0" i="0" cap="all">
                <a:uFillTx/>
                <a:latin typeface="Trebuchet MS Bold"/>
                <a:cs typeface="Trebuchet MS Bold"/>
              </a:defRPr>
            </a:lvl1pPr>
          </a:lstStyle>
          <a:p>
            <a:r>
              <a:rPr lang="en-GB" smtClean="0">
                <a:uFillTx/>
              </a:rPr>
              <a:t>Click to edit Master title style</a:t>
            </a:r>
            <a:endParaRPr lang="da-DK">
              <a:uFillTx/>
            </a:endParaRP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uFillTx/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773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1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snomed-brand-RGB-small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125" y="190502"/>
            <a:ext cx="1104898" cy="1104898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80" r:id="rId1"/>
    <p:sldLayoutId id="2147483679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90" r:id="rId8"/>
    <p:sldLayoutId id="2147483684" r:id="rId9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500"/>
          <a:ea typeface="Arial"/>
          <a:cs typeface="Museo 500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300"/>
          <a:ea typeface="Arial"/>
          <a:cs typeface="Museo 300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6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267" name="Group 1"/>
          <p:cNvGrpSpPr/>
          <p:nvPr/>
        </p:nvGrpSpPr>
        <p:grpSpPr>
          <a:xfrm>
            <a:off x="-1588" y="4221163"/>
            <a:ext cx="9145588" cy="1728787"/>
            <a:chOff x="-1588" y="4221163"/>
            <a:chExt cx="9145588" cy="1728787"/>
          </a:xfrm>
        </p:grpSpPr>
        <p:pic>
          <p:nvPicPr>
            <p:cNvPr id="139268" name="Picture 13" descr="MPj04388700000[1]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92275" y="4229100"/>
              <a:ext cx="2555875" cy="17208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9269" name="Picture 28" descr="MPj04222600000[1]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11638" y="4221163"/>
              <a:ext cx="2593975" cy="17287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9270" name="Picture 34" descr="MPj04424370000[1]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551613" y="4221163"/>
              <a:ext cx="2592387" cy="17287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9271" name="Picture 37" descr="MPj04265570000[1]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-1588" y="4221163"/>
              <a:ext cx="1728788" cy="172878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43116"/>
            <a:ext cx="7772400" cy="1225145"/>
          </a:xfrm>
        </p:spPr>
        <p:txBody>
          <a:bodyPr/>
          <a:lstStyle/>
          <a:p>
            <a:r>
              <a:rPr lang="en-US" dirty="0">
                <a:uFillTx/>
              </a:rPr>
              <a:t/>
            </a:r>
            <a:br>
              <a:rPr lang="en-US" dirty="0">
                <a:uFillTx/>
              </a:rPr>
            </a:br>
            <a:r>
              <a:rPr lang="en-US" dirty="0" smtClean="0"/>
              <a:t>SNOMED CT Logic Profile</a:t>
            </a:r>
            <a:r>
              <a:rPr lang="en-US" dirty="0"/>
              <a:t> </a:t>
            </a:r>
            <a:r>
              <a:rPr lang="en-US" dirty="0" smtClean="0"/>
              <a:t>Enhancements</a:t>
            </a:r>
            <a:r>
              <a:rPr lang="en-US" dirty="0">
                <a:uFillTx/>
              </a:rPr>
              <a:t/>
            </a:r>
            <a:br>
              <a:rPr lang="en-US" dirty="0">
                <a:uFillTx/>
              </a:rPr>
            </a:br>
            <a:r>
              <a:rPr lang="en-US" dirty="0" smtClean="0">
                <a:uFillTx/>
              </a:rPr>
              <a:t/>
            </a:r>
            <a:br>
              <a:rPr lang="en-US" dirty="0" smtClean="0">
                <a:uFillTx/>
              </a:rPr>
            </a:br>
            <a:r>
              <a:rPr lang="en-US" sz="1800" dirty="0" smtClean="0">
                <a:uFillTx/>
              </a:rPr>
              <a:t> Joint AG session, Bratislava,  2017/</a:t>
            </a:r>
            <a:r>
              <a:rPr lang="en-US" sz="1800" dirty="0" smtClean="0"/>
              <a:t>10</a:t>
            </a:r>
            <a:r>
              <a:rPr lang="en-US" sz="1800" dirty="0" smtClean="0">
                <a:uFillTx/>
              </a:rPr>
              <a:t>/16</a:t>
            </a:r>
            <a:endParaRPr lang="en-US" sz="1800" dirty="0"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46802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16791"/>
            <a:ext cx="7350539" cy="507995"/>
          </a:xfrm>
        </p:spPr>
        <p:txBody>
          <a:bodyPr/>
          <a:lstStyle/>
          <a:p>
            <a:r>
              <a:rPr lang="en-US" dirty="0" smtClean="0"/>
              <a:t>Data property </a:t>
            </a:r>
            <a:r>
              <a:rPr lang="en-GB" dirty="0" smtClean="0"/>
              <a:t>to</a:t>
            </a:r>
            <a:r>
              <a:rPr lang="en-US" dirty="0" smtClean="0"/>
              <a:t> represent concrete domains</a:t>
            </a:r>
            <a:endParaRPr lang="en-US" dirty="0"/>
          </a:p>
        </p:txBody>
      </p:sp>
      <p:pic>
        <p:nvPicPr>
          <p:cNvPr id="6" name="Picture 5" descr="Screen Shot 2017-10-13 at 15.13.5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6649"/>
            <a:ext cx="9144000" cy="59694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60010" y="4260370"/>
            <a:ext cx="1602977" cy="46246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112410" y="5595961"/>
            <a:ext cx="1602977" cy="46246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867420" y="4150809"/>
            <a:ext cx="3797046" cy="5982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867420" y="5499412"/>
            <a:ext cx="4040218" cy="5982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endParaRPr lang="en-US" dirty="0"/>
          </a:p>
        </p:txBody>
      </p:sp>
      <p:sp>
        <p:nvSpPr>
          <p:cNvPr id="9" name="Flowchart: Terminator 12"/>
          <p:cNvSpPr/>
          <p:nvPr/>
        </p:nvSpPr>
        <p:spPr>
          <a:xfrm>
            <a:off x="2828141" y="4260370"/>
            <a:ext cx="3914883" cy="489450"/>
          </a:xfrm>
          <a:prstGeom prst="flowChartTerminator">
            <a:avLst/>
          </a:prstGeom>
          <a:solidFill>
            <a:srgbClr val="FDCCA4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Presentation strength numerator value</a:t>
            </a:r>
          </a:p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 </a:t>
            </a:r>
            <a:r>
              <a:rPr lang="en-AU" sz="1400" dirty="0">
                <a:solidFill>
                  <a:schemeClr val="tx1"/>
                </a:solidFill>
              </a:rPr>
              <a:t>(attribute)</a:t>
            </a:r>
          </a:p>
        </p:txBody>
      </p:sp>
      <p:sp>
        <p:nvSpPr>
          <p:cNvPr id="10" name="Flowchart: Terminator 12"/>
          <p:cNvSpPr/>
          <p:nvPr/>
        </p:nvSpPr>
        <p:spPr>
          <a:xfrm>
            <a:off x="2867420" y="5576670"/>
            <a:ext cx="4032723" cy="501748"/>
          </a:xfrm>
          <a:prstGeom prst="flowChartTerminator">
            <a:avLst/>
          </a:prstGeom>
          <a:solidFill>
            <a:srgbClr val="FDCCA4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Presentation </a:t>
            </a:r>
            <a:r>
              <a:rPr lang="en-US" sz="1400" dirty="0">
                <a:solidFill>
                  <a:srgbClr val="000000"/>
                </a:solidFill>
              </a:rPr>
              <a:t>strength </a:t>
            </a:r>
            <a:r>
              <a:rPr lang="en-US" dirty="0">
                <a:solidFill>
                  <a:srgbClr val="000000"/>
                </a:solidFill>
              </a:rPr>
              <a:t>denominator</a:t>
            </a:r>
            <a:r>
              <a:rPr lang="en-US" sz="1400" dirty="0" smtClean="0">
                <a:solidFill>
                  <a:srgbClr val="000000"/>
                </a:solidFill>
              </a:rPr>
              <a:t> </a:t>
            </a:r>
            <a:r>
              <a:rPr lang="en-US" sz="1400" dirty="0">
                <a:solidFill>
                  <a:srgbClr val="000000"/>
                </a:solidFill>
              </a:rPr>
              <a:t>value</a:t>
            </a:r>
          </a:p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 </a:t>
            </a:r>
            <a:r>
              <a:rPr lang="en-AU" sz="1400" dirty="0">
                <a:solidFill>
                  <a:schemeClr val="tx1"/>
                </a:solidFill>
              </a:rPr>
              <a:t>(attribute)</a:t>
            </a:r>
          </a:p>
        </p:txBody>
      </p:sp>
      <p:sp>
        <p:nvSpPr>
          <p:cNvPr id="11" name="Hexagon 10"/>
          <p:cNvSpPr/>
          <p:nvPr/>
        </p:nvSpPr>
        <p:spPr>
          <a:xfrm>
            <a:off x="6952516" y="4233340"/>
            <a:ext cx="1877933" cy="489450"/>
          </a:xfrm>
          <a:prstGeom prst="hexagon">
            <a:avLst>
              <a:gd name="adj" fmla="val 76781"/>
              <a:gd name="vf" fmla="val 115470"/>
            </a:avLst>
          </a:prstGeom>
          <a:solidFill>
            <a:srgbClr val="C7E4C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60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Hexagon 11"/>
          <p:cNvSpPr/>
          <p:nvPr/>
        </p:nvSpPr>
        <p:spPr>
          <a:xfrm>
            <a:off x="7112410" y="5588968"/>
            <a:ext cx="1877933" cy="489450"/>
          </a:xfrm>
          <a:prstGeom prst="hexagon">
            <a:avLst>
              <a:gd name="adj" fmla="val 76781"/>
              <a:gd name="vf" fmla="val 115470"/>
            </a:avLst>
          </a:prstGeom>
          <a:solidFill>
            <a:srgbClr val="C7E4C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300164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490873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Significant improvement of content quality </a:t>
            </a:r>
          </a:p>
          <a:p>
            <a:pPr lvl="1"/>
            <a:r>
              <a:rPr lang="en-US" dirty="0" smtClean="0"/>
              <a:t>Reduced </a:t>
            </a:r>
            <a:r>
              <a:rPr lang="en-US" dirty="0"/>
              <a:t>manual effort to </a:t>
            </a:r>
            <a:r>
              <a:rPr lang="en-US" dirty="0" smtClean="0"/>
              <a:t>author and organise </a:t>
            </a:r>
            <a:r>
              <a:rPr lang="en-US" dirty="0"/>
              <a:t>content</a:t>
            </a:r>
          </a:p>
          <a:p>
            <a:pPr lvl="1"/>
            <a:r>
              <a:rPr lang="en-US" dirty="0" smtClean="0"/>
              <a:t>Increased </a:t>
            </a:r>
            <a:r>
              <a:rPr lang="en-US" dirty="0"/>
              <a:t>efficiency, consistency, precision and quality of </a:t>
            </a:r>
            <a:r>
              <a:rPr lang="en-US" dirty="0" smtClean="0"/>
              <a:t>authoring</a:t>
            </a:r>
            <a:endParaRPr lang="en-US" dirty="0"/>
          </a:p>
          <a:p>
            <a:pPr lvl="1"/>
            <a:r>
              <a:rPr lang="en-US" dirty="0" smtClean="0"/>
              <a:t>Lower </a:t>
            </a:r>
            <a:r>
              <a:rPr lang="en-US" dirty="0"/>
              <a:t>costs to author and maintain </a:t>
            </a:r>
            <a:r>
              <a:rPr lang="en-US" dirty="0" smtClean="0"/>
              <a:t>content</a:t>
            </a:r>
            <a:endParaRPr lang="en-US" dirty="0"/>
          </a:p>
          <a:p>
            <a:r>
              <a:rPr lang="en-US" dirty="0" smtClean="0"/>
              <a:t>A </a:t>
            </a:r>
            <a:r>
              <a:rPr lang="en-US" dirty="0"/>
              <a:t>more complete and consistent </a:t>
            </a:r>
            <a:r>
              <a:rPr lang="en-US" dirty="0" smtClean="0"/>
              <a:t>product</a:t>
            </a:r>
          </a:p>
          <a:p>
            <a:pPr lvl="1"/>
            <a:r>
              <a:rPr lang="en-US" dirty="0"/>
              <a:t>M</a:t>
            </a:r>
            <a:r>
              <a:rPr lang="en-US" dirty="0" smtClean="0"/>
              <a:t>ore </a:t>
            </a:r>
            <a:r>
              <a:rPr lang="en-US" dirty="0"/>
              <a:t>usable </a:t>
            </a:r>
            <a:r>
              <a:rPr lang="en-US" dirty="0" smtClean="0"/>
              <a:t>for </a:t>
            </a:r>
            <a:r>
              <a:rPr lang="en-US" dirty="0"/>
              <a:t>implementers and end </a:t>
            </a:r>
            <a:r>
              <a:rPr lang="en-US" dirty="0" smtClean="0"/>
              <a:t>users</a:t>
            </a:r>
          </a:p>
          <a:p>
            <a:pPr lvl="1"/>
            <a:r>
              <a:rPr lang="en-US" dirty="0" smtClean="0"/>
              <a:t>Attractive to </a:t>
            </a:r>
            <a:r>
              <a:rPr lang="en-US" dirty="0"/>
              <a:t>drive adoption and </a:t>
            </a:r>
            <a:r>
              <a:rPr lang="en-US" dirty="0" smtClean="0"/>
              <a:t>implementation</a:t>
            </a:r>
            <a:endParaRPr lang="en-US" dirty="0"/>
          </a:p>
          <a:p>
            <a:r>
              <a:rPr lang="en-US" dirty="0" smtClean="0"/>
              <a:t>Systematical modeling</a:t>
            </a:r>
          </a:p>
          <a:p>
            <a:pPr lvl="1"/>
            <a:r>
              <a:rPr lang="en-US" dirty="0" smtClean="0"/>
              <a:t>Reduction </a:t>
            </a:r>
            <a:r>
              <a:rPr lang="en-US" dirty="0"/>
              <a:t>in the cost of assessing the impact of modelling </a:t>
            </a:r>
            <a:r>
              <a:rPr lang="en-US" dirty="0" smtClean="0"/>
              <a:t>changes</a:t>
            </a:r>
          </a:p>
          <a:p>
            <a:pPr lvl="1"/>
            <a:r>
              <a:rPr lang="en-US" dirty="0" smtClean="0"/>
              <a:t>Simplification </a:t>
            </a:r>
            <a:r>
              <a:rPr lang="en-US" dirty="0"/>
              <a:t>of content modelling by removing </a:t>
            </a:r>
            <a:r>
              <a:rPr lang="en-US" dirty="0" smtClean="0"/>
              <a:t>workaround</a:t>
            </a:r>
          </a:p>
          <a:p>
            <a:r>
              <a:rPr lang="en-US" dirty="0"/>
              <a:t>Conforming to international </a:t>
            </a:r>
            <a:r>
              <a:rPr lang="en-US" dirty="0" smtClean="0"/>
              <a:t>standard</a:t>
            </a:r>
            <a:endParaRPr lang="en-US" dirty="0"/>
          </a:p>
          <a:p>
            <a:pPr lvl="1"/>
            <a:r>
              <a:rPr lang="en-US" dirty="0" smtClean="0"/>
              <a:t>OWL, </a:t>
            </a:r>
            <a:r>
              <a:rPr lang="en-US" dirty="0"/>
              <a:t>for better semantic interoperability to other standards and </a:t>
            </a:r>
            <a:r>
              <a:rPr lang="en-US" dirty="0" smtClean="0"/>
              <a:t>applications</a:t>
            </a:r>
          </a:p>
          <a:p>
            <a:pPr lvl="1"/>
            <a:r>
              <a:rPr lang="en-US" dirty="0" smtClean="0"/>
              <a:t>Lower the barrier and costs for software vendors to use the relationships for decision support and analytics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Logic Profile Enhancement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107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9" y="714356"/>
            <a:ext cx="7318045" cy="507995"/>
          </a:xfrm>
        </p:spPr>
        <p:txBody>
          <a:bodyPr/>
          <a:lstStyle/>
          <a:p>
            <a:r>
              <a:rPr lang="en-US" dirty="0" smtClean="0"/>
              <a:t>Example of anatomy development workflow</a:t>
            </a:r>
            <a:endParaRPr lang="en-US" dirty="0"/>
          </a:p>
        </p:txBody>
      </p:sp>
      <p:pic>
        <p:nvPicPr>
          <p:cNvPr id="6" name="Picture 5" descr="Screen Shot 2017-10-13 at 09.54.3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6200"/>
            <a:ext cx="9144000" cy="414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979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7"/>
            <a:ext cx="8229600" cy="5140649"/>
          </a:xfrm>
        </p:spPr>
        <p:txBody>
          <a:bodyPr>
            <a:normAutofit/>
          </a:bodyPr>
          <a:lstStyle/>
          <a:p>
            <a:r>
              <a:rPr lang="en-US" dirty="0" smtClean="0"/>
              <a:t>SNOMED CT Logic Profile is a subset of OWL 2 EL</a:t>
            </a:r>
          </a:p>
          <a:p>
            <a:pPr lvl="1"/>
            <a:r>
              <a:rPr lang="en-US" dirty="0" smtClean="0"/>
              <a:t>Other features in OWL 2 EL will be considered when any new requirements are identified</a:t>
            </a:r>
          </a:p>
          <a:p>
            <a:pPr lvl="1"/>
            <a:r>
              <a:rPr lang="en-US" dirty="0" smtClean="0"/>
              <a:t>OWL 2 DL profile will be considered in future</a:t>
            </a:r>
          </a:p>
          <a:p>
            <a:endParaRPr lang="en-US" dirty="0" smtClean="0"/>
          </a:p>
          <a:p>
            <a:r>
              <a:rPr lang="en-US" dirty="0" smtClean="0"/>
              <a:t>Essential enhancements to support requirements</a:t>
            </a:r>
          </a:p>
          <a:p>
            <a:pPr lvl="1"/>
            <a:r>
              <a:rPr lang="en-US" dirty="0" smtClean="0"/>
              <a:t>Support multiple definitions</a:t>
            </a:r>
          </a:p>
          <a:p>
            <a:pPr lvl="1"/>
            <a:r>
              <a:rPr lang="en-US" dirty="0" smtClean="0"/>
              <a:t>GCIs (General concept inclusions)</a:t>
            </a:r>
          </a:p>
          <a:p>
            <a:pPr lvl="1"/>
            <a:r>
              <a:rPr lang="en-US" dirty="0" smtClean="0"/>
              <a:t>Separation between object and data properties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roperty chains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roperty characteristics</a:t>
            </a:r>
          </a:p>
          <a:p>
            <a:pPr lvl="2"/>
            <a:r>
              <a:rPr lang="en-US" dirty="0" smtClean="0"/>
              <a:t>Transitive</a:t>
            </a:r>
          </a:p>
          <a:p>
            <a:pPr lvl="2"/>
            <a:r>
              <a:rPr lang="en-US" dirty="0" smtClean="0"/>
              <a:t>Reflexive</a:t>
            </a:r>
          </a:p>
          <a:p>
            <a:pPr lvl="2"/>
            <a:endParaRPr lang="en-US" dirty="0" smtClean="0"/>
          </a:p>
          <a:p>
            <a:pPr lvl="1"/>
            <a:endParaRPr lang="en-US" dirty="0"/>
          </a:p>
          <a:p>
            <a:pPr marL="129541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14356"/>
            <a:ext cx="7603958" cy="507995"/>
          </a:xfrm>
        </p:spPr>
        <p:txBody>
          <a:bodyPr/>
          <a:lstStyle/>
          <a:p>
            <a:r>
              <a:rPr lang="en-US" dirty="0" smtClean="0"/>
              <a:t>SNOMED CT Logic Profile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069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7"/>
            <a:ext cx="8229600" cy="5140649"/>
          </a:xfrm>
        </p:spPr>
        <p:txBody>
          <a:bodyPr>
            <a:normAutofit/>
          </a:bodyPr>
          <a:lstStyle/>
          <a:p>
            <a:r>
              <a:rPr lang="en-US" dirty="0"/>
              <a:t>N</a:t>
            </a:r>
            <a:r>
              <a:rPr lang="en-US" dirty="0" smtClean="0"/>
              <a:t>ew RF2 reference set </a:t>
            </a:r>
            <a:r>
              <a:rPr lang="mr-IN" dirty="0" smtClean="0"/>
              <a:t>–</a:t>
            </a:r>
            <a:r>
              <a:rPr lang="en-US" dirty="0" smtClean="0"/>
              <a:t> OWL axiom </a:t>
            </a:r>
            <a:r>
              <a:rPr lang="en-US" dirty="0" err="1" smtClean="0"/>
              <a:t>refset</a:t>
            </a:r>
            <a:endParaRPr lang="en-US" dirty="0" smtClean="0"/>
          </a:p>
          <a:p>
            <a:r>
              <a:rPr lang="en-US" dirty="0" smtClean="0"/>
              <a:t>OWL </a:t>
            </a:r>
            <a:r>
              <a:rPr lang="en-US" dirty="0"/>
              <a:t>axiom reference </a:t>
            </a:r>
            <a:r>
              <a:rPr lang="en-US" dirty="0" smtClean="0"/>
              <a:t>set represents </a:t>
            </a:r>
            <a:r>
              <a:rPr lang="en-US" dirty="0"/>
              <a:t>l</a:t>
            </a:r>
            <a:r>
              <a:rPr lang="en-US" dirty="0" smtClean="0"/>
              <a:t>ogical definitions</a:t>
            </a:r>
          </a:p>
          <a:p>
            <a:r>
              <a:rPr lang="en-US" dirty="0" smtClean="0"/>
              <a:t>Each definition is an OWL axiom that is represented in standard OWL 2 functional style syntax</a:t>
            </a:r>
          </a:p>
          <a:p>
            <a:r>
              <a:rPr lang="en-US" dirty="0"/>
              <a:t>A</a:t>
            </a:r>
            <a:r>
              <a:rPr lang="en-US" dirty="0" smtClean="0"/>
              <a:t> concept can be defined using one or more axioms</a:t>
            </a:r>
          </a:p>
          <a:p>
            <a:r>
              <a:rPr lang="en-US" dirty="0" smtClean="0"/>
              <a:t>RF2 version control (</a:t>
            </a:r>
            <a:r>
              <a:rPr lang="en-US" dirty="0" err="1" smtClean="0"/>
              <a:t>effectiveTime</a:t>
            </a:r>
            <a:r>
              <a:rPr lang="en-US" dirty="0" smtClean="0"/>
              <a:t>) at each individual definition (axiom level)</a:t>
            </a:r>
            <a:endParaRPr lang="en-US" dirty="0"/>
          </a:p>
          <a:p>
            <a:r>
              <a:rPr lang="en-US" dirty="0"/>
              <a:t>Replacement of stated relationship </a:t>
            </a:r>
            <a:r>
              <a:rPr lang="en-US" dirty="0" smtClean="0"/>
              <a:t>file</a:t>
            </a:r>
          </a:p>
          <a:p>
            <a:r>
              <a:rPr lang="en-US" dirty="0" smtClean="0"/>
              <a:t>Supporting future expansion to OWL 2 DL</a:t>
            </a:r>
          </a:p>
          <a:p>
            <a:endParaRPr lang="en-US" dirty="0"/>
          </a:p>
          <a:p>
            <a:endParaRPr lang="en-US" dirty="0" smtClean="0"/>
          </a:p>
          <a:p>
            <a:pPr marL="129541" indent="0">
              <a:buNone/>
            </a:pPr>
            <a:endParaRPr lang="en-US" dirty="0"/>
          </a:p>
          <a:p>
            <a:pPr marL="129541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14356"/>
            <a:ext cx="7603958" cy="507995"/>
          </a:xfrm>
        </p:spPr>
        <p:txBody>
          <a:bodyPr/>
          <a:lstStyle/>
          <a:p>
            <a:r>
              <a:rPr lang="en-US" dirty="0" smtClean="0"/>
              <a:t>Formal representation </a:t>
            </a:r>
            <a:r>
              <a:rPr lang="mr-IN" dirty="0" smtClean="0"/>
              <a:t>–</a:t>
            </a:r>
            <a:r>
              <a:rPr lang="en-US" dirty="0" smtClean="0"/>
              <a:t> OWL reset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7758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2291035"/>
              </p:ext>
            </p:extLst>
          </p:nvPr>
        </p:nvGraphicFramePr>
        <p:xfrm>
          <a:off x="457200" y="1684421"/>
          <a:ext cx="8229600" cy="3747806"/>
        </p:xfrm>
        <a:graphic>
          <a:graphicData uri="http://schemas.openxmlformats.org/drawingml/2006/table">
            <a:tbl>
              <a:tblPr firstRow="1" bandRow="1"/>
              <a:tblGrid>
                <a:gridCol w="746539"/>
                <a:gridCol w="1071218"/>
                <a:gridCol w="1656521"/>
                <a:gridCol w="1888435"/>
                <a:gridCol w="1495287"/>
                <a:gridCol w="1371600"/>
              </a:tblGrid>
              <a:tr h="54460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Stage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Release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Stated relationship</a:t>
                      </a:r>
                      <a:r>
                        <a:rPr lang="en-US" b="1" baseline="0" dirty="0" smtClean="0"/>
                        <a:t> table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Additional features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Production OWL </a:t>
                      </a:r>
                      <a:r>
                        <a:rPr lang="en-US" b="1" dirty="0" err="1" smtClean="0"/>
                        <a:t>Refset</a:t>
                      </a:r>
                      <a:endParaRPr 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Tech preview OWL </a:t>
                      </a:r>
                      <a:r>
                        <a:rPr lang="en-US" b="1" dirty="0" err="1" smtClean="0"/>
                        <a:t>refset</a:t>
                      </a:r>
                      <a:endParaRPr lang="en-US" b="1" dirty="0"/>
                    </a:p>
                  </a:txBody>
                  <a:tcPr anchor="ctr"/>
                </a:tc>
              </a:tr>
              <a:tr h="54460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s-IS" dirty="0" smtClean="0"/>
                        <a:t>20170731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Source of truth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Nil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N/A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Snapshot of stated rels</a:t>
                      </a:r>
                      <a:endParaRPr lang="en-US" dirty="0"/>
                    </a:p>
                  </a:txBody>
                  <a:tcPr anchor="ctr"/>
                </a:tc>
              </a:tr>
              <a:tr h="583596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s-IS" dirty="0" smtClean="0"/>
                        <a:t>20180131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Source of truth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Nil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N/A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Snapshot of stated rels</a:t>
                      </a:r>
                    </a:p>
                    <a:p>
                      <a:r>
                        <a:rPr lang="en-US" dirty="0" smtClean="0"/>
                        <a:t>+ hidden GCIs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r>
                        <a:rPr lang="en-US" baseline="0" dirty="0" smtClean="0"/>
                        <a:t>+ Property Axioms</a:t>
                      </a:r>
                      <a:endParaRPr lang="en-US" dirty="0"/>
                    </a:p>
                  </a:txBody>
                  <a:tcPr anchor="ctr"/>
                </a:tc>
              </a:tr>
              <a:tr h="583596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s-IS" dirty="0" smtClean="0"/>
                        <a:t>20180731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Partial source of truth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+ hidden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GCIs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r>
                        <a:rPr lang="en-US" baseline="0" dirty="0" smtClean="0"/>
                        <a:t>+ Property Axioms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First</a:t>
                      </a:r>
                      <a:r>
                        <a:rPr lang="en-US" baseline="0" dirty="0" smtClean="0"/>
                        <a:t> release of OWL </a:t>
                      </a:r>
                      <a:r>
                        <a:rPr lang="en-US" baseline="0" dirty="0" err="1" smtClean="0"/>
                        <a:t>refset</a:t>
                      </a:r>
                      <a:r>
                        <a:rPr lang="en-US" baseline="0" dirty="0" smtClean="0"/>
                        <a:t>,</a:t>
                      </a:r>
                    </a:p>
                    <a:p>
                      <a:r>
                        <a:rPr lang="en-US" baseline="0" dirty="0" smtClean="0"/>
                        <a:t>Source of truth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</a:tr>
              <a:tr h="768847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s-IS" dirty="0" smtClean="0"/>
                        <a:t>20190131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Deprecated?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Support all</a:t>
                      </a:r>
                      <a:r>
                        <a:rPr lang="en-US" baseline="0" dirty="0" smtClean="0"/>
                        <a:t> features in SNOMED CT logic profile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Full, Snapshot and Delta of all content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0147" y="714356"/>
            <a:ext cx="7791116" cy="507995"/>
          </a:xfrm>
        </p:spPr>
        <p:txBody>
          <a:bodyPr/>
          <a:lstStyle/>
          <a:p>
            <a:r>
              <a:rPr lang="en-US" sz="2400" dirty="0" smtClean="0"/>
              <a:t>Proposed Roadmap for Logic Profile by Releases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573199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7"/>
            <a:ext cx="8229600" cy="5140649"/>
          </a:xfrm>
        </p:spPr>
        <p:txBody>
          <a:bodyPr>
            <a:normAutofit/>
          </a:bodyPr>
          <a:lstStyle/>
          <a:p>
            <a:r>
              <a:rPr lang="en-US" dirty="0" smtClean="0"/>
              <a:t>No </a:t>
            </a:r>
            <a:r>
              <a:rPr lang="en-US" dirty="0"/>
              <a:t>changes to the existing release data </a:t>
            </a:r>
            <a:r>
              <a:rPr lang="en-US" dirty="0" smtClean="0"/>
              <a:t>files</a:t>
            </a:r>
          </a:p>
          <a:p>
            <a:pPr lvl="2"/>
            <a:r>
              <a:rPr lang="en-US" dirty="0"/>
              <a:t>C</a:t>
            </a:r>
            <a:r>
              <a:rPr lang="en-US" dirty="0" smtClean="0"/>
              <a:t>oncept, Description files, </a:t>
            </a:r>
            <a:r>
              <a:rPr lang="en-US" dirty="0" err="1" smtClean="0"/>
              <a:t>refsets</a:t>
            </a:r>
            <a:r>
              <a:rPr lang="en-US" dirty="0" smtClean="0"/>
              <a:t> in the international release 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Potential impacts have been assessed </a:t>
            </a:r>
          </a:p>
          <a:p>
            <a:pPr lvl="1"/>
            <a:r>
              <a:rPr lang="en-US" dirty="0"/>
              <a:t>DNF relationship file</a:t>
            </a:r>
          </a:p>
          <a:p>
            <a:pPr lvl="2"/>
            <a:r>
              <a:rPr lang="en-US" dirty="0" smtClean="0"/>
              <a:t>The DNF </a:t>
            </a:r>
            <a:r>
              <a:rPr lang="en-US" dirty="0"/>
              <a:t>will represent necessary </a:t>
            </a:r>
            <a:r>
              <a:rPr lang="en-US" dirty="0" smtClean="0"/>
              <a:t>conditions</a:t>
            </a:r>
          </a:p>
          <a:p>
            <a:pPr lvl="2"/>
            <a:r>
              <a:rPr lang="en-US" dirty="0"/>
              <a:t>All valid relationships will be still presented in the </a:t>
            </a:r>
            <a:r>
              <a:rPr lang="en-US" dirty="0" smtClean="0"/>
              <a:t>DNF</a:t>
            </a:r>
          </a:p>
          <a:p>
            <a:pPr lvl="1"/>
            <a:r>
              <a:rPr lang="en-US" dirty="0" smtClean="0"/>
              <a:t>Authoring and release verification tools</a:t>
            </a:r>
          </a:p>
          <a:p>
            <a:pPr lvl="2"/>
            <a:r>
              <a:rPr lang="en-US" dirty="0"/>
              <a:t>Tooling update is needed for users of stated relationship file and </a:t>
            </a:r>
            <a:r>
              <a:rPr lang="en-US" dirty="0" smtClean="0"/>
              <a:t>classifier</a:t>
            </a:r>
          </a:p>
          <a:p>
            <a:pPr lvl="1"/>
            <a:r>
              <a:rPr lang="en-US" dirty="0"/>
              <a:t>IHTSDO family of languages</a:t>
            </a:r>
          </a:p>
          <a:p>
            <a:pPr lvl="2"/>
            <a:r>
              <a:rPr lang="en-US" dirty="0"/>
              <a:t>U</a:t>
            </a:r>
            <a:r>
              <a:rPr lang="en-US" dirty="0" smtClean="0"/>
              <a:t>pdate to some language standard is needed to accommodate new features</a:t>
            </a:r>
            <a:endParaRPr lang="en-US" dirty="0"/>
          </a:p>
          <a:p>
            <a:pPr lvl="2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14356"/>
            <a:ext cx="7603958" cy="507995"/>
          </a:xfrm>
        </p:spPr>
        <p:txBody>
          <a:bodyPr/>
          <a:lstStyle/>
          <a:p>
            <a:r>
              <a:rPr lang="en-US" dirty="0" smtClean="0"/>
              <a:t>Impact assessment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4130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7"/>
            <a:ext cx="8229600" cy="514064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Potential impacts have been assessed</a:t>
            </a:r>
          </a:p>
          <a:p>
            <a:pPr lvl="1"/>
            <a:r>
              <a:rPr lang="en-US" dirty="0" smtClean="0"/>
              <a:t>Author</a:t>
            </a:r>
          </a:p>
          <a:p>
            <a:pPr lvl="2"/>
            <a:r>
              <a:rPr lang="en-US" dirty="0"/>
              <a:t>E</a:t>
            </a:r>
            <a:r>
              <a:rPr lang="en-US" dirty="0" smtClean="0"/>
              <a:t>ducation </a:t>
            </a:r>
            <a:r>
              <a:rPr lang="en-US" dirty="0"/>
              <a:t>to understand the new </a:t>
            </a:r>
            <a:r>
              <a:rPr lang="en-US" dirty="0" smtClean="0"/>
              <a:t>features, the </a:t>
            </a:r>
            <a:r>
              <a:rPr lang="en-US" dirty="0"/>
              <a:t>axiom based versioning of the OWL reference </a:t>
            </a:r>
            <a:r>
              <a:rPr lang="en-US" dirty="0" smtClean="0"/>
              <a:t>set, </a:t>
            </a:r>
            <a:r>
              <a:rPr lang="en-US" dirty="0"/>
              <a:t>and </a:t>
            </a:r>
            <a:r>
              <a:rPr lang="en-US" dirty="0" smtClean="0"/>
              <a:t>changes </a:t>
            </a:r>
            <a:r>
              <a:rPr lang="en-US" dirty="0"/>
              <a:t>in the authoring tool.</a:t>
            </a:r>
          </a:p>
          <a:p>
            <a:pPr lvl="1"/>
            <a:r>
              <a:rPr lang="en-US" dirty="0" smtClean="0"/>
              <a:t>Subsumption testing</a:t>
            </a:r>
          </a:p>
          <a:p>
            <a:pPr lvl="2"/>
            <a:r>
              <a:rPr lang="en-US" dirty="0" smtClean="0"/>
              <a:t>Recommend to replace structure subsumption testing by DL classifier reasoning service</a:t>
            </a:r>
          </a:p>
          <a:p>
            <a:pPr lvl="1"/>
            <a:r>
              <a:rPr lang="en-US" dirty="0" smtClean="0"/>
              <a:t>Diagramming</a:t>
            </a:r>
          </a:p>
          <a:p>
            <a:pPr lvl="2"/>
            <a:r>
              <a:rPr lang="en-US" dirty="0" smtClean="0"/>
              <a:t>No anticipated impact</a:t>
            </a:r>
          </a:p>
          <a:p>
            <a:pPr lvl="1"/>
            <a:r>
              <a:rPr lang="en-US" dirty="0" smtClean="0"/>
              <a:t>MRCM</a:t>
            </a:r>
          </a:p>
          <a:p>
            <a:pPr lvl="2"/>
            <a:r>
              <a:rPr lang="en-US" dirty="0"/>
              <a:t>Changes to accommodate these features could be added </a:t>
            </a:r>
            <a:r>
              <a:rPr lang="en-US" dirty="0" smtClean="0"/>
              <a:t>incrementally</a:t>
            </a:r>
          </a:p>
          <a:p>
            <a:pPr lvl="1"/>
            <a:r>
              <a:rPr lang="en-US" dirty="0" smtClean="0"/>
              <a:t>Implementers</a:t>
            </a:r>
          </a:p>
          <a:p>
            <a:pPr lvl="2"/>
            <a:r>
              <a:rPr lang="en-US" dirty="0" smtClean="0"/>
              <a:t>No impact to majority customers who only use concepts/descriptions and/or hierarchical relationships</a:t>
            </a:r>
          </a:p>
          <a:p>
            <a:pPr lvl="2"/>
            <a:r>
              <a:rPr lang="en-US" dirty="0"/>
              <a:t>Consumers of the full SNOMED CT semantics will need to use the OWL reference </a:t>
            </a:r>
            <a:r>
              <a:rPr lang="en-US" dirty="0" smtClean="0"/>
              <a:t>set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14356"/>
            <a:ext cx="7603958" cy="507995"/>
          </a:xfrm>
        </p:spPr>
        <p:txBody>
          <a:bodyPr/>
          <a:lstStyle/>
          <a:p>
            <a:r>
              <a:rPr lang="en-US" dirty="0" smtClean="0"/>
              <a:t>Impact assessment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92926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5071481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Requirements</a:t>
            </a:r>
            <a:endParaRPr lang="en-US" dirty="0">
              <a:latin typeface="+mn-lt"/>
            </a:endParaRPr>
          </a:p>
          <a:p>
            <a:endParaRPr lang="en-US" dirty="0" smtClean="0">
              <a:latin typeface="+mn-lt"/>
            </a:endParaRPr>
          </a:p>
          <a:p>
            <a:r>
              <a:rPr lang="en-US" dirty="0" smtClean="0">
                <a:latin typeface="+mn-lt"/>
              </a:rPr>
              <a:t>Benefits</a:t>
            </a:r>
          </a:p>
          <a:p>
            <a:endParaRPr lang="en-US" dirty="0">
              <a:latin typeface="+mn-lt"/>
            </a:endParaRPr>
          </a:p>
          <a:p>
            <a:r>
              <a:rPr lang="en-US" dirty="0" smtClean="0">
                <a:latin typeface="+mn-lt"/>
              </a:rPr>
              <a:t>Logic profile </a:t>
            </a:r>
            <a:r>
              <a:rPr lang="mr-IN" dirty="0" smtClean="0">
                <a:latin typeface="+mn-lt"/>
              </a:rPr>
              <a:t>–</a:t>
            </a:r>
            <a:r>
              <a:rPr lang="en-US" dirty="0" smtClean="0">
                <a:latin typeface="+mn-lt"/>
              </a:rPr>
              <a:t> subset of OWL 2 EL profile</a:t>
            </a:r>
          </a:p>
          <a:p>
            <a:endParaRPr lang="en-US" dirty="0">
              <a:latin typeface="+mn-lt"/>
            </a:endParaRPr>
          </a:p>
          <a:p>
            <a:r>
              <a:rPr lang="en-US" dirty="0" smtClean="0">
                <a:latin typeface="+mn-lt"/>
              </a:rPr>
              <a:t>Formal representation </a:t>
            </a:r>
            <a:r>
              <a:rPr lang="mr-IN" dirty="0" smtClean="0">
                <a:latin typeface="+mn-lt"/>
              </a:rPr>
              <a:t>–</a:t>
            </a:r>
            <a:r>
              <a:rPr lang="en-US" dirty="0" smtClean="0">
                <a:latin typeface="+mn-lt"/>
              </a:rPr>
              <a:t> OWL reference set </a:t>
            </a:r>
          </a:p>
          <a:p>
            <a:pPr marL="129541" indent="0">
              <a:buNone/>
            </a:pPr>
            <a:endParaRPr lang="en-US" dirty="0">
              <a:latin typeface="+mn-lt"/>
            </a:endParaRPr>
          </a:p>
          <a:p>
            <a:r>
              <a:rPr lang="en-US" dirty="0" smtClean="0">
                <a:latin typeface="+mn-lt"/>
              </a:rPr>
              <a:t>Roadmap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Impact assessment</a:t>
            </a:r>
          </a:p>
          <a:p>
            <a:pPr marL="129541" indent="0">
              <a:buNone/>
            </a:pPr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0029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5071481"/>
          </a:xfrm>
        </p:spPr>
        <p:txBody>
          <a:bodyPr>
            <a:normAutofit/>
          </a:bodyPr>
          <a:lstStyle/>
          <a:p>
            <a:r>
              <a:rPr lang="en-US" dirty="0"/>
              <a:t>Daniel </a:t>
            </a:r>
            <a:r>
              <a:rPr lang="en-US" dirty="0" err="1"/>
              <a:t>Karlsson</a:t>
            </a:r>
            <a:endParaRPr lang="en-US" dirty="0"/>
          </a:p>
          <a:p>
            <a:r>
              <a:rPr lang="en-US" dirty="0"/>
              <a:t>Dion </a:t>
            </a:r>
            <a:r>
              <a:rPr lang="en-US" dirty="0" err="1" smtClean="0"/>
              <a:t>McMurtrie</a:t>
            </a:r>
            <a:endParaRPr lang="en-US" dirty="0" smtClean="0">
              <a:latin typeface="+mn-lt"/>
            </a:endParaRPr>
          </a:p>
          <a:p>
            <a:r>
              <a:rPr lang="en-US" dirty="0" smtClean="0">
                <a:latin typeface="+mn-lt"/>
              </a:rPr>
              <a:t>Guillermo </a:t>
            </a:r>
            <a:r>
              <a:rPr lang="en-US" dirty="0" err="1" smtClean="0">
                <a:latin typeface="+mn-lt"/>
              </a:rPr>
              <a:t>Reynoso</a:t>
            </a:r>
            <a:endParaRPr lang="en-US" dirty="0" smtClean="0">
              <a:latin typeface="+mn-lt"/>
            </a:endParaRPr>
          </a:p>
          <a:p>
            <a:r>
              <a:rPr lang="en-US" dirty="0" smtClean="0">
                <a:latin typeface="+mn-lt"/>
              </a:rPr>
              <a:t>Harold </a:t>
            </a:r>
            <a:r>
              <a:rPr lang="en-US" dirty="0" err="1" smtClean="0">
                <a:latin typeface="+mn-lt"/>
              </a:rPr>
              <a:t>Solbrig</a:t>
            </a:r>
            <a:endParaRPr lang="en-US" dirty="0">
              <a:latin typeface="+mn-lt"/>
            </a:endParaRPr>
          </a:p>
          <a:p>
            <a:r>
              <a:rPr lang="en-US" dirty="0" smtClean="0">
                <a:latin typeface="+mn-lt"/>
              </a:rPr>
              <a:t>Michael </a:t>
            </a:r>
            <a:r>
              <a:rPr lang="en-US" dirty="0" err="1" smtClean="0">
                <a:latin typeface="+mn-lt"/>
              </a:rPr>
              <a:t>Lawley</a:t>
            </a:r>
            <a:endParaRPr lang="en-US" dirty="0" smtClean="0">
              <a:latin typeface="+mn-lt"/>
            </a:endParaRPr>
          </a:p>
          <a:p>
            <a:r>
              <a:rPr lang="en-US" dirty="0" smtClean="0">
                <a:latin typeface="+mn-lt"/>
              </a:rPr>
              <a:t>Peter </a:t>
            </a:r>
            <a:r>
              <a:rPr lang="en-US" dirty="0" err="1" smtClean="0">
                <a:latin typeface="+mn-lt"/>
              </a:rPr>
              <a:t>Hendler</a:t>
            </a:r>
            <a:endParaRPr lang="en-US" dirty="0">
              <a:latin typeface="+mn-lt"/>
            </a:endParaRPr>
          </a:p>
          <a:p>
            <a:r>
              <a:rPr lang="en-GB" dirty="0" smtClean="0">
                <a:latin typeface="+mn-lt"/>
              </a:rPr>
              <a:t>Peter G. Williams</a:t>
            </a:r>
          </a:p>
          <a:p>
            <a:r>
              <a:rPr lang="en-GB" dirty="0" smtClean="0">
                <a:latin typeface="+mn-lt"/>
              </a:rPr>
              <a:t>Ronald Cornet</a:t>
            </a:r>
            <a:endParaRPr lang="en-US" dirty="0">
              <a:latin typeface="+mn-lt"/>
            </a:endParaRPr>
          </a:p>
          <a:p>
            <a:r>
              <a:rPr lang="en-US" dirty="0" smtClean="0">
                <a:latin typeface="+mn-lt"/>
              </a:rPr>
              <a:t>Yongsheng Gao</a:t>
            </a:r>
            <a:endParaRPr lang="en-US" dirty="0">
              <a:latin typeface="+mn-lt"/>
            </a:endParaRPr>
          </a:p>
          <a:p>
            <a:endParaRPr lang="en-US" dirty="0" smtClean="0"/>
          </a:p>
          <a:p>
            <a:r>
              <a:rPr lang="en-US" dirty="0" smtClean="0">
                <a:latin typeface="+mn-lt"/>
              </a:rPr>
              <a:t>SNOED CT Logic Profile Enhancements: </a:t>
            </a:r>
          </a:p>
          <a:p>
            <a:pPr marL="129541" indent="0">
              <a:buNone/>
            </a:pPr>
            <a:r>
              <a:rPr lang="en-US" dirty="0">
                <a:latin typeface="+mn-lt"/>
              </a:rPr>
              <a:t> </a:t>
            </a:r>
            <a:r>
              <a:rPr lang="en-US" dirty="0" smtClean="0">
                <a:latin typeface="+mn-lt"/>
              </a:rPr>
              <a:t>  http</a:t>
            </a:r>
            <a:r>
              <a:rPr lang="en-US" dirty="0">
                <a:latin typeface="+mn-lt"/>
              </a:rPr>
              <a:t>://</a:t>
            </a:r>
            <a:r>
              <a:rPr lang="en-US" dirty="0" err="1">
                <a:latin typeface="+mn-lt"/>
              </a:rPr>
              <a:t>bit.ly</a:t>
            </a:r>
            <a:r>
              <a:rPr lang="en-US" dirty="0">
                <a:latin typeface="+mn-lt"/>
              </a:rPr>
              <a:t>/2xIYwUJ​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Thanks to the DL subgroup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801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5071481"/>
          </a:xfrm>
        </p:spPr>
        <p:txBody>
          <a:bodyPr>
            <a:normAutofit/>
          </a:bodyPr>
          <a:lstStyle/>
          <a:p>
            <a:r>
              <a:rPr lang="en-US" dirty="0" smtClean="0"/>
              <a:t>Content development</a:t>
            </a:r>
          </a:p>
          <a:p>
            <a:pPr lvl="1"/>
            <a:r>
              <a:rPr lang="en-US" dirty="0" smtClean="0"/>
              <a:t>Anatomy</a:t>
            </a:r>
          </a:p>
          <a:p>
            <a:pPr lvl="1"/>
            <a:r>
              <a:rPr lang="en-US" dirty="0" smtClean="0"/>
              <a:t>Drugs</a:t>
            </a:r>
          </a:p>
          <a:p>
            <a:pPr lvl="1"/>
            <a:r>
              <a:rPr lang="en-US" dirty="0" smtClean="0"/>
              <a:t>Substance</a:t>
            </a:r>
          </a:p>
          <a:p>
            <a:pPr lvl="1"/>
            <a:r>
              <a:rPr lang="en-US" dirty="0" smtClean="0"/>
              <a:t>Observable entities</a:t>
            </a:r>
          </a:p>
          <a:p>
            <a:pPr lvl="1"/>
            <a:r>
              <a:rPr lang="en-US" dirty="0" smtClean="0"/>
              <a:t>General content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Quality improvement</a:t>
            </a:r>
          </a:p>
          <a:p>
            <a:pPr lvl="1"/>
            <a:r>
              <a:rPr lang="en-US" dirty="0" smtClean="0"/>
              <a:t>Missing or incorrect relationships</a:t>
            </a:r>
          </a:p>
          <a:p>
            <a:pPr lvl="1"/>
            <a:r>
              <a:rPr lang="en-US" dirty="0" smtClean="0"/>
              <a:t>Duplications</a:t>
            </a:r>
          </a:p>
          <a:p>
            <a:endParaRPr lang="en-US" dirty="0"/>
          </a:p>
          <a:p>
            <a:r>
              <a:rPr lang="en-US" dirty="0" smtClean="0"/>
              <a:t>Conformance to ontology language standard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72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14356"/>
            <a:ext cx="7603958" cy="507995"/>
          </a:xfrm>
        </p:spPr>
        <p:txBody>
          <a:bodyPr/>
          <a:lstStyle/>
          <a:p>
            <a:r>
              <a:rPr lang="en-US" dirty="0" smtClean="0"/>
              <a:t>Requirements for the DL features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208686"/>
              </p:ext>
            </p:extLst>
          </p:nvPr>
        </p:nvGraphicFramePr>
        <p:xfrm>
          <a:off x="558798" y="1446696"/>
          <a:ext cx="7999899" cy="4911759"/>
        </p:xfrm>
        <a:graphic>
          <a:graphicData uri="http://schemas.openxmlformats.org/drawingml/2006/table">
            <a:tbl>
              <a:tblPr firstRow="1"/>
              <a:tblGrid>
                <a:gridCol w="2083440"/>
                <a:gridCol w="939906"/>
                <a:gridCol w="823739"/>
                <a:gridCol w="1184698"/>
                <a:gridCol w="1286179"/>
                <a:gridCol w="1681937"/>
              </a:tblGrid>
              <a:tr h="599044"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Key Features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Anatomy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Drug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Substance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Observables LOINC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General</a:t>
                      </a:r>
                      <a:r>
                        <a:rPr lang="en-US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content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2136"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GCI (general concept inclusion)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47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Multiple axioms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148"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Transitive Object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Property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715"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Reflexive Object Property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is-I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Maybe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464"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Property Chain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435"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Data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Property / concrete domains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184"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Disjointness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Maybe</a:t>
                      </a: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GB" sz="16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Maybe</a:t>
                      </a:r>
                      <a:endParaRPr lang="mr-IN" sz="16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336"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“Only” semantic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Maybe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477"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Negation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197">
                <a:tc>
                  <a:txBody>
                    <a:bodyPr/>
                    <a:lstStyle/>
                    <a:p>
                      <a:pPr algn="l" fontAlgn="b">
                        <a:lnSpc>
                          <a:spcPct val="110000"/>
                        </a:lnSpc>
                      </a:pPr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Nesting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endParaRPr lang="en-US" sz="16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10000"/>
                        </a:lnSpc>
                      </a:pPr>
                      <a:r>
                        <a:rPr lang="en-US" sz="16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6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32158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GCI example</a:t>
            </a:r>
            <a:endParaRPr lang="en-AU" dirty="0"/>
          </a:p>
        </p:txBody>
      </p:sp>
      <p:sp>
        <p:nvSpPr>
          <p:cNvPr id="28" name="Flowchart: Terminator 12"/>
          <p:cNvSpPr/>
          <p:nvPr/>
        </p:nvSpPr>
        <p:spPr>
          <a:xfrm>
            <a:off x="2555776" y="3073340"/>
            <a:ext cx="2016224" cy="530290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s-IS" sz="1400" dirty="0" smtClean="0">
                <a:solidFill>
                  <a:schemeClr val="tx1"/>
                </a:solidFill>
              </a:rPr>
              <a:t>Due to</a:t>
            </a:r>
            <a:r>
              <a:rPr lang="en-AU" sz="1400" dirty="0" smtClean="0">
                <a:solidFill>
                  <a:schemeClr val="tx1"/>
                </a:solidFill>
              </a:rPr>
              <a:t> </a:t>
            </a:r>
            <a:r>
              <a:rPr lang="en-AU" sz="1400" dirty="0">
                <a:solidFill>
                  <a:schemeClr val="tx1"/>
                </a:solidFill>
              </a:rPr>
              <a:t>(attribute)</a:t>
            </a:r>
          </a:p>
        </p:txBody>
      </p:sp>
      <p:cxnSp>
        <p:nvCxnSpPr>
          <p:cNvPr id="31" name="Elbow Connector 30"/>
          <p:cNvCxnSpPr>
            <a:stCxn id="42" idx="6"/>
            <a:endCxn id="28" idx="1"/>
          </p:cNvCxnSpPr>
          <p:nvPr/>
        </p:nvCxnSpPr>
        <p:spPr>
          <a:xfrm>
            <a:off x="1979712" y="2546397"/>
            <a:ext cx="576064" cy="792088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28" idx="3"/>
          </p:cNvCxnSpPr>
          <p:nvPr/>
        </p:nvCxnSpPr>
        <p:spPr>
          <a:xfrm flipV="1">
            <a:off x="4572000" y="3336612"/>
            <a:ext cx="504056" cy="1873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Isosceles Triangle 36"/>
          <p:cNvSpPr/>
          <p:nvPr/>
        </p:nvSpPr>
        <p:spPr>
          <a:xfrm rot="5400000">
            <a:off x="2519772" y="2399203"/>
            <a:ext cx="216024" cy="2880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Oval 41"/>
          <p:cNvSpPr/>
          <p:nvPr/>
        </p:nvSpPr>
        <p:spPr>
          <a:xfrm>
            <a:off x="1835696" y="2474389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45" name="Elbow Connector 111"/>
          <p:cNvCxnSpPr>
            <a:stCxn id="42" idx="6"/>
            <a:endCxn id="37" idx="3"/>
          </p:cNvCxnSpPr>
          <p:nvPr/>
        </p:nvCxnSpPr>
        <p:spPr>
          <a:xfrm flipV="1">
            <a:off x="1979712" y="2543219"/>
            <a:ext cx="504056" cy="3178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130"/>
          <p:cNvCxnSpPr>
            <a:endCxn id="42" idx="2"/>
          </p:cNvCxnSpPr>
          <p:nvPr/>
        </p:nvCxnSpPr>
        <p:spPr>
          <a:xfrm>
            <a:off x="1576164" y="2546397"/>
            <a:ext cx="259532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/>
          <p:cNvCxnSpPr>
            <a:endCxn id="68" idx="2"/>
          </p:cNvCxnSpPr>
          <p:nvPr/>
        </p:nvCxnSpPr>
        <p:spPr>
          <a:xfrm rot="16200000" flipH="1">
            <a:off x="587000" y="2089788"/>
            <a:ext cx="553177" cy="360040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2771800" y="2209244"/>
            <a:ext cx="3816424" cy="602298"/>
          </a:xfrm>
          <a:prstGeom prst="rect">
            <a:avLst/>
          </a:prstGeom>
          <a:solidFill>
            <a:srgbClr val="99CCFF"/>
          </a:solidFill>
          <a:ln w="254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Diabetes Mellitus (disorder)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076056" y="3073340"/>
            <a:ext cx="2160240" cy="530290"/>
          </a:xfrm>
          <a:prstGeom prst="rect">
            <a:avLst/>
          </a:prstGeom>
          <a:solidFill>
            <a:srgbClr val="99CCFF"/>
          </a:solidFill>
          <a:ln w="254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Disease (disorder)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395536" y="1462930"/>
            <a:ext cx="4320480" cy="530290"/>
          </a:xfrm>
          <a:prstGeom prst="rect">
            <a:avLst/>
          </a:prstGeom>
          <a:solidFill>
            <a:srgbClr val="99CCFF"/>
          </a:solidFill>
          <a:ln w="254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Secondary diabetes Mellitus (disorder)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54" name="Flowchart: Terminator 12"/>
          <p:cNvSpPr/>
          <p:nvPr/>
        </p:nvSpPr>
        <p:spPr>
          <a:xfrm>
            <a:off x="2555776" y="4801532"/>
            <a:ext cx="2016224" cy="530290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C</a:t>
            </a:r>
            <a:r>
              <a:rPr lang="is-IS" sz="1400" dirty="0" smtClean="0">
                <a:solidFill>
                  <a:schemeClr val="tx1"/>
                </a:solidFill>
              </a:rPr>
              <a:t>ausative agent</a:t>
            </a:r>
            <a:r>
              <a:rPr lang="en-AU" sz="1400" dirty="0" smtClean="0">
                <a:solidFill>
                  <a:schemeClr val="tx1"/>
                </a:solidFill>
              </a:rPr>
              <a:t> </a:t>
            </a:r>
            <a:r>
              <a:rPr lang="en-AU" sz="1400" dirty="0">
                <a:solidFill>
                  <a:schemeClr val="tx1"/>
                </a:solidFill>
              </a:rPr>
              <a:t>(attribute)</a:t>
            </a:r>
          </a:p>
        </p:txBody>
      </p:sp>
      <p:cxnSp>
        <p:nvCxnSpPr>
          <p:cNvPr id="55" name="Elbow Connector 54"/>
          <p:cNvCxnSpPr>
            <a:stCxn id="58" idx="6"/>
            <a:endCxn id="54" idx="1"/>
          </p:cNvCxnSpPr>
          <p:nvPr/>
        </p:nvCxnSpPr>
        <p:spPr>
          <a:xfrm>
            <a:off x="1979712" y="4248355"/>
            <a:ext cx="576064" cy="818322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stCxn id="54" idx="3"/>
          </p:cNvCxnSpPr>
          <p:nvPr/>
        </p:nvCxnSpPr>
        <p:spPr>
          <a:xfrm flipV="1">
            <a:off x="4572000" y="5064804"/>
            <a:ext cx="504056" cy="1873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Isosceles Triangle 56"/>
          <p:cNvSpPr/>
          <p:nvPr/>
        </p:nvSpPr>
        <p:spPr>
          <a:xfrm rot="5400000">
            <a:off x="2519772" y="4101161"/>
            <a:ext cx="216024" cy="2880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Oval 57"/>
          <p:cNvSpPr/>
          <p:nvPr/>
        </p:nvSpPr>
        <p:spPr>
          <a:xfrm>
            <a:off x="1835696" y="4176347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59" name="Elbow Connector 111"/>
          <p:cNvCxnSpPr>
            <a:stCxn id="58" idx="6"/>
            <a:endCxn id="57" idx="3"/>
          </p:cNvCxnSpPr>
          <p:nvPr/>
        </p:nvCxnSpPr>
        <p:spPr>
          <a:xfrm flipV="1">
            <a:off x="1979712" y="4245177"/>
            <a:ext cx="504056" cy="3178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Elbow Connector 130"/>
          <p:cNvCxnSpPr>
            <a:endCxn id="58" idx="2"/>
          </p:cNvCxnSpPr>
          <p:nvPr/>
        </p:nvCxnSpPr>
        <p:spPr>
          <a:xfrm>
            <a:off x="1576164" y="4248355"/>
            <a:ext cx="259532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2771800" y="3911202"/>
            <a:ext cx="3816424" cy="602298"/>
          </a:xfrm>
          <a:prstGeom prst="rect">
            <a:avLst/>
          </a:prstGeom>
          <a:solidFill>
            <a:srgbClr val="99CCFF"/>
          </a:solidFill>
          <a:ln w="254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Diabetes Mellitus (disorder)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5076056" y="4801532"/>
            <a:ext cx="2743600" cy="530290"/>
          </a:xfrm>
          <a:prstGeom prst="rect">
            <a:avLst/>
          </a:prstGeom>
          <a:solidFill>
            <a:srgbClr val="99CCFF"/>
          </a:solidFill>
          <a:ln w="254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Drug or medicament (</a:t>
            </a:r>
            <a:r>
              <a:rPr lang="en-AU" dirty="0" smtClean="0">
                <a:solidFill>
                  <a:schemeClr val="tx1"/>
                </a:solidFill>
              </a:rPr>
              <a:t>substance)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67" name="Elbow Connector 66"/>
          <p:cNvCxnSpPr>
            <a:endCxn id="69" idx="2"/>
          </p:cNvCxnSpPr>
          <p:nvPr/>
        </p:nvCxnSpPr>
        <p:spPr>
          <a:xfrm rot="16200000" flipH="1">
            <a:off x="-267732" y="2944518"/>
            <a:ext cx="2255135" cy="352537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Oval 67"/>
          <p:cNvSpPr/>
          <p:nvPr/>
        </p:nvSpPr>
        <p:spPr>
          <a:xfrm>
            <a:off x="1043608" y="2281252"/>
            <a:ext cx="540060" cy="53029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 smtClean="0">
                <a:solidFill>
                  <a:schemeClr val="tx1"/>
                </a:solidFill>
                <a:latin typeface="Arial Unicode MS"/>
                <a:ea typeface="Arial Unicode MS"/>
                <a:cs typeface="Arial Unicode MS"/>
              </a:rPr>
              <a:t>⊒</a:t>
            </a:r>
            <a:endParaRPr lang="en-AU" sz="32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1036104" y="3983210"/>
            <a:ext cx="540060" cy="53029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 smtClean="0">
                <a:solidFill>
                  <a:schemeClr val="tx1"/>
                </a:solidFill>
                <a:latin typeface="Arial Unicode MS"/>
                <a:ea typeface="Arial Unicode MS"/>
                <a:cs typeface="Arial Unicode MS"/>
              </a:rPr>
              <a:t>⊒</a:t>
            </a:r>
            <a:endParaRPr lang="en-AU" sz="32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9493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7" grpId="0" animBg="1"/>
      <p:bldP spid="42" grpId="0" animBg="1"/>
      <p:bldP spid="51" grpId="0" animBg="1"/>
      <p:bldP spid="52" grpId="0" animBg="1"/>
      <p:bldP spid="53" grpId="0" animBg="1"/>
      <p:bldP spid="54" grpId="0" animBg="1"/>
      <p:bldP spid="57" grpId="0" animBg="1"/>
      <p:bldP spid="58" grpId="0" animBg="1"/>
      <p:bldP spid="62" grpId="0" animBg="1"/>
      <p:bldP spid="65" grpId="0" animBg="1"/>
      <p:bldP spid="68" grpId="0" animBg="1"/>
      <p:bldP spid="6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Hidden GCI example</a:t>
            </a:r>
            <a:endParaRPr lang="en-AU" dirty="0"/>
          </a:p>
        </p:txBody>
      </p:sp>
      <p:sp>
        <p:nvSpPr>
          <p:cNvPr id="7" name="Rectangle 6"/>
          <p:cNvSpPr/>
          <p:nvPr/>
        </p:nvSpPr>
        <p:spPr>
          <a:xfrm>
            <a:off x="539552" y="1435653"/>
            <a:ext cx="6077816" cy="426404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solidFill>
                  <a:schemeClr val="tx1"/>
                </a:solidFill>
              </a:rPr>
              <a:t>Product containing </a:t>
            </a:r>
            <a:r>
              <a:rPr lang="en-AU" dirty="0" smtClean="0">
                <a:solidFill>
                  <a:schemeClr val="tx1"/>
                </a:solidFill>
              </a:rPr>
              <a:t>timolol in eye drops form </a:t>
            </a:r>
            <a:r>
              <a:rPr lang="en-AU" dirty="0">
                <a:solidFill>
                  <a:schemeClr val="tx1"/>
                </a:solidFill>
              </a:rPr>
              <a:t>(clinical drug)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2309984" y="3706616"/>
            <a:ext cx="430548" cy="40459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7" name="Flowchart: Terminator 26"/>
          <p:cNvSpPr/>
          <p:nvPr/>
        </p:nvSpPr>
        <p:spPr>
          <a:xfrm>
            <a:off x="2475050" y="2865720"/>
            <a:ext cx="2844316" cy="513587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Has manufactured dose form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29" name="Elbow Connector 28"/>
          <p:cNvCxnSpPr>
            <a:stCxn id="27" idx="3"/>
            <a:endCxn id="32" idx="1"/>
          </p:cNvCxnSpPr>
          <p:nvPr/>
        </p:nvCxnSpPr>
        <p:spPr>
          <a:xfrm flipV="1">
            <a:off x="5319366" y="3118097"/>
            <a:ext cx="700643" cy="4417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66" idx="6"/>
            <a:endCxn id="14" idx="2"/>
          </p:cNvCxnSpPr>
          <p:nvPr/>
        </p:nvCxnSpPr>
        <p:spPr>
          <a:xfrm>
            <a:off x="1926240" y="2507946"/>
            <a:ext cx="383744" cy="1400965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lowchart: Terminator 45"/>
          <p:cNvSpPr/>
          <p:nvPr/>
        </p:nvSpPr>
        <p:spPr>
          <a:xfrm>
            <a:off x="3421676" y="3657800"/>
            <a:ext cx="2487905" cy="505586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Has active ingredient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48" name="Elbow Connector 47"/>
          <p:cNvCxnSpPr>
            <a:stCxn id="46" idx="3"/>
            <a:endCxn id="33" idx="1"/>
          </p:cNvCxnSpPr>
          <p:nvPr/>
        </p:nvCxnSpPr>
        <p:spPr>
          <a:xfrm>
            <a:off x="5909581" y="3910593"/>
            <a:ext cx="475884" cy="144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Elbow Connector 63"/>
          <p:cNvCxnSpPr>
            <a:stCxn id="14" idx="6"/>
            <a:endCxn id="46" idx="1"/>
          </p:cNvCxnSpPr>
          <p:nvPr/>
        </p:nvCxnSpPr>
        <p:spPr>
          <a:xfrm>
            <a:off x="2740532" y="3908911"/>
            <a:ext cx="681144" cy="1682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Isosceles Triangle 59"/>
          <p:cNvSpPr/>
          <p:nvPr/>
        </p:nvSpPr>
        <p:spPr>
          <a:xfrm rot="5400000">
            <a:off x="2519772" y="2360752"/>
            <a:ext cx="216024" cy="2880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3" name="Oval 62"/>
          <p:cNvSpPr/>
          <p:nvPr/>
        </p:nvSpPr>
        <p:spPr>
          <a:xfrm>
            <a:off x="1036104" y="2242801"/>
            <a:ext cx="540060" cy="53029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 smtClean="0">
                <a:solidFill>
                  <a:schemeClr val="tx1"/>
                </a:solidFill>
                <a:latin typeface="Arial Unicode MS"/>
                <a:ea typeface="Arial Unicode MS"/>
                <a:cs typeface="Arial Unicode MS"/>
              </a:rPr>
              <a:t>≡</a:t>
            </a:r>
            <a:endParaRPr lang="en-AU" sz="32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1782224" y="2435938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12" name="Elbow Connector 111"/>
          <p:cNvCxnSpPr>
            <a:stCxn id="66" idx="6"/>
            <a:endCxn id="60" idx="3"/>
          </p:cNvCxnSpPr>
          <p:nvPr/>
        </p:nvCxnSpPr>
        <p:spPr>
          <a:xfrm flipV="1">
            <a:off x="1926240" y="2504768"/>
            <a:ext cx="557528" cy="3178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>
            <a:stCxn id="63" idx="6"/>
            <a:endCxn id="66" idx="2"/>
          </p:cNvCxnSpPr>
          <p:nvPr/>
        </p:nvCxnSpPr>
        <p:spPr>
          <a:xfrm>
            <a:off x="1576164" y="2507946"/>
            <a:ext cx="20606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63" idx="2"/>
          </p:cNvCxnSpPr>
          <p:nvPr/>
        </p:nvCxnSpPr>
        <p:spPr>
          <a:xfrm rot="16200000" flipH="1">
            <a:off x="536893" y="2008734"/>
            <a:ext cx="645887" cy="352536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2771799" y="2319831"/>
            <a:ext cx="4277443" cy="373157"/>
          </a:xfrm>
          <a:prstGeom prst="rect">
            <a:avLst/>
          </a:prstGeom>
          <a:solidFill>
            <a:srgbClr val="99CCFF"/>
          </a:solidFill>
          <a:ln w="254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solidFill>
                  <a:schemeClr val="tx1"/>
                </a:solidFill>
              </a:rPr>
              <a:t>Pharmaceutical / biologic product (product)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50" name="Elbow Connector 49"/>
          <p:cNvCxnSpPr/>
          <p:nvPr/>
        </p:nvCxnSpPr>
        <p:spPr>
          <a:xfrm>
            <a:off x="1926240" y="2507946"/>
            <a:ext cx="557528" cy="618739"/>
          </a:xfrm>
          <a:prstGeom prst="bentConnector3">
            <a:avLst>
              <a:gd name="adj1" fmla="val 35613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6020009" y="2865720"/>
            <a:ext cx="1302391" cy="504754"/>
          </a:xfrm>
          <a:prstGeom prst="rect">
            <a:avLst/>
          </a:prstGeom>
          <a:solidFill>
            <a:srgbClr val="99CCFF"/>
          </a:solidFill>
          <a:ln w="254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Eye drops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385465" y="3690929"/>
            <a:ext cx="1300824" cy="439616"/>
          </a:xfrm>
          <a:prstGeom prst="rect">
            <a:avLst/>
          </a:prstGeom>
          <a:solidFill>
            <a:srgbClr val="99CCFF"/>
          </a:solidFill>
          <a:ln w="254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Timolol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1005794" y="4594440"/>
            <a:ext cx="540060" cy="53029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⊑</a:t>
            </a:r>
          </a:p>
        </p:txBody>
      </p:sp>
      <p:sp>
        <p:nvSpPr>
          <p:cNvPr id="31" name="Rectangle 30"/>
          <p:cNvSpPr/>
          <p:nvPr/>
        </p:nvSpPr>
        <p:spPr>
          <a:xfrm>
            <a:off x="2804229" y="4594439"/>
            <a:ext cx="3582280" cy="530290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solidFill>
                  <a:schemeClr val="tx1"/>
                </a:solidFill>
              </a:rPr>
              <a:t>Anti glaucoma preparation (product)</a:t>
            </a:r>
            <a:endParaRPr lang="en-AU" sz="1400" dirty="0" smtClean="0">
              <a:solidFill>
                <a:schemeClr val="tx1"/>
              </a:solidFill>
            </a:endParaRPr>
          </a:p>
        </p:txBody>
      </p:sp>
      <p:sp>
        <p:nvSpPr>
          <p:cNvPr id="36" name="Isosceles Triangle 35"/>
          <p:cNvSpPr/>
          <p:nvPr/>
        </p:nvSpPr>
        <p:spPr>
          <a:xfrm rot="5400000">
            <a:off x="2489462" y="4715767"/>
            <a:ext cx="216024" cy="2880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Oval 36"/>
          <p:cNvSpPr/>
          <p:nvPr/>
        </p:nvSpPr>
        <p:spPr>
          <a:xfrm>
            <a:off x="1805386" y="4790953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42" name="Elbow Connector 111"/>
          <p:cNvCxnSpPr>
            <a:stCxn id="37" idx="6"/>
            <a:endCxn id="36" idx="3"/>
          </p:cNvCxnSpPr>
          <p:nvPr/>
        </p:nvCxnSpPr>
        <p:spPr>
          <a:xfrm flipV="1">
            <a:off x="1949402" y="4859783"/>
            <a:ext cx="504056" cy="3178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>
            <a:stCxn id="28" idx="6"/>
            <a:endCxn id="37" idx="2"/>
          </p:cNvCxnSpPr>
          <p:nvPr/>
        </p:nvCxnSpPr>
        <p:spPr>
          <a:xfrm>
            <a:off x="1545854" y="4859585"/>
            <a:ext cx="259532" cy="3376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>
            <a:endCxn id="28" idx="2"/>
          </p:cNvCxnSpPr>
          <p:nvPr/>
        </p:nvCxnSpPr>
        <p:spPr>
          <a:xfrm rot="16200000" flipH="1">
            <a:off x="-655872" y="3197919"/>
            <a:ext cx="2997528" cy="325803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64397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6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5071481"/>
          </a:xfrm>
        </p:spPr>
        <p:txBody>
          <a:bodyPr>
            <a:normAutofit/>
          </a:bodyPr>
          <a:lstStyle/>
          <a:p>
            <a:r>
              <a:rPr lang="en-US" dirty="0" smtClean="0"/>
              <a:t>Transitive</a:t>
            </a:r>
            <a:endParaRPr lang="en-US" dirty="0"/>
          </a:p>
          <a:p>
            <a:pPr lvl="1"/>
            <a:r>
              <a:rPr lang="en-US" dirty="0" smtClean="0"/>
              <a:t>Attribute - Part of</a:t>
            </a:r>
          </a:p>
          <a:p>
            <a:pPr lvl="2"/>
            <a:r>
              <a:rPr lang="en-US" dirty="0" smtClean="0"/>
              <a:t>Finger is part of Hand</a:t>
            </a:r>
          </a:p>
          <a:p>
            <a:pPr lvl="2"/>
            <a:r>
              <a:rPr lang="en-US" dirty="0" smtClean="0"/>
              <a:t>Hand is part of </a:t>
            </a:r>
            <a:r>
              <a:rPr lang="en-US" dirty="0"/>
              <a:t>U</a:t>
            </a:r>
            <a:r>
              <a:rPr lang="en-US" dirty="0" smtClean="0"/>
              <a:t>pper limb</a:t>
            </a:r>
          </a:p>
          <a:p>
            <a:pPr lvl="2"/>
            <a:r>
              <a:rPr lang="en-US" dirty="0" smtClean="0"/>
              <a:t>Implies that Finger is part of Upper limb when |Part of| is transitive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Reflexive </a:t>
            </a:r>
          </a:p>
          <a:p>
            <a:pPr lvl="1"/>
            <a:r>
              <a:rPr lang="en-US" dirty="0" smtClean="0"/>
              <a:t>Attribute - All or part of</a:t>
            </a:r>
          </a:p>
          <a:p>
            <a:pPr lvl="2"/>
            <a:r>
              <a:rPr lang="en-US" dirty="0" smtClean="0"/>
              <a:t>|Structure of liver| is all or part of |Entire liver|</a:t>
            </a:r>
          </a:p>
          <a:p>
            <a:pPr lvl="2"/>
            <a:r>
              <a:rPr lang="en-US" dirty="0" smtClean="0"/>
              <a:t>Implies that Entire liver is a subconcept of Structure of liver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for property characteristics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574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14356"/>
            <a:ext cx="7350539" cy="507995"/>
          </a:xfrm>
        </p:spPr>
        <p:txBody>
          <a:bodyPr/>
          <a:lstStyle/>
          <a:p>
            <a:r>
              <a:rPr lang="en-US" dirty="0" smtClean="0"/>
              <a:t>Example for property chain</a:t>
            </a:r>
            <a:endParaRPr lang="en-US" dirty="0"/>
          </a:p>
        </p:txBody>
      </p:sp>
      <p:pic>
        <p:nvPicPr>
          <p:cNvPr id="5" name="Picture 4" descr="Screen Shot 2017-06-14 at 17.49.1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3" y="3045418"/>
            <a:ext cx="9050421" cy="681419"/>
          </a:xfrm>
          <a:prstGeom prst="rect">
            <a:avLst/>
          </a:prstGeom>
        </p:spPr>
      </p:pic>
      <p:pic>
        <p:nvPicPr>
          <p:cNvPr id="6" name="Picture 5" descr="Screen Shot 2017-06-14 at 17.50.0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3" y="3045418"/>
            <a:ext cx="9050421" cy="18505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83" y="5366685"/>
            <a:ext cx="8813800" cy="67427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954" y="1592074"/>
            <a:ext cx="4523570" cy="811922"/>
          </a:xfrm>
          <a:prstGeom prst="rect">
            <a:avLst/>
          </a:prstGeom>
        </p:spPr>
      </p:pic>
      <p:pic>
        <p:nvPicPr>
          <p:cNvPr id="4" name="Picture 3" descr="Screen Shot 2017-10-13 at 14.40.08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1414669"/>
            <a:ext cx="3898900" cy="1409700"/>
          </a:xfrm>
          <a:prstGeom prst="rect">
            <a:avLst/>
          </a:prstGeom>
        </p:spPr>
      </p:pic>
      <p:pic>
        <p:nvPicPr>
          <p:cNvPr id="8" name="Picture 7" descr="Screen Shot 2017-10-13 at 14.39.22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03" y="1410609"/>
            <a:ext cx="4426415" cy="1413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9147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de deck simple with alternative cover SI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 deck simple with alternative cover SI.potx</Template>
  <TotalTime>2671</TotalTime>
  <Words>836</Words>
  <Application>Microsoft Macintosh PowerPoint</Application>
  <PresentationFormat>On-screen Show (4:3)</PresentationFormat>
  <Paragraphs>227</Paragraphs>
  <Slides>17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Slide deck simple with alternative cover SI</vt:lpstr>
      <vt:lpstr> SNOMED CT Logic Profile Enhancements   Joint AG session, Bratislava,  2017/10/16</vt:lpstr>
      <vt:lpstr>Overview</vt:lpstr>
      <vt:lpstr>Thanks to the DL subgroup</vt:lpstr>
      <vt:lpstr>Requirements</vt:lpstr>
      <vt:lpstr>Requirements for the DL features</vt:lpstr>
      <vt:lpstr>GCI example</vt:lpstr>
      <vt:lpstr>Hidden GCI example</vt:lpstr>
      <vt:lpstr>Examples for property characteristics </vt:lpstr>
      <vt:lpstr>Example for property chain</vt:lpstr>
      <vt:lpstr>Data property to represent concrete domains</vt:lpstr>
      <vt:lpstr>Benefits of Logic Profile Enhancement</vt:lpstr>
      <vt:lpstr>Example of anatomy development workflow</vt:lpstr>
      <vt:lpstr>SNOMED CT Logic Profile</vt:lpstr>
      <vt:lpstr>Formal representation – OWL reset</vt:lpstr>
      <vt:lpstr>Proposed Roadmap for Logic Profile by Releases</vt:lpstr>
      <vt:lpstr>Impact assessment</vt:lpstr>
      <vt:lpstr>Impact assessment</vt:lpstr>
    </vt:vector>
  </TitlesOfParts>
  <Manager/>
  <Company>SNOMED International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deck</dc:title>
  <dc:subject/>
  <dc:creator>Yongsheng Gao</dc:creator>
  <cp:keywords/>
  <dc:description/>
  <cp:lastModifiedBy>Yongsheng Gao</cp:lastModifiedBy>
  <cp:revision>164</cp:revision>
  <dcterms:created xsi:type="dcterms:W3CDTF">2015-03-19T10:29:13Z</dcterms:created>
  <dcterms:modified xsi:type="dcterms:W3CDTF">2017-10-17T11:04:28Z</dcterms:modified>
  <cp:category/>
</cp:coreProperties>
</file>