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8" r:id="rId1"/>
  </p:sldMasterIdLst>
  <p:notesMasterIdLst>
    <p:notesMasterId r:id="rId4"/>
  </p:notesMasterIdLst>
  <p:sldIdLst>
    <p:sldId id="258" r:id="rId2"/>
    <p:sldId id="263" r:id="rId3"/>
  </p:sldIdLst>
  <p:sldSz cx="9144000" cy="6858000" type="screen4x3"/>
  <p:notesSz cx="9144000" cy="6858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78" autoAdjust="0"/>
    <p:restoredTop sz="94757" autoAdjust="0"/>
  </p:normalViewPr>
  <p:slideViewPr>
    <p:cSldViewPr snapToGrid="0" snapToObjects="1">
      <p:cViewPr>
        <p:scale>
          <a:sx n="71" d="100"/>
          <a:sy n="71" d="100"/>
        </p:scale>
        <p:origin x="-1452" y="-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3" name="Shape 3"/>
          <p:cNvSpPr txBox="1">
            <a:spLocks noGrp="1"/>
          </p:cNvSpPr>
          <p:nvPr>
            <p:ph type="dt" idx="10"/>
          </p:nvPr>
        </p:nvSpPr>
        <p:spPr>
          <a:xfrm>
            <a:off x="5179483" y="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4" name="Shape 4"/>
          <p:cNvSpPr>
            <a:spLocks noGrp="1" noRot="1" noChangeAspect="1"/>
          </p:cNvSpPr>
          <p:nvPr>
            <p:ph type="sldImg" idx="3"/>
          </p:nvPr>
        </p:nvSpPr>
        <p:spPr>
          <a:xfrm>
            <a:off x="2857500" y="514350"/>
            <a:ext cx="3429000" cy="257174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" name="Shape 5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ftr" idx="11"/>
          </p:nvPr>
        </p:nvSpPr>
        <p:spPr>
          <a:xfrm>
            <a:off x="0" y="651391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5179483" y="651391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defRPr sz="1200" b="0" i="0" u="none" strike="noStrike" cap="none" baseline="0"/>
            </a:lvl1pPr>
            <a:lvl2pPr marL="0" marR="0" indent="0" algn="l" rtl="0">
              <a:defRPr/>
            </a:lvl2pPr>
            <a:lvl3pPr marL="0" marR="0" indent="0" algn="l" rtl="0">
              <a:defRPr/>
            </a:lvl3pPr>
            <a:lvl4pPr marL="0" marR="0" indent="0" algn="l" rtl="0">
              <a:defRPr/>
            </a:lvl4pPr>
            <a:lvl5pPr marL="0" marR="0" indent="0" algn="l" rtl="0">
              <a:defRPr/>
            </a:lvl5pPr>
            <a:lvl6pPr marL="0" marR="0" indent="0" algn="l" rtl="0">
              <a:defRPr/>
            </a:lvl6pPr>
            <a:lvl7pPr marL="0" marR="0" indent="0" algn="l" rtl="0">
              <a:defRPr/>
            </a:lvl7pPr>
            <a:lvl8pPr marL="0" marR="0" indent="0" algn="l" rtl="0">
              <a:defRPr/>
            </a:lvl8pPr>
            <a:lvl9pPr marL="0" marR="0" indent="0" algn="l" rtl="0"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5762948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hape 13"/>
          <p:cNvCxnSpPr/>
          <p:nvPr/>
        </p:nvCxnSpPr>
        <p:spPr>
          <a:xfrm>
            <a:off x="0" y="1613266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Shape 14"/>
          <p:cNvSpPr txBox="1">
            <a:spLocks noGrp="1"/>
          </p:cNvSpPr>
          <p:nvPr>
            <p:ph type="ctrTitle"/>
          </p:nvPr>
        </p:nvSpPr>
        <p:spPr>
          <a:xfrm>
            <a:off x="685800" y="2143116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3600" b="0" i="0" u="none" strike="noStrike" cap="none" baseline="0">
                <a:solidFill>
                  <a:srgbClr val="21218A"/>
                </a:solidFill>
                <a:latin typeface="Museo 500"/>
                <a:ea typeface="Arial"/>
                <a:cs typeface="Museo 500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15" name="Shape 15"/>
          <p:cNvSpPr txBox="1">
            <a:spLocks noGrp="1"/>
          </p:cNvSpPr>
          <p:nvPr>
            <p:ph type="subTitle" idx="1"/>
          </p:nvPr>
        </p:nvSpPr>
        <p:spPr>
          <a:xfrm>
            <a:off x="685800" y="3895402"/>
            <a:ext cx="6400799" cy="146952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None/>
              <a:defRPr sz="2400" b="0" i="0" u="none" strike="noStrike" cap="none" baseline="0">
                <a:solidFill>
                  <a:srgbClr val="0070C0"/>
                </a:solidFill>
                <a:latin typeface="Museo 300"/>
                <a:ea typeface="Arial"/>
                <a:cs typeface="Museo 300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pic>
        <p:nvPicPr>
          <p:cNvPr id="2" name="Picture 1" descr="ihtsdo_brand_master_PM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275" y="64416"/>
            <a:ext cx="3238066" cy="143801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" name="Picture 2" descr="delivering_snomed_tagline_CMYK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75" y="5722818"/>
            <a:ext cx="2426053" cy="103395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A2698-25A6-BB44-BDF3-496AA86874B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Shape 9"/>
          <p:cNvSpPr txBox="1">
            <a:spLocks noGrp="1"/>
          </p:cNvSpPr>
          <p:nvPr>
            <p:ph idx="1"/>
          </p:nvPr>
        </p:nvSpPr>
        <p:spPr>
          <a:xfrm>
            <a:off x="457200" y="1452308"/>
            <a:ext cx="8229600" cy="465800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Museo 300"/>
                <a:ea typeface="Arial"/>
                <a:cs typeface="Museo 300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hape 29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6592043" cy="5079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Museo 500"/>
                <a:ea typeface="Arial"/>
                <a:cs typeface="Museo 500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cxnSp>
        <p:nvCxnSpPr>
          <p:cNvPr id="9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810069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0" i="0" cap="all">
                <a:latin typeface="Museo 500"/>
                <a:cs typeface="Museo 500"/>
              </a:defRPr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0" i="0">
                <a:latin typeface="Museo 300"/>
                <a:cs typeface="Museo 30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7" name="Picture 6" descr="ihtsdo_brand_master_PM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275" y="64416"/>
            <a:ext cx="3238066" cy="143801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7389741" y="6429396"/>
            <a:ext cx="1104971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484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mparison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400" b="0" i="0">
                <a:latin typeface="Museo 500"/>
                <a:cs typeface="Museo 500"/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7" name="Shape 3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000" b="0" i="0">
                <a:latin typeface="Museo 300"/>
                <a:cs typeface="Museo 300"/>
              </a:defRPr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8" name="Shape 38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400" b="0" i="0">
                <a:latin typeface="Museo 500"/>
                <a:cs typeface="Museo 500"/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9" name="Shape 39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000" b="0" i="0">
                <a:latin typeface="Museo 300"/>
                <a:cs typeface="Museo 300"/>
              </a:defRPr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1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Shape 18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592043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Museo 500"/>
                <a:ea typeface="Arial"/>
                <a:cs typeface="Museo 500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1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610448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Museo 500"/>
                <a:ea typeface="Arial"/>
                <a:cs typeface="Museo 500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cxnSp>
        <p:nvCxnSpPr>
          <p:cNvPr id="7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3008313" cy="7207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0" i="0">
                <a:latin typeface="Museo 500"/>
                <a:cs typeface="Museo 500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3575050" y="892621"/>
            <a:ext cx="5111750" cy="52335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400" b="0" i="0">
                <a:latin typeface="Museo 300"/>
                <a:cs typeface="Museo 300"/>
              </a:defRPr>
            </a:lvl1pPr>
            <a:lvl2pPr rtl="0">
              <a:defRPr sz="2400"/>
            </a:lvl2pPr>
            <a:lvl3pPr rtl="0">
              <a:defRPr sz="2000"/>
            </a:lvl3pPr>
            <a:lvl4pPr rtl="0">
              <a:defRPr sz="1800"/>
            </a:lvl4pPr>
            <a:lvl5pPr rtl="0">
              <a:defRPr sz="1800"/>
            </a:lvl5pPr>
            <a:lvl6pPr rtl="0">
              <a:defRPr sz="2000"/>
            </a:lvl6pPr>
            <a:lvl7pPr rtl="0">
              <a:defRPr sz="2000"/>
            </a:lvl7pPr>
            <a:lvl8pPr rtl="0">
              <a:defRPr sz="2000"/>
            </a:lvl8pPr>
            <a:lvl9pPr rtl="0"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 b="0" i="0">
                <a:latin typeface="Museo 300"/>
                <a:cs typeface="Museo 300"/>
              </a:defRPr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61" name="Shape 61"/>
          <p:cNvCxnSpPr/>
          <p:nvPr/>
        </p:nvCxnSpPr>
        <p:spPr>
          <a:xfrm>
            <a:off x="428597" y="1428736"/>
            <a:ext cx="3071833" cy="0"/>
          </a:xfrm>
          <a:prstGeom prst="straightConnector1">
            <a:avLst/>
          </a:prstGeom>
          <a:noFill/>
          <a:ln w="38100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1792288" y="4914919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0" i="0">
                <a:latin typeface="Museo 500"/>
                <a:cs typeface="Museo 500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64" name="Shape 64"/>
          <p:cNvSpPr>
            <a:spLocks noGrp="1"/>
          </p:cNvSpPr>
          <p:nvPr>
            <p:ph type="pic" idx="2"/>
          </p:nvPr>
        </p:nvSpPr>
        <p:spPr>
          <a:xfrm>
            <a:off x="1792288" y="883418"/>
            <a:ext cx="5486399" cy="390290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buClr>
                <a:srgbClr val="150E53"/>
              </a:buClr>
              <a:buFont typeface="Arial"/>
              <a:buNone/>
              <a:defRPr sz="3200" b="0" i="0" u="none" strike="noStrike" cap="none" baseline="0">
                <a:solidFill>
                  <a:srgbClr val="150E5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buClr>
                <a:schemeClr val="dk1"/>
              </a:buClr>
              <a:buFont typeface="Arial"/>
              <a:buNone/>
              <a:defRPr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buClr>
                <a:schemeClr val="dk1"/>
              </a:buClr>
              <a:buFont typeface="Arial"/>
              <a:buNone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1792288" y="548165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 b="0" i="0">
                <a:latin typeface="Museo 300"/>
                <a:cs typeface="Museo 300"/>
              </a:defRPr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body" idx="1"/>
          </p:nvPr>
        </p:nvSpPr>
        <p:spPr>
          <a:xfrm>
            <a:off x="457200" y="1428736"/>
            <a:ext cx="8229600" cy="482881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711673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2800" b="0" i="0" u="none" strike="noStrike" cap="none" baseline="0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pic>
        <p:nvPicPr>
          <p:cNvPr id="2" name="Picture 1" descr="ihtsdo_snomed_combined_b_PMS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873" y="114249"/>
            <a:ext cx="1735851" cy="629964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80" r:id="rId2"/>
    <p:sldLayoutId id="2147483679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Museo 500"/>
          <a:ea typeface="Arial"/>
          <a:cs typeface="Museo 500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Museo 300"/>
          <a:ea typeface="Arial"/>
          <a:cs typeface="Museo 300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IFP/GP subset and maps to ICPC-2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Updates post SNOMED CT July 2016 release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07970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/>
              <a:t>Difference </a:t>
            </a:r>
            <a:r>
              <a:rPr lang="en-GB" sz="2000" dirty="0"/>
              <a:t>report – </a:t>
            </a:r>
            <a:r>
              <a:rPr lang="en-GB" sz="2000" dirty="0" smtClean="0"/>
              <a:t>run end July prior to IFP/GP SIG call (focusing </a:t>
            </a:r>
            <a:r>
              <a:rPr lang="en-GB" sz="2000" dirty="0"/>
              <a:t>on any changes to SNOMED CT content)</a:t>
            </a:r>
          </a:p>
          <a:p>
            <a:r>
              <a:rPr lang="en-GB" sz="2000" dirty="0" smtClean="0"/>
              <a:t>JMI </a:t>
            </a:r>
            <a:r>
              <a:rPr lang="en-GB" sz="2000" dirty="0"/>
              <a:t>and MHA to </a:t>
            </a:r>
            <a:r>
              <a:rPr lang="en-GB" sz="2000" dirty="0" smtClean="0"/>
              <a:t>review – </a:t>
            </a:r>
            <a:r>
              <a:rPr lang="en-GB" sz="2000" u="sng" dirty="0" smtClean="0"/>
              <a:t>26 July</a:t>
            </a:r>
            <a:endParaRPr lang="en-GB" sz="2000" u="sng" dirty="0"/>
          </a:p>
          <a:p>
            <a:r>
              <a:rPr lang="en-GB" sz="2000" dirty="0" smtClean="0"/>
              <a:t>Discuss content changes for subset with SIG and timelines – </a:t>
            </a:r>
            <a:r>
              <a:rPr lang="en-GB" sz="2000" u="sng" dirty="0" smtClean="0"/>
              <a:t>28 July</a:t>
            </a:r>
          </a:p>
          <a:p>
            <a:r>
              <a:rPr lang="en-GB" sz="2000" smtClean="0"/>
              <a:t>Feedback </a:t>
            </a:r>
            <a:r>
              <a:rPr lang="en-GB" sz="2000" dirty="0" smtClean="0"/>
              <a:t>from SIG by </a:t>
            </a:r>
            <a:r>
              <a:rPr lang="en-GB" sz="2000" u="sng" dirty="0" smtClean="0"/>
              <a:t>18 August</a:t>
            </a:r>
          </a:p>
          <a:p>
            <a:r>
              <a:rPr lang="en-GB" sz="2000" dirty="0" smtClean="0"/>
              <a:t>IFP/GP </a:t>
            </a:r>
            <a:r>
              <a:rPr lang="en-GB" sz="2000" dirty="0"/>
              <a:t>SIG call to </a:t>
            </a:r>
            <a:r>
              <a:rPr lang="en-GB" sz="2000" dirty="0" smtClean="0"/>
              <a:t>review to resolve any issues (if required) – </a:t>
            </a:r>
            <a:r>
              <a:rPr lang="en-GB" sz="2000" u="sng" dirty="0" smtClean="0"/>
              <a:t>week 22 August</a:t>
            </a:r>
            <a:endParaRPr lang="en-GB" sz="2000" u="sng" dirty="0"/>
          </a:p>
          <a:p>
            <a:r>
              <a:rPr lang="en-GB" sz="2000" dirty="0" smtClean="0"/>
              <a:t>Submit to release team </a:t>
            </a:r>
            <a:r>
              <a:rPr lang="en-GB" sz="2000" u="sng" dirty="0" smtClean="0"/>
              <a:t>29 August</a:t>
            </a:r>
          </a:p>
          <a:p>
            <a:r>
              <a:rPr lang="en-GB" sz="2000" dirty="0" smtClean="0"/>
              <a:t>Update subset and undertake mapping</a:t>
            </a:r>
          </a:p>
          <a:p>
            <a:r>
              <a:rPr lang="en-GB" sz="2000" dirty="0" smtClean="0"/>
              <a:t>Technical QA </a:t>
            </a:r>
            <a:r>
              <a:rPr lang="en-GB" sz="2000" dirty="0"/>
              <a:t>of </a:t>
            </a:r>
            <a:r>
              <a:rPr lang="en-GB" sz="2000" dirty="0" smtClean="0"/>
              <a:t>subset</a:t>
            </a:r>
            <a:endParaRPr lang="en-GB" sz="2000" dirty="0"/>
          </a:p>
          <a:p>
            <a:r>
              <a:rPr lang="en-GB" sz="2000" u="sng" dirty="0" smtClean="0"/>
              <a:t>Release 20 September 2016</a:t>
            </a:r>
          </a:p>
          <a:p>
            <a:r>
              <a:rPr lang="en-GB" sz="2000" dirty="0" smtClean="0"/>
              <a:t>Documentation updates in parallel – Jane/Monica</a:t>
            </a:r>
            <a:endParaRPr lang="en-GB" sz="2000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timelines and actions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1019756"/>
      </p:ext>
    </p:extLst>
  </p:cSld>
  <p:clrMapOvr>
    <a:masterClrMapping/>
  </p:clrMapOvr>
</p:sld>
</file>

<file path=ppt/theme/theme1.xml><?xml version="1.0" encoding="utf-8"?>
<a:theme xmlns:a="http://schemas.openxmlformats.org/drawingml/2006/main" name="IHTSDO_PPT_Template_2014 (18)">
  <a:themeElements>
    <a:clrScheme name="IHTSDO CIIO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9972"/>
      </a:accent1>
      <a:accent2>
        <a:srgbClr val="3333CC"/>
      </a:accent2>
      <a:accent3>
        <a:srgbClr val="FFFFFF"/>
      </a:accent3>
      <a:accent4>
        <a:srgbClr val="000000"/>
      </a:accent4>
      <a:accent5>
        <a:srgbClr val="00CC99"/>
      </a:accent5>
      <a:accent6>
        <a:srgbClr val="2D2DB9"/>
      </a:accent6>
      <a:hlink>
        <a:srgbClr val="0000E5"/>
      </a:hlink>
      <a:folHlink>
        <a:srgbClr val="2D2DB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IHTSDO_PPT_Template_2014 (18)</Template>
  <TotalTime>19</TotalTime>
  <Words>106</Words>
  <Application>Microsoft Office PowerPoint</Application>
  <PresentationFormat>On-screen Show 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IHTSDO_PPT_Template_2014 (18)</vt:lpstr>
      <vt:lpstr>IFP/GP subset and maps to ICPC-2</vt:lpstr>
      <vt:lpstr>Proposed timelines and actions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Jane Millar</dc:creator>
  <cp:lastModifiedBy>Jane Millar</cp:lastModifiedBy>
  <cp:revision>8</cp:revision>
  <dcterms:created xsi:type="dcterms:W3CDTF">2016-04-26T16:22:16Z</dcterms:created>
  <dcterms:modified xsi:type="dcterms:W3CDTF">2016-07-26T13:57:55Z</dcterms:modified>
</cp:coreProperties>
</file>