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0080625" cy="7559675"/>
  <p:notesSz cx="7559675" cy="10691813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13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>
                <a:latin typeface="Arial"/>
              </a:rPr>
              <a:t>Click to edit the notes format</a:t>
            </a:r>
            <a:endParaRPr/>
          </a:p>
        </p:txBody>
      </p:sp>
      <p:sp>
        <p:nvSpPr>
          <p:cNvPr id="40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>
                <a:latin typeface="Times New Roman"/>
              </a:rPr>
              <a:t>&lt;header&gt;</a:t>
            </a:r>
            <a:endParaRPr/>
          </a:p>
        </p:txBody>
      </p:sp>
      <p:sp>
        <p:nvSpPr>
          <p:cNvPr id="41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>
                <a:latin typeface="Times New Roman"/>
              </a:rPr>
              <a:t>&lt;date/time&gt;</a:t>
            </a:r>
            <a:endParaRPr/>
          </a:p>
        </p:txBody>
      </p:sp>
      <p:sp>
        <p:nvSpPr>
          <p:cNvPr id="42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>
                <a:latin typeface="Times New Roman"/>
              </a:rPr>
              <a:t>&lt;footer&gt;</a:t>
            </a:r>
            <a:endParaRPr/>
          </a:p>
        </p:txBody>
      </p:sp>
      <p:sp>
        <p:nvSpPr>
          <p:cNvPr id="43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9488D630-E2EE-49E8-9701-01C0BA0A04F1}" type="slidenum">
              <a:rPr lang="en-US" sz="1400">
                <a:latin typeface="Times New Roman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0390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Shape 1"/>
          <p:cNvSpPr txBox="1"/>
          <p:nvPr/>
        </p:nvSpPr>
        <p:spPr>
          <a:xfrm>
            <a:off x="755280" y="5078520"/>
            <a:ext cx="6048360" cy="481176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642304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7" name="Picture 36"/>
          <p:cNvPicPr/>
          <p:nvPr/>
        </p:nvPicPr>
        <p:blipFill>
          <a:blip r:embed="rId2"/>
          <a:stretch>
            <a:fillRect/>
          </a:stretch>
        </p:blipFill>
        <p:spPr>
          <a:xfrm>
            <a:off x="2292120" y="1768680"/>
            <a:ext cx="5495040" cy="4384440"/>
          </a:xfrm>
          <a:prstGeom prst="rect">
            <a:avLst/>
          </a:prstGeom>
          <a:ln>
            <a:noFill/>
          </a:ln>
        </p:spPr>
      </p:pic>
      <p:pic>
        <p:nvPicPr>
          <p:cNvPr id="38" name="Picture 37"/>
          <p:cNvPicPr/>
          <p:nvPr/>
        </p:nvPicPr>
        <p:blipFill>
          <a:blip r:embed="rId2"/>
          <a:stretch>
            <a:fillRect/>
          </a:stretch>
        </p:blipFill>
        <p:spPr>
          <a:xfrm>
            <a:off x="2292120" y="1768680"/>
            <a:ext cx="5495040" cy="4384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769040"/>
            <a:ext cx="9071640" cy="438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1640" cy="5852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en-US" sz="3200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800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2400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2000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Seventh Outline Level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>
                <a:latin typeface="Times New Roman"/>
              </a:rPr>
              <a:t>&lt;date/time&gt;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en-US" sz="1400">
                <a:latin typeface="Times New Roman"/>
              </a:rPr>
              <a:t>&lt;footer&gt;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4F61B428-8B4F-4541-B3A3-BC50DA0A2249}" type="slidenum">
              <a:rPr lang="en-US" sz="1400">
                <a:latin typeface="Times New Roman"/>
              </a:r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>
              <a:lnSpc>
                <a:spcPct val="94000"/>
              </a:lnSpc>
            </a:pPr>
            <a:r>
              <a:rPr lang="en-US" sz="4400" dirty="0">
                <a:solidFill>
                  <a:srgbClr val="000000"/>
                </a:solidFill>
              </a:rPr>
              <a:t>IHTSDO Observable and Investigation Model Project</a:t>
            </a:r>
            <a:endParaRPr lang="en-US" sz="4400" dirty="0"/>
          </a:p>
        </p:txBody>
      </p:sp>
      <p:sp>
        <p:nvSpPr>
          <p:cNvPr id="45" name="TextShape 2"/>
          <p:cNvSpPr txBox="1"/>
          <p:nvPr/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tIns="0" rIns="0" bIns="0"/>
          <a:lstStyle/>
          <a:p>
            <a:pPr marL="457200" indent="-457200">
              <a:buSzPct val="100000"/>
              <a:buFont typeface="Arial" panose="020B0604020202020204" pitchFamily="34" charset="0"/>
              <a:buChar char="•"/>
            </a:pPr>
            <a:r>
              <a:rPr lang="en-US" sz="3200" dirty="0">
                <a:latin typeface="Arial"/>
              </a:rPr>
              <a:t>The Observables model distinguishes:</a:t>
            </a:r>
            <a:endParaRPr dirty="0"/>
          </a:p>
          <a:p>
            <a:pPr marL="914400" lvl="1" indent="-457200">
              <a:buSzPct val="75000"/>
              <a:buFont typeface="Arial" panose="020B0604020202020204" pitchFamily="34" charset="0"/>
              <a:buChar char="•"/>
            </a:pPr>
            <a:r>
              <a:rPr lang="en-US" sz="2800" dirty="0">
                <a:latin typeface="Arial"/>
              </a:rPr>
              <a:t>WHAT is the clinically intended property of observation </a:t>
            </a:r>
            <a:r>
              <a:rPr lang="en-US" sz="2800" dirty="0" smtClean="0">
                <a:latin typeface="Arial"/>
              </a:rPr>
              <a:t/>
            </a:r>
            <a:br>
              <a:rPr lang="en-US" sz="2800" dirty="0" smtClean="0">
                <a:latin typeface="Arial"/>
              </a:rPr>
            </a:br>
            <a:r>
              <a:rPr lang="en-US" sz="2400" dirty="0" smtClean="0">
                <a:latin typeface="Arial"/>
              </a:rPr>
              <a:t>(</a:t>
            </a:r>
            <a:r>
              <a:rPr lang="en-US" sz="2400" dirty="0">
                <a:latin typeface="Arial"/>
              </a:rPr>
              <a:t>without regard to often multiple levels of indirection!)</a:t>
            </a:r>
            <a:endParaRPr dirty="0"/>
          </a:p>
          <a:p>
            <a:pPr marL="914400" lvl="1" indent="-457200">
              <a:buSzPct val="75000"/>
              <a:buFont typeface="Arial" panose="020B0604020202020204" pitchFamily="34" charset="0"/>
              <a:buChar char="•"/>
            </a:pPr>
            <a:r>
              <a:rPr lang="en-US" sz="2800" dirty="0">
                <a:latin typeface="Arial"/>
              </a:rPr>
              <a:t>HOW the property is observed</a:t>
            </a:r>
            <a:endParaRPr dirty="0"/>
          </a:p>
          <a:p>
            <a:pPr marL="457200" indent="-457200">
              <a:buSzPct val="100000"/>
              <a:buFont typeface="Arial" panose="020B0604020202020204" pitchFamily="34" charset="0"/>
              <a:buChar char="•"/>
            </a:pPr>
            <a:r>
              <a:rPr lang="en-US" sz="3200" dirty="0">
                <a:latin typeface="Arial"/>
              </a:rPr>
              <a:t>Sample observables</a:t>
            </a:r>
            <a:endParaRPr dirty="0"/>
          </a:p>
          <a:p>
            <a:pPr marL="914400" lvl="1" indent="-457200">
              <a:buSzPct val="75000"/>
              <a:buFont typeface="Arial" panose="020B0604020202020204" pitchFamily="34" charset="0"/>
              <a:buChar char="•"/>
            </a:pPr>
            <a:r>
              <a:rPr lang="en-US" sz="2800" dirty="0">
                <a:latin typeface="Arial"/>
              </a:rPr>
              <a:t>Is it about the patient or about the sample?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Shape 1"/>
          <p:cNvSpPr txBox="1"/>
          <p:nvPr/>
        </p:nvSpPr>
        <p:spPr>
          <a:xfrm>
            <a:off x="502920" y="301680"/>
            <a:ext cx="9070920" cy="1262160"/>
          </a:xfrm>
          <a:prstGeom prst="rect">
            <a:avLst/>
          </a:prstGeom>
        </p:spPr>
        <p:txBody>
          <a:bodyPr lIns="0" tIns="33120" rIns="0" bIns="0" anchor="ctr"/>
          <a:lstStyle/>
          <a:p>
            <a:pPr algn="ctr">
              <a:lnSpc>
                <a:spcPct val="94000"/>
              </a:lnSpc>
            </a:pPr>
            <a:r>
              <a:rPr lang="en-US" sz="4400" dirty="0">
                <a:solidFill>
                  <a:srgbClr val="000000"/>
                </a:solidFill>
                <a:latin typeface="Arial"/>
              </a:rPr>
              <a:t>IHTSDO Observable and Investigation Model Project</a:t>
            </a:r>
            <a:endParaRPr dirty="0"/>
          </a:p>
        </p:txBody>
      </p:sp>
      <p:sp>
        <p:nvSpPr>
          <p:cNvPr id="47" name="TextShape 2"/>
          <p:cNvSpPr txBox="1"/>
          <p:nvPr/>
        </p:nvSpPr>
        <p:spPr>
          <a:xfrm>
            <a:off x="502920" y="1768320"/>
            <a:ext cx="8869320" cy="4384800"/>
          </a:xfrm>
          <a:prstGeom prst="rect">
            <a:avLst/>
          </a:prstGeom>
        </p:spPr>
        <p:txBody>
          <a:bodyPr lIns="0" tIns="24120" rIns="0" bIns="0"/>
          <a:lstStyle/>
          <a:p>
            <a:pPr>
              <a:lnSpc>
                <a:spcPct val="94000"/>
              </a:lnSpc>
              <a:buSzPct val="45000"/>
            </a:pPr>
            <a:r>
              <a:rPr lang="en-US" sz="3200" dirty="0">
                <a:solidFill>
                  <a:srgbClr val="000000"/>
                </a:solidFill>
                <a:latin typeface="Arial"/>
              </a:rPr>
              <a:t>Observables model in 20 seconds</a:t>
            </a:r>
            <a:endParaRPr dirty="0"/>
          </a:p>
        </p:txBody>
      </p:sp>
      <p:pic>
        <p:nvPicPr>
          <p:cNvPr id="48" name="Picture 47"/>
          <p:cNvPicPr/>
          <p:nvPr/>
        </p:nvPicPr>
        <p:blipFill>
          <a:blip r:embed="rId3"/>
          <a:stretch>
            <a:fillRect/>
          </a:stretch>
        </p:blipFill>
        <p:spPr>
          <a:xfrm>
            <a:off x="182520" y="3108240"/>
            <a:ext cx="3818160" cy="3051360"/>
          </a:xfrm>
          <a:prstGeom prst="rect">
            <a:avLst/>
          </a:prstGeom>
          <a:ln>
            <a:noFill/>
          </a:ln>
        </p:spPr>
      </p:pic>
      <p:pic>
        <p:nvPicPr>
          <p:cNvPr id="49" name="Picture 48"/>
          <p:cNvPicPr/>
          <p:nvPr/>
        </p:nvPicPr>
        <p:blipFill>
          <a:blip r:embed="rId4"/>
          <a:stretch>
            <a:fillRect/>
          </a:stretch>
        </p:blipFill>
        <p:spPr>
          <a:xfrm>
            <a:off x="3443400" y="2965320"/>
            <a:ext cx="4054320" cy="4546800"/>
          </a:xfrm>
          <a:prstGeom prst="rect">
            <a:avLst/>
          </a:prstGeom>
          <a:ln>
            <a:noFill/>
          </a:ln>
        </p:spPr>
      </p:pic>
      <p:sp>
        <p:nvSpPr>
          <p:cNvPr id="50" name="Line 3"/>
          <p:cNvSpPr/>
          <p:nvPr/>
        </p:nvSpPr>
        <p:spPr>
          <a:xfrm>
            <a:off x="5752440" y="3637080"/>
            <a:ext cx="251280" cy="258480"/>
          </a:xfrm>
          <a:prstGeom prst="line">
            <a:avLst/>
          </a:prstGeom>
          <a:ln w="18000">
            <a:solidFill>
              <a:srgbClr val="000000"/>
            </a:solidFill>
            <a:miter/>
          </a:ln>
        </p:spPr>
      </p:sp>
      <p:sp>
        <p:nvSpPr>
          <p:cNvPr id="51" name="Line 4"/>
          <p:cNvSpPr/>
          <p:nvPr/>
        </p:nvSpPr>
        <p:spPr>
          <a:xfrm flipH="1">
            <a:off x="5749560" y="3637080"/>
            <a:ext cx="258840" cy="258480"/>
          </a:xfrm>
          <a:prstGeom prst="line">
            <a:avLst/>
          </a:prstGeom>
          <a:ln w="18000">
            <a:solidFill>
              <a:srgbClr val="000000"/>
            </a:solidFill>
            <a:miter/>
          </a:ln>
        </p:spPr>
      </p:sp>
      <p:cxnSp>
        <p:nvCxnSpPr>
          <p:cNvPr id="52" name="Line 5"/>
          <p:cNvCxnSpPr/>
          <p:nvPr/>
        </p:nvCxnSpPr>
        <p:spPr>
          <a:xfrm flipH="1" flipV="1">
            <a:off x="6011280" y="3765240"/>
            <a:ext cx="448200" cy="364320"/>
          </a:xfrm>
          <a:prstGeom prst="straightConnector1">
            <a:avLst/>
          </a:prstGeom>
          <a:ln w="18000">
            <a:solidFill>
              <a:srgbClr val="000000"/>
            </a:solidFill>
            <a:miter/>
            <a:tailEnd type="triangle" w="med" len="med"/>
          </a:ln>
        </p:spPr>
      </p:cxnSp>
      <p:sp>
        <p:nvSpPr>
          <p:cNvPr id="53" name="CustomShape 6"/>
          <p:cNvSpPr/>
          <p:nvPr/>
        </p:nvSpPr>
        <p:spPr>
          <a:xfrm>
            <a:off x="7012080" y="2651040"/>
            <a:ext cx="1805040" cy="292320"/>
          </a:xfrm>
          <a:prstGeom prst="rect">
            <a:avLst/>
          </a:prstGeom>
          <a:noFill/>
          <a:ln>
            <a:noFill/>
          </a:ln>
        </p:spPr>
        <p:txBody>
          <a:bodyPr wrap="none" lIns="90000" tIns="60840" rIns="90000" bIns="45000"/>
          <a:lstStyle/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Arial"/>
              </a:rPr>
              <a:t>Observation device</a:t>
            </a:r>
            <a:endParaRPr/>
          </a:p>
        </p:txBody>
      </p:sp>
      <p:pic>
        <p:nvPicPr>
          <p:cNvPr id="54" name="Picture 53"/>
          <p:cNvPicPr/>
          <p:nvPr/>
        </p:nvPicPr>
        <p:blipFill>
          <a:blip r:embed="rId5"/>
          <a:stretch>
            <a:fillRect/>
          </a:stretch>
        </p:blipFill>
        <p:spPr>
          <a:xfrm>
            <a:off x="7315200" y="3017880"/>
            <a:ext cx="1200240" cy="869760"/>
          </a:xfrm>
          <a:prstGeom prst="rect">
            <a:avLst/>
          </a:prstGeom>
          <a:ln>
            <a:noFill/>
          </a:ln>
        </p:spPr>
      </p:pic>
      <p:sp>
        <p:nvSpPr>
          <p:cNvPr id="55" name="CustomShape 7"/>
          <p:cNvSpPr/>
          <p:nvPr/>
        </p:nvSpPr>
        <p:spPr>
          <a:xfrm>
            <a:off x="6492960" y="3951360"/>
            <a:ext cx="1600200" cy="345960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txBody>
          <a:bodyPr wrap="none" lIns="90000" tIns="58680" rIns="90000" bIns="45000"/>
          <a:lstStyle/>
          <a:p>
            <a:pPr>
              <a:lnSpc>
                <a:spcPct val="94000"/>
              </a:lnSpc>
            </a:pPr>
            <a:r>
              <a:rPr lang="en-US">
                <a:solidFill>
                  <a:srgbClr val="000000"/>
                </a:solidFill>
                <a:latin typeface="Arial"/>
              </a:rPr>
              <a:t>DIRECT SITE</a:t>
            </a:r>
            <a:endParaRPr/>
          </a:p>
        </p:txBody>
      </p:sp>
      <p:sp>
        <p:nvSpPr>
          <p:cNvPr id="56" name="CustomShape 8"/>
          <p:cNvSpPr/>
          <p:nvPr/>
        </p:nvSpPr>
        <p:spPr>
          <a:xfrm>
            <a:off x="8321760" y="2286000"/>
            <a:ext cx="1527120" cy="345960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txBody>
          <a:bodyPr wrap="none" lIns="90000" tIns="58680" rIns="90000" bIns="45000"/>
          <a:lstStyle/>
          <a:p>
            <a:pPr>
              <a:lnSpc>
                <a:spcPct val="94000"/>
              </a:lnSpc>
            </a:pPr>
            <a:r>
              <a:rPr lang="en-US" dirty="0">
                <a:solidFill>
                  <a:srgbClr val="000000"/>
                </a:solidFill>
                <a:latin typeface="Arial"/>
              </a:rPr>
              <a:t>TECHNIQUE</a:t>
            </a:r>
            <a:endParaRPr dirty="0"/>
          </a:p>
        </p:txBody>
      </p:sp>
      <p:sp>
        <p:nvSpPr>
          <p:cNvPr id="57" name="CustomShape 9"/>
          <p:cNvSpPr/>
          <p:nvPr/>
        </p:nvSpPr>
        <p:spPr>
          <a:xfrm>
            <a:off x="7223040" y="4937040"/>
            <a:ext cx="2086200" cy="858960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txBody>
          <a:bodyPr wrap="none" lIns="90000" tIns="58680" rIns="90000" bIns="45000"/>
          <a:lstStyle/>
          <a:p>
            <a:pPr>
              <a:lnSpc>
                <a:spcPct val="94000"/>
              </a:lnSpc>
            </a:pPr>
            <a:r>
              <a:rPr lang="en-US">
                <a:solidFill>
                  <a:srgbClr val="000000"/>
                </a:solidFill>
                <a:latin typeface="Arial"/>
              </a:rPr>
              <a:t>PROPERTY TYPE</a:t>
            </a:r>
            <a:endParaRPr/>
          </a:p>
          <a:p>
            <a:pPr>
              <a:lnSpc>
                <a:spcPct val="94000"/>
              </a:lnSpc>
            </a:pPr>
            <a:r>
              <a:rPr lang="en-US">
                <a:solidFill>
                  <a:srgbClr val="000000"/>
                </a:solidFill>
                <a:latin typeface="Arial"/>
              </a:rPr>
              <a:t>INHERES IN</a:t>
            </a:r>
            <a:endParaRPr/>
          </a:p>
          <a:p>
            <a:pPr>
              <a:lnSpc>
                <a:spcPct val="94000"/>
              </a:lnSpc>
            </a:pPr>
            <a:r>
              <a:rPr lang="en-US">
                <a:solidFill>
                  <a:srgbClr val="000000"/>
                </a:solidFill>
                <a:latin typeface="Arial"/>
              </a:rPr>
              <a:t>...</a:t>
            </a:r>
            <a:endParaRPr/>
          </a:p>
        </p:txBody>
      </p:sp>
      <p:cxnSp>
        <p:nvCxnSpPr>
          <p:cNvPr id="58" name="Line 10"/>
          <p:cNvCxnSpPr/>
          <p:nvPr/>
        </p:nvCxnSpPr>
        <p:spPr>
          <a:xfrm flipH="1">
            <a:off x="5943240" y="5303520"/>
            <a:ext cx="1126080" cy="159480"/>
          </a:xfrm>
          <a:prstGeom prst="straightConnector1">
            <a:avLst/>
          </a:prstGeom>
          <a:ln w="18000">
            <a:solidFill>
              <a:srgbClr val="000000"/>
            </a:solidFill>
            <a:miter/>
            <a:tailEnd type="triangle" w="med" len="med"/>
          </a:ln>
        </p:spPr>
      </p:cxnSp>
      <p:sp>
        <p:nvSpPr>
          <p:cNvPr id="59" name="CustomShape 11"/>
          <p:cNvSpPr/>
          <p:nvPr/>
        </p:nvSpPr>
        <p:spPr>
          <a:xfrm>
            <a:off x="7864560" y="6492960"/>
            <a:ext cx="1933560" cy="345960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txBody>
          <a:bodyPr wrap="none" lIns="90000" tIns="58680" rIns="90000" bIns="45000"/>
          <a:lstStyle/>
          <a:p>
            <a:pPr>
              <a:lnSpc>
                <a:spcPct val="94000"/>
              </a:lnSpc>
            </a:pPr>
            <a:r>
              <a:rPr lang="en-US">
                <a:solidFill>
                  <a:srgbClr val="000000"/>
                </a:solidFill>
                <a:latin typeface="Arial"/>
              </a:rPr>
              <a:t>PRECONDITION</a:t>
            </a:r>
            <a:endParaRPr/>
          </a:p>
        </p:txBody>
      </p:sp>
      <p:cxnSp>
        <p:nvCxnSpPr>
          <p:cNvPr id="60" name="Line 12"/>
          <p:cNvCxnSpPr/>
          <p:nvPr/>
        </p:nvCxnSpPr>
        <p:spPr>
          <a:xfrm flipH="1">
            <a:off x="7301880" y="6675480"/>
            <a:ext cx="407160" cy="195840"/>
          </a:xfrm>
          <a:prstGeom prst="straightConnector1">
            <a:avLst/>
          </a:prstGeom>
          <a:ln w="18000">
            <a:solidFill>
              <a:srgbClr val="000000"/>
            </a:solidFill>
            <a:miter/>
            <a:tailEnd type="triangle" w="med" len="med"/>
          </a:ln>
        </p:spPr>
      </p:cxnSp>
      <p:sp>
        <p:nvSpPr>
          <p:cNvPr id="61" name="CustomShape 13"/>
          <p:cNvSpPr/>
          <p:nvPr/>
        </p:nvSpPr>
        <p:spPr>
          <a:xfrm>
            <a:off x="8778960" y="3292560"/>
            <a:ext cx="928440" cy="601560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txBody>
          <a:bodyPr wrap="none" lIns="90000" tIns="58680" rIns="90000" bIns="45000"/>
          <a:lstStyle/>
          <a:p>
            <a:pPr>
              <a:lnSpc>
                <a:spcPct val="94000"/>
              </a:lnSpc>
            </a:pPr>
            <a:r>
              <a:rPr lang="en-US">
                <a:solidFill>
                  <a:srgbClr val="000000"/>
                </a:solidFill>
                <a:latin typeface="Arial"/>
              </a:rPr>
              <a:t>SCALE</a:t>
            </a:r>
            <a:endParaRPr/>
          </a:p>
          <a:p>
            <a:pPr>
              <a:lnSpc>
                <a:spcPct val="94000"/>
              </a:lnSpc>
            </a:pPr>
            <a:r>
              <a:rPr lang="en-US">
                <a:solidFill>
                  <a:srgbClr val="000000"/>
                </a:solidFill>
                <a:latin typeface="Arial"/>
              </a:rPr>
              <a:t>UNITS</a:t>
            </a:r>
            <a:endParaRPr/>
          </a:p>
        </p:txBody>
      </p:sp>
      <p:sp>
        <p:nvSpPr>
          <p:cNvPr id="62" name="CustomShape 14"/>
          <p:cNvSpPr/>
          <p:nvPr/>
        </p:nvSpPr>
        <p:spPr>
          <a:xfrm>
            <a:off x="2286000" y="2762280"/>
            <a:ext cx="836640" cy="345960"/>
          </a:xfrm>
          <a:prstGeom prst="rect">
            <a:avLst/>
          </a:prstGeom>
          <a:noFill/>
          <a:ln>
            <a:noFill/>
          </a:ln>
        </p:spPr>
        <p:txBody>
          <a:bodyPr wrap="none" lIns="90000" tIns="58680" rIns="90000" bIns="45000"/>
          <a:lstStyle/>
          <a:p>
            <a:pPr>
              <a:lnSpc>
                <a:spcPct val="94000"/>
              </a:lnSpc>
            </a:pPr>
            <a:r>
              <a:rPr lang="en-US" dirty="0">
                <a:solidFill>
                  <a:srgbClr val="000000"/>
                </a:solidFill>
                <a:latin typeface="Arial"/>
              </a:rPr>
              <a:t>WHAT</a:t>
            </a:r>
            <a:endParaRPr dirty="0"/>
          </a:p>
        </p:txBody>
      </p:sp>
      <p:sp>
        <p:nvSpPr>
          <p:cNvPr id="63" name="CustomShape 15"/>
          <p:cNvSpPr/>
          <p:nvPr/>
        </p:nvSpPr>
        <p:spPr>
          <a:xfrm>
            <a:off x="1949400" y="6135840"/>
            <a:ext cx="739800" cy="345960"/>
          </a:xfrm>
          <a:prstGeom prst="rect">
            <a:avLst/>
          </a:prstGeom>
          <a:noFill/>
          <a:ln>
            <a:noFill/>
          </a:ln>
        </p:spPr>
        <p:txBody>
          <a:bodyPr wrap="none" lIns="90000" tIns="58680" rIns="90000" bIns="45000"/>
          <a:lstStyle/>
          <a:p>
            <a:pPr>
              <a:lnSpc>
                <a:spcPct val="94000"/>
              </a:lnSpc>
            </a:pPr>
            <a:r>
              <a:rPr lang="en-US" dirty="0">
                <a:solidFill>
                  <a:srgbClr val="000000"/>
                </a:solidFill>
                <a:latin typeface="Arial"/>
              </a:rPr>
              <a:t>HOW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4400">
                <a:latin typeface="Arial"/>
              </a:rPr>
              <a:t>Sample observables</a:t>
            </a:r>
            <a:endParaRPr/>
          </a:p>
        </p:txBody>
      </p:sp>
      <p:sp>
        <p:nvSpPr>
          <p:cNvPr id="65" name="TextShape 2"/>
          <p:cNvSpPr txBox="1"/>
          <p:nvPr/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tIns="0" rIns="0" bIns="0"/>
          <a:lstStyle/>
          <a:p>
            <a:pPr marL="457200" indent="-457200">
              <a:buSzPct val="100000"/>
              <a:buFont typeface="Arial" panose="020B0604020202020204" pitchFamily="34" charset="0"/>
              <a:buChar char="•"/>
            </a:pPr>
            <a:r>
              <a:rPr lang="en-US" sz="3200" dirty="0">
                <a:latin typeface="Arial"/>
              </a:rPr>
              <a:t>364708003 | sample observable (observable entity) |</a:t>
            </a:r>
            <a:endParaRPr dirty="0"/>
          </a:p>
          <a:p>
            <a:pPr marL="914400" lvl="1" indent="-457200">
              <a:buSzPct val="75000"/>
              <a:buFont typeface="Arial" panose="020B0604020202020204" pitchFamily="34" charset="0"/>
              <a:buChar char="•"/>
            </a:pPr>
            <a:r>
              <a:rPr lang="en-US" sz="2800" dirty="0">
                <a:latin typeface="Arial"/>
              </a:rPr>
              <a:t>131 concepts</a:t>
            </a:r>
            <a:endParaRPr dirty="0"/>
          </a:p>
          <a:p>
            <a:pPr marL="914400" lvl="1" indent="-457200">
              <a:buSzPct val="75000"/>
              <a:buFont typeface="Arial" panose="020B0604020202020204" pitchFamily="34" charset="0"/>
              <a:buChar char="•"/>
            </a:pPr>
            <a:r>
              <a:rPr lang="en-US" sz="2800" dirty="0">
                <a:latin typeface="Arial"/>
              </a:rPr>
              <a:t>Examples: </a:t>
            </a:r>
            <a:r>
              <a:rPr lang="en-US" sz="2800" dirty="0" smtClean="0">
                <a:latin typeface="Arial"/>
              </a:rPr>
              <a:t/>
            </a:r>
            <a:br>
              <a:rPr lang="en-US" sz="2800" dirty="0" smtClean="0">
                <a:latin typeface="Arial"/>
              </a:rPr>
            </a:br>
            <a:r>
              <a:rPr lang="en-US" sz="2800" dirty="0" smtClean="0">
                <a:solidFill>
                  <a:srgbClr val="7E0021"/>
                </a:solidFill>
                <a:latin typeface="Arial"/>
              </a:rPr>
              <a:t>384627007</a:t>
            </a:r>
            <a:r>
              <a:rPr lang="en-US" sz="2800" dirty="0" smtClean="0">
                <a:solidFill>
                  <a:srgbClr val="579D1C"/>
                </a:solidFill>
                <a:latin typeface="Arial"/>
              </a:rPr>
              <a:t> </a:t>
            </a:r>
            <a:r>
              <a:rPr lang="en-US" sz="2800" dirty="0">
                <a:solidFill>
                  <a:srgbClr val="579D1C"/>
                </a:solidFill>
                <a:latin typeface="Arial"/>
              </a:rPr>
              <a:t>| </a:t>
            </a:r>
            <a:r>
              <a:rPr lang="en-US" sz="2800" dirty="0">
                <a:solidFill>
                  <a:srgbClr val="0084D1"/>
                </a:solidFill>
                <a:latin typeface="Arial"/>
              </a:rPr>
              <a:t>specimen size, largest dimension </a:t>
            </a:r>
            <a:r>
              <a:rPr lang="en-US" sz="2800" dirty="0" smtClean="0">
                <a:solidFill>
                  <a:srgbClr val="579D1C"/>
                </a:solidFill>
                <a:latin typeface="Arial"/>
              </a:rPr>
              <a:t>|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,</a:t>
            </a:r>
            <a:br>
              <a:rPr lang="en-US" sz="2800" dirty="0" smtClean="0">
                <a:solidFill>
                  <a:srgbClr val="000000"/>
                </a:solidFill>
                <a:latin typeface="Arial"/>
              </a:rPr>
            </a:br>
            <a:r>
              <a:rPr lang="en-US" sz="2800" dirty="0" smtClean="0">
                <a:solidFill>
                  <a:srgbClr val="7E0021"/>
                </a:solidFill>
                <a:latin typeface="Arial"/>
              </a:rPr>
              <a:t>404230009</a:t>
            </a:r>
            <a:r>
              <a:rPr lang="en-US" sz="2800" dirty="0" smtClean="0">
                <a:solidFill>
                  <a:srgbClr val="579D1C"/>
                </a:solidFill>
                <a:latin typeface="Arial"/>
              </a:rPr>
              <a:t> </a:t>
            </a:r>
            <a:r>
              <a:rPr lang="en-US" sz="2800" dirty="0">
                <a:solidFill>
                  <a:srgbClr val="579D1C"/>
                </a:solidFill>
                <a:latin typeface="Arial"/>
              </a:rPr>
              <a:t>| </a:t>
            </a:r>
            <a:r>
              <a:rPr lang="en-US" sz="2800" dirty="0">
                <a:solidFill>
                  <a:srgbClr val="0084D1"/>
                </a:solidFill>
                <a:latin typeface="Arial"/>
              </a:rPr>
              <a:t>specimen volume</a:t>
            </a:r>
            <a:r>
              <a:rPr lang="en-US" sz="2800" dirty="0">
                <a:solidFill>
                  <a:srgbClr val="579D1C"/>
                </a:solidFill>
                <a:latin typeface="Arial"/>
              </a:rPr>
              <a:t> </a:t>
            </a:r>
            <a:r>
              <a:rPr lang="en-US" sz="2800" dirty="0" smtClean="0">
                <a:solidFill>
                  <a:srgbClr val="579D1C"/>
                </a:solidFill>
                <a:latin typeface="Arial"/>
              </a:rPr>
              <a:t>|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,</a:t>
            </a:r>
            <a:br>
              <a:rPr lang="en-US" sz="2800" dirty="0" smtClean="0">
                <a:solidFill>
                  <a:srgbClr val="000000"/>
                </a:solidFill>
                <a:latin typeface="Arial"/>
              </a:rPr>
            </a:br>
            <a:r>
              <a:rPr lang="en-US" sz="2800" dirty="0" smtClean="0">
                <a:solidFill>
                  <a:srgbClr val="7E0021"/>
                </a:solidFill>
                <a:latin typeface="Arial"/>
              </a:rPr>
              <a:t>277896005</a:t>
            </a:r>
            <a:r>
              <a:rPr lang="en-US" sz="2800" dirty="0" smtClean="0">
                <a:solidFill>
                  <a:srgbClr val="579D1C"/>
                </a:solidFill>
                <a:latin typeface="Arial"/>
              </a:rPr>
              <a:t> </a:t>
            </a:r>
            <a:r>
              <a:rPr lang="en-US" sz="2800" dirty="0">
                <a:solidFill>
                  <a:srgbClr val="579D1C"/>
                </a:solidFill>
                <a:latin typeface="Arial"/>
              </a:rPr>
              <a:t>| </a:t>
            </a:r>
            <a:r>
              <a:rPr lang="en-US" sz="2800" dirty="0">
                <a:solidFill>
                  <a:srgbClr val="0084D1"/>
                </a:solidFill>
                <a:latin typeface="Arial"/>
              </a:rPr>
              <a:t>color of sputum</a:t>
            </a:r>
            <a:r>
              <a:rPr lang="en-US" sz="2800" dirty="0">
                <a:solidFill>
                  <a:srgbClr val="579D1C"/>
                </a:solidFill>
                <a:latin typeface="Arial"/>
              </a:rPr>
              <a:t> </a:t>
            </a:r>
            <a:r>
              <a:rPr lang="en-US" sz="2800" dirty="0" smtClean="0">
                <a:solidFill>
                  <a:srgbClr val="579D1C"/>
                </a:solidFill>
                <a:latin typeface="Arial"/>
              </a:rPr>
              <a:t>|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,</a:t>
            </a:r>
            <a:br>
              <a:rPr lang="en-US" sz="2800" dirty="0" smtClean="0">
                <a:solidFill>
                  <a:srgbClr val="000000"/>
                </a:solidFill>
                <a:latin typeface="Arial"/>
              </a:rPr>
            </a:br>
            <a:r>
              <a:rPr lang="en-US" sz="2800" dirty="0" smtClean="0">
                <a:solidFill>
                  <a:srgbClr val="7E0021"/>
                </a:solidFill>
                <a:latin typeface="Arial"/>
              </a:rPr>
              <a:t>427309001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800" dirty="0">
                <a:solidFill>
                  <a:srgbClr val="579D1C"/>
                </a:solidFill>
                <a:latin typeface="Arial"/>
              </a:rPr>
              <a:t>|</a:t>
            </a:r>
            <a:r>
              <a:rPr lang="en-US" sz="2800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800" dirty="0">
                <a:solidFill>
                  <a:srgbClr val="0084D1"/>
                </a:solidFill>
                <a:latin typeface="Arial"/>
              </a:rPr>
              <a:t>surgical soft tissue margin closest to malignant neoplasm</a:t>
            </a:r>
            <a:r>
              <a:rPr lang="en-US" sz="2800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800" dirty="0" smtClean="0">
                <a:solidFill>
                  <a:srgbClr val="579D1C"/>
                </a:solidFill>
                <a:latin typeface="Arial"/>
              </a:rPr>
              <a:t>|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,</a:t>
            </a:r>
            <a:r>
              <a:rPr lang="en-US" sz="2800" dirty="0">
                <a:solidFill>
                  <a:srgbClr val="579D1C"/>
                </a:solidFill>
                <a:latin typeface="Arial"/>
              </a:rPr>
              <a:t/>
            </a:r>
            <a:br>
              <a:rPr lang="en-US" sz="2800" dirty="0">
                <a:solidFill>
                  <a:srgbClr val="579D1C"/>
                </a:solidFill>
                <a:latin typeface="Arial"/>
              </a:rPr>
            </a:br>
            <a:r>
              <a:rPr lang="en-US" sz="2800" dirty="0" smtClean="0">
                <a:solidFill>
                  <a:srgbClr val="7E0021"/>
                </a:solidFill>
                <a:latin typeface="Arial"/>
              </a:rPr>
              <a:t>406000005</a:t>
            </a:r>
            <a:r>
              <a:rPr lang="en-US" sz="2800" dirty="0" smtClean="0">
                <a:solidFill>
                  <a:srgbClr val="579D1C"/>
                </a:solidFill>
                <a:latin typeface="Arial"/>
              </a:rPr>
              <a:t> </a:t>
            </a:r>
            <a:r>
              <a:rPr lang="en-US" sz="2800" dirty="0">
                <a:solidFill>
                  <a:srgbClr val="579D1C"/>
                </a:solidFill>
                <a:latin typeface="Arial"/>
              </a:rPr>
              <a:t>|</a:t>
            </a:r>
            <a:r>
              <a:rPr lang="en-US" sz="2800" dirty="0">
                <a:solidFill>
                  <a:srgbClr val="0084D1"/>
                </a:solidFill>
                <a:latin typeface="Arial"/>
              </a:rPr>
              <a:t> type of fetal anomaly present in specimen</a:t>
            </a:r>
            <a:r>
              <a:rPr lang="en-US" sz="2800" dirty="0">
                <a:solidFill>
                  <a:srgbClr val="579D1C"/>
                </a:solidFill>
                <a:latin typeface="Arial"/>
              </a:rPr>
              <a:t> </a:t>
            </a:r>
            <a:r>
              <a:rPr lang="en-US" sz="2800" dirty="0" smtClean="0">
                <a:solidFill>
                  <a:srgbClr val="579D1C"/>
                </a:solidFill>
                <a:latin typeface="Arial"/>
              </a:rPr>
              <a:t>|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,</a:t>
            </a:r>
            <a:r>
              <a:rPr lang="en-US" sz="2800" dirty="0">
                <a:solidFill>
                  <a:srgbClr val="579D1C"/>
                </a:solidFill>
                <a:latin typeface="Arial"/>
              </a:rPr>
              <a:t/>
            </a:r>
            <a:br>
              <a:rPr lang="en-US" sz="2800" dirty="0">
                <a:solidFill>
                  <a:srgbClr val="579D1C"/>
                </a:solidFill>
                <a:latin typeface="Arial"/>
              </a:rPr>
            </a:br>
            <a:r>
              <a:rPr lang="en-US" sz="2800" dirty="0" smtClean="0">
                <a:solidFill>
                  <a:srgbClr val="7E0021"/>
                </a:solidFill>
                <a:latin typeface="Arial"/>
              </a:rPr>
              <a:t>434911002</a:t>
            </a:r>
            <a:r>
              <a:rPr lang="en-US" sz="2800" dirty="0" smtClean="0">
                <a:solidFill>
                  <a:srgbClr val="579D1C"/>
                </a:solidFill>
                <a:latin typeface="Arial"/>
              </a:rPr>
              <a:t> </a:t>
            </a:r>
            <a:r>
              <a:rPr lang="en-US" sz="2800" dirty="0">
                <a:solidFill>
                  <a:srgbClr val="579D1C"/>
                </a:solidFill>
                <a:latin typeface="Arial"/>
              </a:rPr>
              <a:t>| </a:t>
            </a:r>
            <a:r>
              <a:rPr lang="en-US" sz="2800" dirty="0">
                <a:solidFill>
                  <a:srgbClr val="0084D1"/>
                </a:solidFill>
                <a:latin typeface="Arial"/>
              </a:rPr>
              <a:t>plasma glucose concentration</a:t>
            </a:r>
            <a:r>
              <a:rPr lang="en-US" sz="2800" dirty="0">
                <a:solidFill>
                  <a:srgbClr val="579D1C"/>
                </a:solidFill>
                <a:latin typeface="Arial"/>
              </a:rPr>
              <a:t> |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Microsoft Office PowerPoint</Application>
  <PresentationFormat>Custom</PresentationFormat>
  <Paragraphs>23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DejaVu Sans</vt:lpstr>
      <vt:lpstr>StarSymbol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danka</cp:lastModifiedBy>
  <cp:revision>2</cp:revision>
  <dcterms:modified xsi:type="dcterms:W3CDTF">2014-10-20T15:00:38Z</dcterms:modified>
</cp:coreProperties>
</file>