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sldIdLst>
    <p:sldId id="256" r:id="rId2"/>
    <p:sldId id="259" r:id="rId3"/>
    <p:sldId id="262" r:id="rId4"/>
    <p:sldId id="263" r:id="rId5"/>
    <p:sldId id="264" r:id="rId6"/>
    <p:sldId id="261" r:id="rId7"/>
    <p:sldId id="265" r:id="rId8"/>
    <p:sldId id="266" r:id="rId9"/>
    <p:sldId id="267" r:id="rId10"/>
    <p:sldId id="271" r:id="rId11"/>
    <p:sldId id="273" r:id="rId12"/>
    <p:sldId id="272" r:id="rId13"/>
    <p:sldId id="269" r:id="rId14"/>
    <p:sldId id="277" r:id="rId15"/>
    <p:sldId id="279" r:id="rId16"/>
    <p:sldId id="280" r:id="rId17"/>
    <p:sldId id="275" r:id="rId18"/>
    <p:sldId id="274" r:id="rId19"/>
    <p:sldId id="281" r:id="rId20"/>
    <p:sldId id="268" r:id="rId21"/>
    <p:sldId id="278" r:id="rId22"/>
    <p:sldId id="270" r:id="rId23"/>
    <p:sldId id="276" r:id="rId24"/>
    <p:sldId id="282" r:id="rId25"/>
    <p:sldId id="284" r:id="rId26"/>
    <p:sldId id="283" r:id="rId27"/>
    <p:sldId id="286" r:id="rId28"/>
    <p:sldId id="258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122A"/>
    <a:srgbClr val="AC1F2D"/>
    <a:srgbClr val="989EA3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5" autoAdjust="0"/>
    <p:restoredTop sz="94639" autoAdjust="0"/>
  </p:normalViewPr>
  <p:slideViewPr>
    <p:cSldViewPr snapToGrid="0" snapToObjects="1">
      <p:cViewPr>
        <p:scale>
          <a:sx n="82" d="100"/>
          <a:sy n="82" d="100"/>
        </p:scale>
        <p:origin x="-100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_bkg_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6720" y="657321"/>
            <a:ext cx="6480951" cy="3167843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5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6720" y="3825164"/>
            <a:ext cx="6400800" cy="688511"/>
          </a:xfrm>
        </p:spPr>
        <p:txBody>
          <a:bodyPr>
            <a:normAutofit/>
          </a:bodyPr>
          <a:lstStyle>
            <a:lvl1pPr marL="0" indent="0" algn="l">
              <a:buNone/>
              <a:defRPr sz="1600" b="1" i="0" baseline="0">
                <a:solidFill>
                  <a:srgbClr val="C3CD7B"/>
                </a:solidFill>
                <a:latin typeface="Arial-BoldM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956666" y="395831"/>
            <a:ext cx="7606427" cy="796361"/>
          </a:xfrm>
        </p:spPr>
        <p:txBody>
          <a:bodyPr tIns="0" bIns="0"/>
          <a:lstStyle/>
          <a:p>
            <a:r>
              <a:rPr lang="en-US" dirty="0" smtClean="0"/>
              <a:t>Click to edit Master title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956667" y="1342663"/>
            <a:ext cx="7282212" cy="4490267"/>
          </a:xfrm>
        </p:spPr>
        <p:txBody>
          <a:bodyPr>
            <a:normAutofit/>
          </a:bodyPr>
          <a:lstStyle>
            <a:lvl1pPr marL="285750" indent="-285750">
              <a:lnSpc>
                <a:spcPct val="90000"/>
              </a:lnSpc>
              <a:buFont typeface="Wingdings" panose="05000000000000000000" pitchFamily="2" charset="2"/>
              <a:buChar char="Ø"/>
              <a:defRPr sz="2800"/>
            </a:lvl1pPr>
            <a:lvl2pPr>
              <a:lnSpc>
                <a:spcPct val="90000"/>
              </a:lnSpc>
              <a:defRPr sz="2800">
                <a:latin typeface="Arial"/>
                <a:cs typeface="Arial"/>
              </a:defRPr>
            </a:lvl2pPr>
            <a:lvl3pPr>
              <a:lnSpc>
                <a:spcPct val="90000"/>
              </a:lnSpc>
              <a:defRPr sz="2800"/>
            </a:lvl3pPr>
            <a:lvl4pPr>
              <a:lnSpc>
                <a:spcPct val="90000"/>
              </a:lnSpc>
              <a:defRPr sz="2800"/>
            </a:lvl4pPr>
            <a:lvl5pPr>
              <a:lnSpc>
                <a:spcPct val="90000"/>
              </a:lnSpc>
              <a:defRPr sz="2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956439" y="5936345"/>
            <a:ext cx="129354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89EA3"/>
                </a:solidFill>
              </a:defRPr>
            </a:lvl1pPr>
          </a:lstStyle>
          <a:p>
            <a:fld id="{A3F11EEC-60B6-DF4B-A821-B910872C5F64}" type="datetimeFigureOut">
              <a:rPr lang="en-US" smtClean="0"/>
              <a:pPr/>
              <a:t>9/12/2016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65667" y="5936345"/>
            <a:ext cx="335538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989EA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621047" y="5936345"/>
            <a:ext cx="126218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989EA3"/>
                </a:solidFill>
              </a:defRPr>
            </a:lvl1pPr>
          </a:lstStyle>
          <a:p>
            <a:fld id="{C2F1CAA2-7C6D-8F48-BAEE-2DAFD071A5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386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597306"/>
            <a:ext cx="3465576" cy="4180741"/>
          </a:xfrm>
        </p:spPr>
        <p:txBody>
          <a:bodyPr anchor="t">
            <a:normAutofit/>
          </a:bodyPr>
          <a:lstStyle>
            <a:lvl1pPr marL="285750" indent="-285750">
              <a:buFont typeface="Wingdings" panose="05000000000000000000" pitchFamily="2" charset="2"/>
              <a:buChar char="Ø"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956439" y="1597306"/>
            <a:ext cx="3465137" cy="4180741"/>
          </a:xfrm>
        </p:spPr>
        <p:txBody>
          <a:bodyPr anchor="t">
            <a:normAutofit/>
          </a:bodyPr>
          <a:lstStyle>
            <a:lvl1pPr marL="285750" indent="-285750">
              <a:buFont typeface="Wingdings" panose="05000000000000000000" pitchFamily="2" charset="2"/>
              <a:buChar char="Ø"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956439" y="5936345"/>
            <a:ext cx="129354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89EA3"/>
                </a:solidFill>
              </a:defRPr>
            </a:lvl1pPr>
          </a:lstStyle>
          <a:p>
            <a:fld id="{A3F11EEC-60B6-DF4B-A821-B910872C5F64}" type="datetimeFigureOut">
              <a:rPr lang="en-US" smtClean="0"/>
              <a:pPr/>
              <a:t>9/12/2016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65667" y="5936345"/>
            <a:ext cx="335538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989EA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621047" y="5936345"/>
            <a:ext cx="126218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989EA3"/>
                </a:solidFill>
              </a:defRPr>
            </a:lvl1pPr>
          </a:lstStyle>
          <a:p>
            <a:fld id="{C2F1CAA2-7C6D-8F48-BAEE-2DAFD071A5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570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losing_bkg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Closing_bkg_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6"/>
          <p:cNvSpPr>
            <a:spLocks noGrp="1" noChangeArrowheads="1"/>
          </p:cNvSpPr>
          <p:nvPr>
            <p:ph type="dt" sz="half" idx="10"/>
          </p:nvPr>
        </p:nvSpPr>
        <p:spPr>
          <a:xfrm>
            <a:off x="1828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7"/>
          <p:cNvSpPr>
            <a:spLocks noGrp="1" noChangeArrowheads="1"/>
          </p:cNvSpPr>
          <p:nvPr>
            <p:ph type="ftr" sz="quarter" idx="11"/>
          </p:nvPr>
        </p:nvSpPr>
        <p:spPr>
          <a:xfrm>
            <a:off x="39624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36555A-C15B-4DEC-B72A-7931E7C9C3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880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ntent_bkg_2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56666" y="395831"/>
            <a:ext cx="7606427" cy="831085"/>
          </a:xfrm>
          <a:prstGeom prst="rect">
            <a:avLst/>
          </a:prstGeom>
        </p:spPr>
        <p:txBody>
          <a:bodyPr vert="horz" lIns="91440" tIns="0" rIns="91440" bIns="0" rtlCol="0" anchor="b">
            <a:normAutofit/>
          </a:bodyPr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6667" y="1423686"/>
            <a:ext cx="7282212" cy="51482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0" r:id="rId2"/>
    <p:sldLayoutId id="2147483742" r:id="rId3"/>
    <p:sldLayoutId id="2147483743" r:id="rId4"/>
    <p:sldLayoutId id="2147483744" r:id="rId5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5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85750" indent="-285750" algn="l" defTabSz="457200" rtl="0" eaLnBrk="1" latinLnBrk="0" hangingPunct="1">
        <a:lnSpc>
          <a:spcPct val="90000"/>
        </a:lnSpc>
        <a:spcBef>
          <a:spcPct val="20000"/>
        </a:spcBef>
        <a:buFont typeface="Wingdings" panose="05000000000000000000" pitchFamily="2" charset="2"/>
        <a:buChar char="Ø"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»"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6720" y="394369"/>
            <a:ext cx="6480951" cy="2476153"/>
          </a:xfrm>
        </p:spPr>
        <p:txBody>
          <a:bodyPr>
            <a:normAutofit fontScale="90000"/>
          </a:bodyPr>
          <a:lstStyle/>
          <a:p>
            <a:r>
              <a:rPr lang="en-US" dirty="0"/>
              <a:t>Clinical terminology for personalized medicine</a:t>
            </a:r>
            <a:r>
              <a:rPr lang="en-US" dirty="0" smtClean="0"/>
              <a:t>: </a:t>
            </a:r>
            <a:r>
              <a:rPr lang="en-US" sz="2700" dirty="0" smtClean="0"/>
              <a:t>Deploying </a:t>
            </a:r>
            <a:r>
              <a:rPr lang="en-US" sz="2700" dirty="0"/>
              <a:t>a common </a:t>
            </a:r>
            <a:r>
              <a:rPr lang="en-US" sz="2700" dirty="0" smtClean="0"/>
              <a:t>concept </a:t>
            </a:r>
            <a:r>
              <a:rPr lang="en-US" sz="2700" dirty="0"/>
              <a:t>model for SNOMED CT and LOINC Observables in service of genomic medicine</a:t>
            </a:r>
            <a:br>
              <a:rPr lang="en-US" sz="2700" dirty="0"/>
            </a:br>
            <a:endParaRPr lang="en-US" sz="27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6720" y="2870522"/>
            <a:ext cx="7139260" cy="1944546"/>
          </a:xfrm>
        </p:spPr>
        <p:txBody>
          <a:bodyPr>
            <a:normAutofit fontScale="77500" lnSpcReduction="20000"/>
          </a:bodyPr>
          <a:lstStyle/>
          <a:p>
            <a:r>
              <a:rPr lang="en-US" sz="2400" dirty="0" smtClean="0"/>
              <a:t>James R. Campbell MD</a:t>
            </a:r>
          </a:p>
          <a:p>
            <a:r>
              <a:rPr lang="en-US" sz="2400" dirty="0" smtClean="0"/>
              <a:t>W. Scott Campbell PhD</a:t>
            </a:r>
          </a:p>
          <a:p>
            <a:endParaRPr lang="en-US" sz="2400" dirty="0" smtClean="0"/>
          </a:p>
          <a:p>
            <a:r>
              <a:rPr lang="en-US" sz="2400" dirty="0" smtClean="0"/>
              <a:t>Departments of Internal Medicine and Pathology</a:t>
            </a:r>
          </a:p>
          <a:p>
            <a:r>
              <a:rPr lang="en-US" sz="2400" dirty="0" smtClean="0"/>
              <a:t>University of Nebraska Medical Center</a:t>
            </a:r>
          </a:p>
          <a:p>
            <a:endParaRPr lang="en-US" sz="2400" dirty="0"/>
          </a:p>
          <a:p>
            <a:r>
              <a:rPr lang="en-US" sz="2400" dirty="0"/>
              <a:t>Observables Project </a:t>
            </a:r>
            <a:r>
              <a:rPr lang="en-US" sz="2400" dirty="0" smtClean="0"/>
              <a:t>Group and </a:t>
            </a:r>
            <a:r>
              <a:rPr lang="en-US" sz="2400" dirty="0" err="1" smtClean="0"/>
              <a:t>iPALM</a:t>
            </a:r>
            <a:r>
              <a:rPr lang="en-US" sz="2400" dirty="0" smtClean="0"/>
              <a:t> SIG; </a:t>
            </a:r>
            <a:r>
              <a:rPr lang="en-US" sz="2400" dirty="0"/>
              <a:t>IHTSDO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0273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UNMC: Project for structured encoding of AP/MP cancer reports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6667" y="1342663"/>
            <a:ext cx="7282212" cy="5208608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Objective: Detailed structured reporting of all anatomic and molecular pathology observations for all CAP synoptic cancer worksheets (82 types of malignancies)</a:t>
            </a:r>
          </a:p>
          <a:p>
            <a:r>
              <a:rPr lang="en-US" dirty="0" smtClean="0"/>
              <a:t>Proposal: Analyze detailed semantics of CAP worksheets; apply harmonized concept model in dialogue with Observables project to develop terminology requirements; deploy as real-time structured reporting from COPATH system interfaced to tissue biobank and EPIC. Integrate with Technology Preview from IHTSDO to develop draft domain ontology for Observable Entities.</a:t>
            </a:r>
          </a:p>
          <a:p>
            <a:r>
              <a:rPr lang="en-US" dirty="0" smtClean="0"/>
              <a:t>Tooling: Nebraska Lexicon© extension namespace; SNOWOWL authoring platform; SNOMED CT International + US Extension + Technology preview + Nebraska Lexicon; ELK 0.4.1 DL classifier</a:t>
            </a:r>
          </a:p>
          <a:p>
            <a:endParaRPr lang="en-US" dirty="0" smtClean="0"/>
          </a:p>
          <a:p>
            <a:r>
              <a:rPr lang="en-US" dirty="0" smtClean="0"/>
              <a:t>Penciled into IHTSDO </a:t>
            </a:r>
            <a:r>
              <a:rPr lang="en-US" dirty="0" err="1" smtClean="0"/>
              <a:t>workplan</a:t>
            </a:r>
            <a:r>
              <a:rPr lang="en-US" dirty="0" smtClean="0"/>
              <a:t> for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01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UNMC: Project for structured encoding of AP/MP cancer reports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6667" y="1342663"/>
            <a:ext cx="7282212" cy="4907666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Objective: Detailed structured reporting of all anatomic and molecular pathology observations for all CAP synoptic cancer worksheets (82 types of malignancies)</a:t>
            </a:r>
          </a:p>
          <a:p>
            <a:r>
              <a:rPr lang="en-US" dirty="0" smtClean="0"/>
              <a:t>Proposal: Analyze detailed semantics of CAP worksheets; apply harmonized concept model to develop terminology requirements; deploy as real-time structured reporting from COPATH system interfaced to tissue biobank and EPIC</a:t>
            </a:r>
          </a:p>
          <a:p>
            <a:r>
              <a:rPr lang="en-US" dirty="0" smtClean="0"/>
              <a:t>Tooling: Nebraska Lexicon© extension namespace; SNOWOWL authoring platform; SNOMED CT International + US Extension + Technology preview; ELK 0.4.1 DL classifier</a:t>
            </a:r>
          </a:p>
          <a:p>
            <a:endParaRPr lang="en-US" dirty="0" smtClean="0"/>
          </a:p>
          <a:p>
            <a:r>
              <a:rPr lang="en-US" dirty="0" smtClean="0"/>
              <a:t>Penciled into IHTSDO </a:t>
            </a:r>
            <a:r>
              <a:rPr lang="en-US" dirty="0" err="1" smtClean="0"/>
              <a:t>workplan</a:t>
            </a:r>
            <a:r>
              <a:rPr lang="en-US" dirty="0" smtClean="0"/>
              <a:t> for 2017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44" y="2526718"/>
            <a:ext cx="5559425" cy="415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575" y="2526718"/>
            <a:ext cx="5559425" cy="4331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425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3" t="13509" r="51266" b="33863"/>
          <a:stretch/>
        </p:blipFill>
        <p:spPr bwMode="auto">
          <a:xfrm>
            <a:off x="956666" y="1342663"/>
            <a:ext cx="5486400" cy="4081812"/>
          </a:xfrm>
          <a:prstGeom prst="rect">
            <a:avLst/>
          </a:prstGeom>
          <a:noFill/>
          <a:ln w="38100">
            <a:solidFill>
              <a:srgbClr val="AC1F2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4" t="10994" r="45431" b="16110"/>
          <a:stretch/>
        </p:blipFill>
        <p:spPr bwMode="auto">
          <a:xfrm>
            <a:off x="3657600" y="1915129"/>
            <a:ext cx="5486400" cy="4844486"/>
          </a:xfrm>
          <a:prstGeom prst="rect">
            <a:avLst/>
          </a:prstGeom>
          <a:noFill/>
          <a:ln w="38100">
            <a:solidFill>
              <a:srgbClr val="AD122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208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6666" y="442129"/>
            <a:ext cx="7606427" cy="79636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Observables Project:</a:t>
            </a:r>
            <a:br>
              <a:rPr lang="en-US" dirty="0" smtClean="0"/>
            </a:br>
            <a:r>
              <a:rPr lang="en-US" dirty="0"/>
              <a:t>C</a:t>
            </a:r>
            <a:r>
              <a:rPr lang="en-US" dirty="0" smtClean="0"/>
              <a:t>oncept model draft</a:t>
            </a:r>
            <a:endParaRPr lang="en-US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1" r="12688"/>
          <a:stretch/>
        </p:blipFill>
        <p:spPr bwMode="auto">
          <a:xfrm>
            <a:off x="1187076" y="1238490"/>
            <a:ext cx="6858000" cy="5194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704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Development for AP:</a:t>
            </a:r>
            <a:br>
              <a:rPr lang="en-US" dirty="0" smtClean="0"/>
            </a:br>
            <a:r>
              <a:rPr lang="en-US" dirty="0" smtClean="0"/>
              <a:t>Techniques and Properties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78" r="14082" b="13601"/>
          <a:stretch/>
        </p:blipFill>
        <p:spPr bwMode="auto">
          <a:xfrm>
            <a:off x="956667" y="1093421"/>
            <a:ext cx="7315200" cy="4878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4419233" y="2488547"/>
            <a:ext cx="3912243" cy="57874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233" y="5243043"/>
            <a:ext cx="40354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53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6666" y="27733"/>
            <a:ext cx="7606427" cy="796361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Expanded Techniques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272394005|Technique(qualifier value)| extend the value set of LOINC parts for the (optional) LOINC attribute of Method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4" r="71994" b="29642"/>
          <a:stretch/>
        </p:blipFill>
        <p:spPr bwMode="auto">
          <a:xfrm>
            <a:off x="2245487" y="1371600"/>
            <a:ext cx="449992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8377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dirty="0" smtClean="0"/>
              <a:t>Measurement properties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6667" y="1342663"/>
            <a:ext cx="7828518" cy="4490267"/>
          </a:xfrm>
        </p:spPr>
        <p:txBody>
          <a:bodyPr/>
          <a:lstStyle/>
          <a:p>
            <a:r>
              <a:rPr lang="en-US" dirty="0"/>
              <a:t>118598001|Measurement </a:t>
            </a:r>
            <a:r>
              <a:rPr lang="en-US" dirty="0" smtClean="0"/>
              <a:t>Property (qualifier value)| extend the value set of LOINC parts for attribute Property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26" r="70063" b="27296"/>
          <a:stretch/>
        </p:blipFill>
        <p:spPr bwMode="auto">
          <a:xfrm>
            <a:off x="2253033" y="1342663"/>
            <a:ext cx="4675756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35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Developments for MP:</a:t>
            </a:r>
            <a:br>
              <a:rPr lang="en-US" dirty="0" smtClean="0"/>
            </a:br>
            <a:r>
              <a:rPr lang="en-US" dirty="0" smtClean="0"/>
              <a:t>Genes and proteins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78" r="13133" b="18104"/>
          <a:stretch/>
        </p:blipFill>
        <p:spPr bwMode="auto">
          <a:xfrm>
            <a:off x="956666" y="1268267"/>
            <a:ext cx="7315200" cy="456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78" r="13450" b="42307"/>
          <a:stretch/>
        </p:blipFill>
        <p:spPr bwMode="auto">
          <a:xfrm>
            <a:off x="1014538" y="1348447"/>
            <a:ext cx="7315200" cy="3229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7" r="12318" b="40018"/>
          <a:stretch/>
        </p:blipFill>
        <p:spPr bwMode="auto">
          <a:xfrm>
            <a:off x="904562" y="1678328"/>
            <a:ext cx="8229600" cy="3925240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" t="12102" r="49340" b="7971"/>
          <a:stretch/>
        </p:blipFill>
        <p:spPr bwMode="auto">
          <a:xfrm>
            <a:off x="3922082" y="2111019"/>
            <a:ext cx="5212080" cy="4746981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601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Application to MP:</a:t>
            </a:r>
            <a:br>
              <a:rPr lang="en-US" dirty="0"/>
            </a:br>
            <a:r>
              <a:rPr lang="en-US" dirty="0"/>
              <a:t>Genes and proteins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78" r="12975" b="33863"/>
          <a:stretch/>
        </p:blipFill>
        <p:spPr bwMode="auto">
          <a:xfrm>
            <a:off x="956667" y="1466594"/>
            <a:ext cx="7315200" cy="3678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894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MP: Immunohistochemistry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3" r="13734" b="8176"/>
          <a:stretch/>
        </p:blipFill>
        <p:spPr bwMode="auto">
          <a:xfrm>
            <a:off x="900529" y="1192192"/>
            <a:ext cx="7315200" cy="5177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728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6666" y="25441"/>
            <a:ext cx="7606427" cy="1359153"/>
          </a:xfrm>
        </p:spPr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6667" y="1516283"/>
            <a:ext cx="7282212" cy="5104435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 smtClean="0"/>
              <a:t>ONC terminology model for clinical Interoperability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 smtClean="0"/>
              <a:t>Terminology challenges created by Personalized Medicine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 smtClean="0"/>
              <a:t>LOINC – SNOMED CT harmonized model for observable entities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 smtClean="0"/>
              <a:t>Application of harmonized model to genomic observables/findings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 smtClean="0"/>
              <a:t>Anatomic and molecular pathology project at UNMC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 smtClean="0"/>
              <a:t>Deploying observables model extensions for AP/MP:</a:t>
            </a:r>
          </a:p>
          <a:p>
            <a:pPr marL="1028700" lvl="1">
              <a:buFont typeface="Wingdings" panose="05000000000000000000" pitchFamily="2" charset="2"/>
              <a:buChar char="Ø"/>
            </a:pPr>
            <a:r>
              <a:rPr lang="en-US" sz="2400" dirty="0" smtClean="0"/>
              <a:t>Ontology model application</a:t>
            </a:r>
          </a:p>
          <a:p>
            <a:pPr marL="1028700" lvl="1">
              <a:buFont typeface="Wingdings" panose="05000000000000000000" pitchFamily="2" charset="2"/>
              <a:buChar char="Ø"/>
            </a:pPr>
            <a:r>
              <a:rPr lang="en-US" sz="2400" dirty="0" smtClean="0"/>
              <a:t>Content development</a:t>
            </a:r>
          </a:p>
          <a:p>
            <a:pPr marL="1028700" lvl="1">
              <a:buFont typeface="Wingdings" panose="05000000000000000000" pitchFamily="2" charset="2"/>
              <a:buChar char="Ø"/>
            </a:pPr>
            <a:r>
              <a:rPr lang="en-US" sz="2400" dirty="0" smtClean="0"/>
              <a:t>Publication for comment and  evaluation</a:t>
            </a:r>
          </a:p>
        </p:txBody>
      </p:sp>
    </p:spTree>
    <p:extLst>
      <p:ext uri="{BB962C8B-B14F-4D97-AF65-F5344CB8AC3E}">
        <p14:creationId xmlns:p14="http://schemas.microsoft.com/office/powerpoint/2010/main" val="109518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Development for MP:</a:t>
            </a:r>
            <a:br>
              <a:rPr lang="en-US" dirty="0" smtClean="0"/>
            </a:br>
            <a:r>
              <a:rPr lang="en-US" dirty="0" smtClean="0"/>
              <a:t>Datatypes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8" r="12658" b="12928"/>
          <a:stretch/>
        </p:blipFill>
        <p:spPr bwMode="auto">
          <a:xfrm>
            <a:off x="1015119" y="1342663"/>
            <a:ext cx="7223760" cy="4735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/>
          <p:cNvSpPr/>
          <p:nvPr/>
        </p:nvSpPr>
        <p:spPr>
          <a:xfrm>
            <a:off x="4419234" y="4271054"/>
            <a:ext cx="3912243" cy="4861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73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204" y="395831"/>
            <a:ext cx="8681012" cy="79636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Molecular Pathology Finding</a:t>
            </a:r>
            <a:br>
              <a:rPr lang="en-US" dirty="0" smtClean="0"/>
            </a:br>
            <a:r>
              <a:rPr lang="en-US" sz="3100" dirty="0" smtClean="0"/>
              <a:t>Fully defining observations of sequence variants </a:t>
            </a:r>
            <a:endParaRPr lang="en-US" sz="31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78" r="12659" b="35833"/>
          <a:stretch/>
        </p:blipFill>
        <p:spPr bwMode="auto">
          <a:xfrm>
            <a:off x="956667" y="1632030"/>
            <a:ext cx="7315200" cy="3553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595" y="4266771"/>
            <a:ext cx="4035902" cy="609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5965" y="3368380"/>
            <a:ext cx="4035902" cy="609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955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Patient Condition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6" r="12816" b="41634"/>
          <a:stretch/>
        </p:blipFill>
        <p:spPr bwMode="auto">
          <a:xfrm>
            <a:off x="923679" y="1615965"/>
            <a:ext cx="7315200" cy="322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777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Terminology summary:</a:t>
            </a:r>
            <a:br>
              <a:rPr lang="en-US" dirty="0" smtClean="0"/>
            </a:br>
            <a:r>
              <a:rPr lang="en-US" sz="3100" dirty="0" smtClean="0"/>
              <a:t>Colorectal and Breast Cancer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9" t="28987" r="24684" b="27391"/>
          <a:stretch/>
        </p:blipFill>
        <p:spPr bwMode="auto">
          <a:xfrm>
            <a:off x="998932" y="1782502"/>
            <a:ext cx="7315200" cy="2779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715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6666" y="395831"/>
            <a:ext cx="8048438" cy="79636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Observable Entity:</a:t>
            </a:r>
            <a:br>
              <a:rPr lang="en-US" dirty="0" smtClean="0"/>
            </a:br>
            <a:r>
              <a:rPr lang="en-US" dirty="0" smtClean="0"/>
              <a:t>Domain Ontology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7" t="9795" r="56638" b="8872"/>
          <a:stretch/>
        </p:blipFill>
        <p:spPr bwMode="auto">
          <a:xfrm>
            <a:off x="956667" y="1192193"/>
            <a:ext cx="5029200" cy="5655403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604209"/>
            <a:ext cx="5486400" cy="4243387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476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Issues with DL classification across Lab Tech Preview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Testing of model has not extended to permission to define existing grouper concepts in SNOMED CT, ergo DL classification not yet useful across all subsets</a:t>
            </a:r>
          </a:p>
          <a:p>
            <a:r>
              <a:rPr lang="en-US" dirty="0" smtClean="0"/>
              <a:t>LOINC often does not uniformly specify methods  and so techniques are sparsely populated in tech preview; clinically useful &amp; understandable Domain Ontology probably requires them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50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Domain Ontology:</a:t>
            </a:r>
            <a:br>
              <a:rPr lang="en-US" dirty="0" smtClean="0"/>
            </a:br>
            <a:r>
              <a:rPr lang="en-US" dirty="0" smtClean="0"/>
              <a:t>Terminology Use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Retrieve all colon cancer tissue specimens which had BRAF gene testing (IHC or sequencing)</a:t>
            </a:r>
          </a:p>
          <a:p>
            <a:r>
              <a:rPr lang="en-US" dirty="0" smtClean="0"/>
              <a:t>Retrieve all breast cancer cases that tested ER-, PR- and Her2/</a:t>
            </a:r>
            <a:r>
              <a:rPr lang="en-US" dirty="0" err="1" smtClean="0"/>
              <a:t>Neu</a:t>
            </a:r>
            <a:r>
              <a:rPr lang="en-US" dirty="0" smtClean="0"/>
              <a:t>-</a:t>
            </a:r>
          </a:p>
          <a:p>
            <a:r>
              <a:rPr lang="en-US" dirty="0" smtClean="0"/>
              <a:t>Identify all colon cancer cases with high degree microsatellite instability by PCR or absence of mismatch repair protein by IHC</a:t>
            </a:r>
          </a:p>
          <a:p>
            <a:r>
              <a:rPr lang="en-US" dirty="0"/>
              <a:t>Identify all </a:t>
            </a:r>
            <a:r>
              <a:rPr lang="en-US" dirty="0" smtClean="0"/>
              <a:t>cases with </a:t>
            </a:r>
            <a:r>
              <a:rPr lang="en-US" dirty="0"/>
              <a:t>Stage </a:t>
            </a:r>
            <a:r>
              <a:rPr lang="en-US" dirty="0" err="1"/>
              <a:t>IIIa</a:t>
            </a:r>
            <a:r>
              <a:rPr lang="en-US" dirty="0"/>
              <a:t> non-small cell lung cancer </a:t>
            </a:r>
            <a:r>
              <a:rPr lang="en-US" dirty="0" smtClean="0"/>
              <a:t>that had EGFR mutation testing by any method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085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other use cases for clinical genomics should drive the development or application of the observables convergent model?</a:t>
            </a:r>
          </a:p>
          <a:p>
            <a:r>
              <a:rPr lang="en-US" dirty="0"/>
              <a:t>R</a:t>
            </a:r>
            <a:r>
              <a:rPr lang="en-US" dirty="0" smtClean="0"/>
              <a:t>equirements for binding the evolving science of genomics to the SNOMED CT / LOINC </a:t>
            </a:r>
            <a:r>
              <a:rPr lang="en-US" smtClean="0"/>
              <a:t>clinical ontologies?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31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68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772400" cy="963592"/>
          </a:xfrm>
        </p:spPr>
        <p:txBody>
          <a:bodyPr>
            <a:normAutofit/>
          </a:bodyPr>
          <a:lstStyle/>
          <a:p>
            <a:r>
              <a:rPr lang="en-US" altLang="en-US" sz="3200" dirty="0" smtClean="0"/>
              <a:t>ONC Terminology Model for Semantic Interoperability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1484" y="1487347"/>
            <a:ext cx="7772400" cy="4114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200" dirty="0" smtClean="0"/>
              <a:t>Demographics: LOINC, HL7/OMB code set</a:t>
            </a:r>
          </a:p>
          <a:p>
            <a:pPr>
              <a:defRPr/>
            </a:pPr>
            <a:r>
              <a:rPr lang="en-US" sz="2200" dirty="0" smtClean="0"/>
              <a:t>Social and medical history: SNOMED CT</a:t>
            </a:r>
          </a:p>
          <a:p>
            <a:pPr>
              <a:defRPr/>
            </a:pPr>
            <a:r>
              <a:rPr lang="en-US" sz="2200" dirty="0" smtClean="0"/>
              <a:t>Problem list/encounter diagnoses: SNOMED CT</a:t>
            </a:r>
            <a:r>
              <a:rPr lang="en-US" sz="2200" dirty="0"/>
              <a:t> </a:t>
            </a:r>
            <a:r>
              <a:rPr lang="en-US" sz="2200" dirty="0" smtClean="0"/>
              <a:t>/        ICD-10-CM</a:t>
            </a:r>
          </a:p>
          <a:p>
            <a:pPr>
              <a:defRPr/>
            </a:pPr>
            <a:r>
              <a:rPr lang="en-US" sz="2200" dirty="0"/>
              <a:t>L</a:t>
            </a:r>
            <a:r>
              <a:rPr lang="en-US" sz="2200" dirty="0" smtClean="0"/>
              <a:t>ab results (observables): Lab LOINC</a:t>
            </a:r>
          </a:p>
          <a:p>
            <a:pPr>
              <a:defRPr/>
            </a:pPr>
            <a:r>
              <a:rPr lang="en-US" sz="2200" dirty="0" smtClean="0"/>
              <a:t>Physical findings: LOINC, SNOMED CT observables</a:t>
            </a:r>
          </a:p>
          <a:p>
            <a:pPr>
              <a:defRPr/>
            </a:pPr>
            <a:r>
              <a:rPr lang="en-US" sz="2200" dirty="0" smtClean="0"/>
              <a:t>Medication orders: </a:t>
            </a:r>
            <a:r>
              <a:rPr lang="en-US" sz="2200" dirty="0" err="1" smtClean="0"/>
              <a:t>RxNORM</a:t>
            </a:r>
            <a:r>
              <a:rPr lang="en-US" sz="2200" dirty="0" smtClean="0"/>
              <a:t>, SNOMED CT</a:t>
            </a:r>
          </a:p>
          <a:p>
            <a:pPr>
              <a:defRPr/>
            </a:pPr>
            <a:r>
              <a:rPr lang="en-US" sz="2200" dirty="0" smtClean="0"/>
              <a:t>Laboratory Orders: LOINC</a:t>
            </a:r>
          </a:p>
          <a:p>
            <a:pPr>
              <a:defRPr/>
            </a:pPr>
            <a:r>
              <a:rPr lang="en-US" sz="2200" dirty="0" smtClean="0"/>
              <a:t>Immunizations: CVX, MVX</a:t>
            </a:r>
          </a:p>
          <a:p>
            <a:pPr>
              <a:defRPr/>
            </a:pPr>
            <a:r>
              <a:rPr lang="en-US" sz="2200" dirty="0" smtClean="0"/>
              <a:t>Procedures: CPT, HCPCS</a:t>
            </a:r>
          </a:p>
          <a:p>
            <a:pPr>
              <a:defRPr/>
            </a:pPr>
            <a:r>
              <a:rPr lang="en-US" sz="2200" dirty="0" smtClean="0"/>
              <a:t>Documents: LOINC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89569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Office National Coordinator :</a:t>
            </a:r>
            <a:br>
              <a:rPr lang="en-US" dirty="0" smtClean="0"/>
            </a:br>
            <a:r>
              <a:rPr lang="en-US" dirty="0" smtClean="0"/>
              <a:t>Objectives of Interoperability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Facilitate transitions of care</a:t>
            </a:r>
          </a:p>
          <a:p>
            <a:r>
              <a:rPr lang="en-US" sz="3200" dirty="0" smtClean="0"/>
              <a:t>Promote free flow of results data</a:t>
            </a:r>
          </a:p>
          <a:p>
            <a:r>
              <a:rPr lang="en-US" sz="3200" dirty="0" smtClean="0"/>
              <a:t>Engage patients and families in managing their EHR</a:t>
            </a:r>
          </a:p>
          <a:p>
            <a:r>
              <a:rPr lang="en-US" sz="3200" dirty="0" smtClean="0"/>
              <a:t>Support Public Health </a:t>
            </a:r>
          </a:p>
          <a:p>
            <a:r>
              <a:rPr lang="en-US" sz="3200" dirty="0" smtClean="0"/>
              <a:t>Enhance clinical research within Learning Healthcare Environment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8604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Interoperable Learning Health  Ecosystem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8" t="36024" r="25797" b="15257"/>
          <a:stretch/>
        </p:blipFill>
        <p:spPr bwMode="auto">
          <a:xfrm>
            <a:off x="762000" y="2057843"/>
            <a:ext cx="8229600" cy="378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772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Revolution in healthcare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Sequencing of human genome has led to flood of new observational data appearing in scientific literature and now…clinical records</a:t>
            </a:r>
          </a:p>
          <a:p>
            <a:r>
              <a:rPr lang="en-US" dirty="0" smtClean="0"/>
              <a:t>Majority of this clinical data is unstructured and not useful for decision support in the EHR or clinical research</a:t>
            </a:r>
          </a:p>
          <a:p>
            <a:r>
              <a:rPr lang="en-US" dirty="0" smtClean="0"/>
              <a:t>NLP is a second best approach to re-use of this data</a:t>
            </a:r>
          </a:p>
          <a:p>
            <a:endParaRPr lang="en-US" dirty="0" smtClean="0"/>
          </a:p>
          <a:p>
            <a:r>
              <a:rPr lang="en-US" dirty="0"/>
              <a:t>U</a:t>
            </a:r>
            <a:r>
              <a:rPr lang="en-US" dirty="0" smtClean="0"/>
              <a:t>nderstanding of genetic and molecular basis of human disease now having impact on therapy</a:t>
            </a:r>
          </a:p>
          <a:p>
            <a:r>
              <a:rPr lang="en-US" dirty="0" smtClean="0"/>
              <a:t> Challenge for precision medicine - to have sufficiently detailed molecular genetics observations and diagnostic data for clinical care and 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12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8" t="10976" r="20989" b="3539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576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056" y="222210"/>
            <a:ext cx="8437944" cy="796361"/>
          </a:xfrm>
        </p:spPr>
        <p:txBody>
          <a:bodyPr>
            <a:normAutofit/>
          </a:bodyPr>
          <a:lstStyle/>
          <a:p>
            <a:r>
              <a:rPr lang="en-US" sz="4000" dirty="0" smtClean="0"/>
              <a:t>Limitations of ONC terminologies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46" y="1169043"/>
            <a:ext cx="7282212" cy="44902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/>
              <a:t>Research community</a:t>
            </a:r>
          </a:p>
          <a:p>
            <a:r>
              <a:rPr lang="en-US" sz="1800" dirty="0" smtClean="0"/>
              <a:t>NCBI: </a:t>
            </a:r>
            <a:r>
              <a:rPr lang="en-US" sz="1800" smtClean="0"/>
              <a:t>Gene Ontology; </a:t>
            </a:r>
            <a:r>
              <a:rPr lang="en-US" sz="1800" dirty="0" smtClean="0"/>
              <a:t>HGNC; OMIM; </a:t>
            </a:r>
            <a:r>
              <a:rPr lang="en-US" sz="1800" dirty="0" err="1" smtClean="0"/>
              <a:t>Orphanet</a:t>
            </a:r>
            <a:r>
              <a:rPr lang="en-US" sz="1800" dirty="0" smtClean="0"/>
              <a:t>; Protein Ontology; Cell ontology</a:t>
            </a:r>
          </a:p>
          <a:p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Clinical community</a:t>
            </a:r>
          </a:p>
          <a:p>
            <a:r>
              <a:rPr lang="en-US" sz="1800" dirty="0" smtClean="0"/>
              <a:t>SNOMED CT:</a:t>
            </a:r>
          </a:p>
          <a:p>
            <a:pPr lvl="1"/>
            <a:r>
              <a:rPr lang="en-US" sz="1800" dirty="0" smtClean="0"/>
              <a:t>No concept model for subcellular anatomy or molecular structure</a:t>
            </a:r>
          </a:p>
          <a:p>
            <a:pPr lvl="1"/>
            <a:r>
              <a:rPr lang="en-US" sz="1800" dirty="0" smtClean="0"/>
              <a:t>No concept model for Observable entity or molecular basis of disease in Clinical findings</a:t>
            </a:r>
          </a:p>
          <a:p>
            <a:pPr lvl="1"/>
            <a:r>
              <a:rPr lang="en-US" sz="1800" dirty="0" smtClean="0"/>
              <a:t>Little content, all primitives</a:t>
            </a:r>
          </a:p>
          <a:p>
            <a:r>
              <a:rPr lang="en-US" sz="1800" dirty="0" smtClean="0"/>
              <a:t>LOINC 2.54:</a:t>
            </a:r>
          </a:p>
          <a:p>
            <a:pPr lvl="1"/>
            <a:r>
              <a:rPr lang="en-US" sz="1800" dirty="0" smtClean="0"/>
              <a:t>1275 PCR; 1406 MOLGEN; 116 FISH; 1502 CELL MARKERS</a:t>
            </a:r>
          </a:p>
          <a:p>
            <a:pPr lvl="1"/>
            <a:r>
              <a:rPr lang="en-US" sz="1800" dirty="0" smtClean="0"/>
              <a:t>Concept model inadequate to fully define what is being result</a:t>
            </a:r>
          </a:p>
          <a:p>
            <a:pPr lvl="1"/>
            <a:r>
              <a:rPr lang="en-US" sz="1800" dirty="0" smtClean="0"/>
              <a:t>Provides only tag-level interoperability of molecular data</a:t>
            </a:r>
          </a:p>
          <a:p>
            <a:pPr lvl="1"/>
            <a:endParaRPr lang="en-US" sz="1800" dirty="0"/>
          </a:p>
          <a:p>
            <a:r>
              <a:rPr lang="en-US" sz="1800" dirty="0" smtClean="0"/>
              <a:t>No meaningful bridge joining genetic research findings with clinical concept models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1755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6666" y="974566"/>
            <a:ext cx="7606427" cy="79636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LOINC – SNOMED CT Harmonization of    Observable entities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6667" y="2025569"/>
            <a:ext cx="7282212" cy="425948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2008 agreement between </a:t>
            </a:r>
            <a:r>
              <a:rPr lang="en-US" dirty="0" err="1" smtClean="0"/>
              <a:t>Regenstrief</a:t>
            </a:r>
            <a:r>
              <a:rPr lang="en-US" dirty="0" smtClean="0"/>
              <a:t> (RI) and IHTSDO </a:t>
            </a:r>
          </a:p>
          <a:p>
            <a:pPr marL="0" indent="0">
              <a:buNone/>
            </a:pPr>
            <a:r>
              <a:rPr lang="en-US" sz="2200" dirty="0"/>
              <a:t> </a:t>
            </a:r>
            <a:r>
              <a:rPr lang="en-US" sz="2200" dirty="0" smtClean="0"/>
              <a:t>          https</a:t>
            </a:r>
            <a:r>
              <a:rPr lang="en-US" sz="2200" dirty="0"/>
              <a:t>://loinc.org/collaboration/ihtsdo/agreement.pdf</a:t>
            </a:r>
            <a:endParaRPr lang="en-US" sz="2200" dirty="0" smtClean="0"/>
          </a:p>
          <a:p>
            <a:pPr lvl="1"/>
            <a:r>
              <a:rPr lang="en-US" dirty="0" smtClean="0"/>
              <a:t>Extend and harmonize a shared concept model for 363787002|Observable entity| </a:t>
            </a:r>
          </a:p>
          <a:p>
            <a:pPr lvl="1"/>
            <a:r>
              <a:rPr lang="en-US" dirty="0" smtClean="0"/>
              <a:t>Map and instantiate LOINC parts in SNOMED CT content</a:t>
            </a:r>
          </a:p>
          <a:p>
            <a:pPr lvl="1"/>
            <a:r>
              <a:rPr lang="en-US" dirty="0" smtClean="0"/>
              <a:t>Jointly publish expression data set defining (lab) LOINC concepts within the harmonized concept model</a:t>
            </a:r>
            <a:endParaRPr lang="en-US" dirty="0"/>
          </a:p>
          <a:p>
            <a:pPr lvl="1"/>
            <a:r>
              <a:rPr lang="en-US" dirty="0" smtClean="0"/>
              <a:t>Technology preview alpha January 2016</a:t>
            </a:r>
          </a:p>
          <a:p>
            <a:endParaRPr lang="en-US" dirty="0" smtClean="0"/>
          </a:p>
          <a:p>
            <a:r>
              <a:rPr lang="en-US" dirty="0" smtClean="0"/>
              <a:t>What is needed to support clinical decision making and research in molecular genetics is a unified domain ontology for Observable entities spanning clinical and research content including genomics</a:t>
            </a:r>
          </a:p>
        </p:txBody>
      </p:sp>
    </p:spTree>
    <p:extLst>
      <p:ext uri="{BB962C8B-B14F-4D97-AF65-F5344CB8AC3E}">
        <p14:creationId xmlns:p14="http://schemas.microsoft.com/office/powerpoint/2010/main" val="405796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Med_Presentation">
  <a:themeElements>
    <a:clrScheme name="NebMed">
      <a:dk1>
        <a:sysClr val="windowText" lastClr="000000"/>
      </a:dk1>
      <a:lt1>
        <a:sysClr val="window" lastClr="FFFFFF"/>
      </a:lt1>
      <a:dk2>
        <a:srgbClr val="303B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A1B426"/>
      </a:accent4>
      <a:accent5>
        <a:srgbClr val="F26721"/>
      </a:accent5>
      <a:accent6>
        <a:srgbClr val="FCB614"/>
      </a:accent6>
      <a:hlink>
        <a:srgbClr val="002957"/>
      </a:hlink>
      <a:folHlink>
        <a:srgbClr val="129D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NeMed_Presentation.thmx</Template>
  <TotalTime>1426</TotalTime>
  <Words>941</Words>
  <Application>Microsoft Office PowerPoint</Application>
  <PresentationFormat>On-screen Show (4:3)</PresentationFormat>
  <Paragraphs>104</Paragraphs>
  <Slides>28</Slides>
  <Notes>0</Notes>
  <HiddenSlides>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NeMed_Presentation</vt:lpstr>
      <vt:lpstr>Clinical terminology for personalized medicine: Deploying a common concept model for SNOMED CT and LOINC Observables in service of genomic medicine </vt:lpstr>
      <vt:lpstr>Outline</vt:lpstr>
      <vt:lpstr>ONC Terminology Model for Semantic Interoperability</vt:lpstr>
      <vt:lpstr>Office National Coordinator : Objectives of Interoperability</vt:lpstr>
      <vt:lpstr>Interoperable Learning Health  Ecosystem</vt:lpstr>
      <vt:lpstr>Revolution in healthcare</vt:lpstr>
      <vt:lpstr>PowerPoint Presentation</vt:lpstr>
      <vt:lpstr>Limitations of ONC terminologies</vt:lpstr>
      <vt:lpstr>LOINC – SNOMED CT Harmonization of    Observable entities</vt:lpstr>
      <vt:lpstr>UNMC: Project for structured encoding of AP/MP cancer reports</vt:lpstr>
      <vt:lpstr>UNMC: Project for structured encoding of AP/MP cancer reports</vt:lpstr>
      <vt:lpstr>PowerPoint Presentation</vt:lpstr>
      <vt:lpstr>Observables Project: Concept model draft</vt:lpstr>
      <vt:lpstr>Development for AP: Techniques and Properties</vt:lpstr>
      <vt:lpstr>Expanded Techniques</vt:lpstr>
      <vt:lpstr>Measurement properties</vt:lpstr>
      <vt:lpstr>Developments for MP: Genes and proteins</vt:lpstr>
      <vt:lpstr>Application to MP: Genes and proteins</vt:lpstr>
      <vt:lpstr>MP: Immunohistochemistry</vt:lpstr>
      <vt:lpstr>Development for MP: Datatypes requirements</vt:lpstr>
      <vt:lpstr>Molecular Pathology Finding Fully defining observations of sequence variants </vt:lpstr>
      <vt:lpstr>Patient Condition</vt:lpstr>
      <vt:lpstr>Terminology summary: Colorectal and Breast Cancer</vt:lpstr>
      <vt:lpstr>Observable Entity: Domain Ontology Development</vt:lpstr>
      <vt:lpstr>Issues with DL classification across Lab Tech Preview</vt:lpstr>
      <vt:lpstr>Domain Ontology: Terminology Use Cases</vt:lpstr>
      <vt:lpstr>Questions: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habr2</cp:lastModifiedBy>
  <cp:revision>99</cp:revision>
  <dcterms:created xsi:type="dcterms:W3CDTF">2014-09-17T15:14:42Z</dcterms:created>
  <dcterms:modified xsi:type="dcterms:W3CDTF">2016-09-12T19:47:10Z</dcterms:modified>
</cp:coreProperties>
</file>