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  <a:r>
              <a:rPr lang="en-US" dirty="0" err="1" smtClean="0"/>
              <a:t>gstyle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3724C-E7A2-4A6D-A4BD-CDB6C1C03172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3A10D-7D5E-4932-A76F-CD1632FD3D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3724C-E7A2-4A6D-A4BD-CDB6C1C03172}" type="datetimeFigureOut">
              <a:rPr lang="en-US" smtClean="0"/>
              <a:t>10/27/2014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3A10D-7D5E-4932-A76F-CD1632FD3D9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XY guidance (1) - which pattern?</a:t>
            </a:r>
            <a:endParaRPr lang="en-GB" dirty="0"/>
          </a:p>
        </p:txBody>
      </p:sp>
      <p:pic>
        <p:nvPicPr>
          <p:cNvPr id="4" name="Picture 3" descr="C:\Users\p091025\AppData\Local\Temp\notes42730F\~b859203.TM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8915399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838200" y="6532179"/>
            <a:ext cx="609600" cy="13138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2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XY guidance (1) - which pattern?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58206"/>
              </p:ext>
            </p:extLst>
          </p:nvPr>
        </p:nvGraphicFramePr>
        <p:xfrm>
          <a:off x="0" y="838198"/>
          <a:ext cx="9144000" cy="57150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8516"/>
                <a:gridCol w="5257484"/>
                <a:gridCol w="3048000"/>
              </a:tblGrid>
              <a:tr h="461013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Pattern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Definition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Example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co-</a:t>
                      </a:r>
                      <a:r>
                        <a:rPr lang="en-US" sz="2000" b="1" dirty="0" err="1" smtClean="0">
                          <a:effectLst/>
                        </a:rPr>
                        <a:t>occurrent</a:t>
                      </a:r>
                      <a:r>
                        <a:rPr lang="en-US" sz="2000" b="1" dirty="0" smtClean="0">
                          <a:effectLst/>
                        </a:rPr>
                        <a:t> with Y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Both </a:t>
                      </a:r>
                      <a:r>
                        <a:rPr lang="en-US" sz="2000" dirty="0">
                          <a:effectLst/>
                        </a:rPr>
                        <a:t>X and Y are co-</a:t>
                      </a:r>
                      <a:r>
                        <a:rPr lang="en-US" sz="2000" dirty="0" err="1">
                          <a:effectLst/>
                        </a:rPr>
                        <a:t>occurrent</a:t>
                      </a:r>
                      <a:r>
                        <a:rPr lang="en-US" sz="2000" dirty="0">
                          <a:effectLst/>
                        </a:rPr>
                        <a:t>  but with no causality or </a:t>
                      </a:r>
                      <a:r>
                        <a:rPr lang="en-US" sz="2000" dirty="0" err="1">
                          <a:effectLst/>
                        </a:rPr>
                        <a:t>manifestational</a:t>
                      </a:r>
                      <a:r>
                        <a:rPr lang="en-US" sz="2000" dirty="0">
                          <a:effectLst/>
                        </a:rPr>
                        <a:t> relationship between X and Y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Hay fever with asthma*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due to Y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X </a:t>
                      </a:r>
                      <a:r>
                        <a:rPr lang="en-US" sz="2000" dirty="0">
                          <a:effectLst/>
                        </a:rPr>
                        <a:t>is due to Y but X and Y are not necessarily co-</a:t>
                      </a:r>
                      <a:r>
                        <a:rPr lang="en-US" sz="2000" dirty="0" err="1">
                          <a:effectLst/>
                        </a:rPr>
                        <a:t>occurrent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Disorder of optic chiasm due to non-pituitary neoplasm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effectLst/>
                        </a:rPr>
                        <a:t>X co-</a:t>
                      </a:r>
                      <a:r>
                        <a:rPr lang="en-US" sz="2000" b="1" dirty="0" err="1" smtClean="0">
                          <a:effectLst/>
                        </a:rPr>
                        <a:t>occurrent</a:t>
                      </a:r>
                      <a:r>
                        <a:rPr lang="en-US" sz="2000" b="1" baseline="0" dirty="0" smtClean="0">
                          <a:effectLst/>
                        </a:rPr>
                        <a:t> with and due to Y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X is due to Y and both X and Y are co-</a:t>
                      </a:r>
                      <a:r>
                        <a:rPr lang="en-US" sz="2000" dirty="0" err="1" smtClean="0">
                          <a:effectLst/>
                        </a:rPr>
                        <a:t>occurrent</a:t>
                      </a:r>
                      <a:endParaRPr lang="en-US" sz="20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r>
                        <a:rPr lang="en-US" sz="2000" dirty="0" smtClean="0">
                          <a:effectLst/>
                        </a:rPr>
                        <a:t>Hernia, with obstruction</a:t>
                      </a:r>
                    </a:p>
                  </a:txBody>
                  <a:tcPr marL="68580" marR="68580" marT="0" marB="0" anchor="ctr"/>
                </a:tc>
              </a:tr>
              <a:tr h="952501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effectLst/>
                        </a:rPr>
                        <a:t>X</a:t>
                      </a:r>
                      <a:r>
                        <a:rPr lang="en-US" sz="2000" b="1" baseline="0" dirty="0" smtClean="0">
                          <a:effectLst/>
                        </a:rPr>
                        <a:t> following Y</a:t>
                      </a:r>
                      <a:endParaRPr lang="en-US" sz="2000" b="1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ffectLst/>
                        </a:rPr>
                        <a:t>X temporally follows Y. This does not specify that  X is due to Y although causality ifs frequently implied</a:t>
                      </a:r>
                      <a:endParaRPr lang="en-GB" sz="20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effectLst/>
                        </a:rPr>
                        <a:t>Postvaricella</a:t>
                      </a:r>
                      <a:r>
                        <a:rPr lang="en-US" sz="2000" dirty="0" smtClean="0">
                          <a:effectLst/>
                        </a:rPr>
                        <a:t> encephalitis</a:t>
                      </a:r>
                      <a:endParaRPr lang="en-GB" sz="2000" dirty="0" smtClean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398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en-GB" sz="2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</a:rPr>
                        <a:t>X </a:t>
                      </a:r>
                      <a:r>
                        <a:rPr lang="en-US" sz="2000" b="1" dirty="0">
                          <a:effectLst/>
                        </a:rPr>
                        <a:t>caused by </a:t>
                      </a:r>
                      <a:r>
                        <a:rPr lang="en-US" sz="2000" b="1" dirty="0" smtClean="0">
                          <a:effectLst/>
                        </a:rPr>
                        <a:t>Y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This </a:t>
                      </a:r>
                      <a:r>
                        <a:rPr lang="en-US" sz="2000" dirty="0">
                          <a:effectLst/>
                        </a:rPr>
                        <a:t>is a specialization of pattern 2 in which Y represents a material entity and in which the mode of introduction is not significant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Abscess of urethral gland due to Neisseria </a:t>
                      </a:r>
                      <a:r>
                        <a:rPr lang="en-US" sz="2000" dirty="0" err="1">
                          <a:effectLst/>
                        </a:rPr>
                        <a:t>gonorrhoeae</a:t>
                      </a:r>
                      <a:endParaRPr lang="en-GB" sz="2000" dirty="0">
                        <a:effectLst/>
                      </a:endParaRP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60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XY guidance (2) complex XYZ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Identify each condition</a:t>
            </a:r>
          </a:p>
          <a:p>
            <a:r>
              <a:rPr lang="en-GB" dirty="0" smtClean="0"/>
              <a:t>Generate matrix of each binary relation (including XY and YX)</a:t>
            </a:r>
          </a:p>
          <a:p>
            <a:r>
              <a:rPr lang="en-GB" dirty="0" smtClean="0"/>
              <a:t>Consider each pair</a:t>
            </a:r>
            <a:r>
              <a:rPr lang="en-GB" dirty="0"/>
              <a:t> </a:t>
            </a:r>
            <a:r>
              <a:rPr lang="en-GB" dirty="0" smtClean="0"/>
              <a:t>for this ‘situation’</a:t>
            </a:r>
          </a:p>
          <a:p>
            <a:pPr lvl="1"/>
            <a:r>
              <a:rPr lang="en-GB" dirty="0" smtClean="0"/>
              <a:t>Apply XY pattern (including theoretical ‘inverse’)</a:t>
            </a:r>
            <a:r>
              <a:rPr lang="en-GB" dirty="0"/>
              <a:t> </a:t>
            </a:r>
            <a:r>
              <a:rPr lang="en-GB" dirty="0" smtClean="0"/>
              <a:t>based on best judgement</a:t>
            </a:r>
          </a:p>
          <a:p>
            <a:pPr lvl="1"/>
            <a:r>
              <a:rPr lang="en-GB" dirty="0" smtClean="0"/>
              <a:t>Rudimentary QA – does XY = </a:t>
            </a:r>
            <a:r>
              <a:rPr lang="en-GB" dirty="0" err="1" smtClean="0"/>
              <a:t>inv</a:t>
            </a:r>
            <a:r>
              <a:rPr lang="en-GB" dirty="0" smtClean="0"/>
              <a:t>(YX)?</a:t>
            </a:r>
          </a:p>
          <a:p>
            <a:pPr lvl="1"/>
            <a:r>
              <a:rPr lang="en-GB" dirty="0" smtClean="0"/>
              <a:t>Model – identify IsA and associative targets (Yong’s complex patterns)</a:t>
            </a:r>
          </a:p>
          <a:p>
            <a:pPr lvl="1"/>
            <a:r>
              <a:rPr lang="en-GB" dirty="0" smtClean="0"/>
              <a:t>FSN – Produce ‘regular’ FSN based on set of XY pairs.</a:t>
            </a:r>
          </a:p>
        </p:txBody>
      </p:sp>
    </p:spTree>
    <p:extLst>
      <p:ext uri="{BB962C8B-B14F-4D97-AF65-F5344CB8AC3E}">
        <p14:creationId xmlns:p14="http://schemas.microsoft.com/office/powerpoint/2010/main" val="20116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XY guidance (2) complex XYZ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r>
              <a:rPr lang="en-GB" dirty="0" smtClean="0"/>
              <a:t>No more sophisticated than a table at the moment!</a:t>
            </a:r>
          </a:p>
          <a:p>
            <a:pPr marL="0" indent="0">
              <a:buNone/>
            </a:pPr>
            <a:r>
              <a:rPr lang="en-GB" sz="2000" dirty="0" smtClean="0"/>
              <a:t>Term		X	Y	Judgement	</a:t>
            </a:r>
            <a:r>
              <a:rPr lang="en-GB" sz="2000" dirty="0" err="1" smtClean="0"/>
              <a:t>Defn</a:t>
            </a:r>
            <a:r>
              <a:rPr lang="en-GB" sz="2000" dirty="0" smtClean="0"/>
              <a:t>.	FSNs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751205"/>
            <a:ext cx="8305800" cy="387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4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</TotalTime>
  <Words>252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Blank</vt:lpstr>
      <vt:lpstr>XY guidance (1) - which pattern?</vt:lpstr>
      <vt:lpstr>XY guidance (1) - which pattern?</vt:lpstr>
      <vt:lpstr>XY guidance (2) complex XYZ</vt:lpstr>
      <vt:lpstr>XY guidance (2) complex XYZ</vt:lpstr>
    </vt:vector>
  </TitlesOfParts>
  <Company>Health &amp; Social Care Information Centre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XY guidance (1) - which pattern?</dc:title>
  <dc:creator>edch</dc:creator>
  <cp:lastModifiedBy>edch</cp:lastModifiedBy>
  <cp:revision>2</cp:revision>
  <dcterms:created xsi:type="dcterms:W3CDTF">2014-10-27T19:33:33Z</dcterms:created>
  <dcterms:modified xsi:type="dcterms:W3CDTF">2014-10-27T19:35:27Z</dcterms:modified>
</cp:coreProperties>
</file>