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7"/>
  </p:notesMasterIdLst>
  <p:sldIdLst>
    <p:sldId id="258" r:id="rId2"/>
    <p:sldId id="268" r:id="rId3"/>
    <p:sldId id="263" r:id="rId4"/>
    <p:sldId id="269" r:id="rId5"/>
    <p:sldId id="267" r:id="rId6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61" autoAdjust="0"/>
    <p:restoredTop sz="95084" autoAdjust="0"/>
  </p:normalViewPr>
  <p:slideViewPr>
    <p:cSldViewPr snapToGrid="0" snapToObjects="1">
      <p:cViewPr>
        <p:scale>
          <a:sx n="66" d="100"/>
          <a:sy n="66" d="100"/>
        </p:scale>
        <p:origin x="-1512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615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1900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Trebuchet MS Bold"/>
                <a:cs typeface="Trebuchet MS Bold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Trebuchet MS"/>
                <a:cs typeface="Trebuchet M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Trebuchet MS"/>
                <a:cs typeface="Trebuchet MS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3" r:id="rId4"/>
    <p:sldLayoutId id="2147483654" r:id="rId5"/>
    <p:sldLayoutId id="2147483655" r:id="rId6"/>
    <p:sldLayoutId id="2147483656" r:id="rId7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global.gotomeeting.com/join/91742648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42533"/>
            <a:ext cx="7772400" cy="1970607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Mapping SIG Face-to-Face Meeting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/>
              <a:t>Venue: </a:t>
            </a:r>
            <a:r>
              <a:rPr lang="en-US" sz="2800" dirty="0" err="1" smtClean="0"/>
              <a:t>Amba</a:t>
            </a:r>
            <a:r>
              <a:rPr lang="en-US" sz="2800" dirty="0" smtClean="0"/>
              <a:t> </a:t>
            </a:r>
            <a:r>
              <a:rPr lang="en-US" sz="2800" dirty="0" err="1" smtClean="0"/>
              <a:t>Charing</a:t>
            </a:r>
            <a:r>
              <a:rPr lang="en-US" sz="2800" dirty="0" smtClean="0"/>
              <a:t> Cross Hotel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6767" y="4496535"/>
            <a:ext cx="8474075" cy="1049131"/>
          </a:xfrm>
        </p:spPr>
        <p:txBody>
          <a:bodyPr/>
          <a:lstStyle/>
          <a:p>
            <a:r>
              <a:rPr lang="en-US" b="1" dirty="0" smtClean="0"/>
              <a:t>London, United Kingdom</a:t>
            </a:r>
          </a:p>
          <a:p>
            <a:r>
              <a:rPr lang="en-US" b="1" dirty="0" smtClean="0"/>
              <a:t>April 20,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  <a:p>
            <a:pPr marL="129541" indent="0">
              <a:buNone/>
            </a:pPr>
            <a:r>
              <a:rPr lang="en-GB" dirty="0" smtClean="0"/>
              <a:t>Remote participants should proceed to:</a:t>
            </a:r>
          </a:p>
          <a:p>
            <a:pPr marL="129541" indent="0">
              <a:buNone/>
            </a:pPr>
            <a:endParaRPr lang="en-GB" dirty="0"/>
          </a:p>
          <a:p>
            <a:endParaRPr lang="en-GB" dirty="0"/>
          </a:p>
          <a:p>
            <a:pPr marL="129541" indent="0">
              <a:buNone/>
            </a:pPr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global.gotomeeting.com/join/917426485</a:t>
            </a:r>
            <a:endParaRPr lang="en-GB" dirty="0" smtClean="0"/>
          </a:p>
          <a:p>
            <a:pPr marL="129541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GoToMeeting Details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8168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330249"/>
            <a:ext cx="8877300" cy="5409218"/>
          </a:xfrm>
        </p:spPr>
        <p:txBody>
          <a:bodyPr/>
          <a:lstStyle/>
          <a:p>
            <a:pPr marL="129541" indent="0">
              <a:buNone/>
            </a:pPr>
            <a:endParaRPr lang="en-US" sz="2000" dirty="0" smtClean="0">
              <a:latin typeface="+mj-lt"/>
            </a:endParaRPr>
          </a:p>
          <a:p>
            <a:pPr marL="129541" indent="0">
              <a:buNone/>
            </a:pPr>
            <a:r>
              <a:rPr lang="en-US" sz="2000" dirty="0" smtClean="0">
                <a:latin typeface="+mj-lt"/>
              </a:rPr>
              <a:t>13:30	 </a:t>
            </a:r>
            <a:r>
              <a:rPr lang="en-US" sz="1800" dirty="0" smtClean="0">
                <a:latin typeface="+mj-lt"/>
              </a:rPr>
              <a:t>Welcome, introductions and conflicts of interest (HB)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 lvl="3">
              <a:buFont typeface="Arial" panose="020B0604020202020204" pitchFamily="34" charset="0"/>
              <a:buChar char="•"/>
            </a:pPr>
            <a:r>
              <a:rPr lang="en-US" dirty="0" smtClean="0"/>
              <a:t>Notes (audio </a:t>
            </a:r>
            <a:r>
              <a:rPr lang="en-US" dirty="0"/>
              <a:t>recording </a:t>
            </a:r>
            <a:r>
              <a:rPr lang="en-US" dirty="0" smtClean="0"/>
              <a:t>underway</a:t>
            </a:r>
            <a:r>
              <a:rPr lang="en-US" sz="1800" dirty="0" smtClean="0"/>
              <a:t>)</a:t>
            </a:r>
          </a:p>
          <a:p>
            <a:pPr marL="1473200" lvl="3" indent="0">
              <a:buNone/>
            </a:pPr>
            <a:endParaRPr lang="en-US" sz="1000" dirty="0"/>
          </a:p>
          <a:p>
            <a:pPr marL="129541" indent="0">
              <a:buNone/>
            </a:pPr>
            <a:r>
              <a:rPr lang="en-US" sz="1800" dirty="0" smtClean="0"/>
              <a:t>13:35	</a:t>
            </a:r>
            <a:r>
              <a:rPr lang="en-US" sz="1800" dirty="0" smtClean="0"/>
              <a:t>New map tooling enhancements (BC/KG)</a:t>
            </a:r>
          </a:p>
          <a:p>
            <a:pPr marL="129541" indent="0">
              <a:buNone/>
            </a:pPr>
            <a:endParaRPr lang="en-US" sz="1800" dirty="0" smtClean="0"/>
          </a:p>
          <a:p>
            <a:pPr marL="129541" indent="0">
              <a:buNone/>
            </a:pPr>
            <a:r>
              <a:rPr lang="en-US" sz="1800" dirty="0" smtClean="0"/>
              <a:t>13:55	Exploring </a:t>
            </a:r>
            <a:r>
              <a:rPr lang="en-US" sz="1800" dirty="0"/>
              <a:t>automated methods of mapping SNOMED CT to ICD-10-  PCS </a:t>
            </a:r>
          </a:p>
          <a:p>
            <a:pPr marL="129541" indent="0">
              <a:buNone/>
            </a:pPr>
            <a:r>
              <a:rPr lang="en-US" sz="1800" dirty="0"/>
              <a:t>            (KWF)</a:t>
            </a:r>
          </a:p>
          <a:p>
            <a:pPr marL="129541" indent="0">
              <a:buNone/>
            </a:pPr>
            <a:endParaRPr lang="en-US" sz="1800" dirty="0" smtClean="0"/>
          </a:p>
          <a:p>
            <a:pPr marL="129541" indent="0">
              <a:buNone/>
            </a:pPr>
            <a:r>
              <a:rPr lang="en-US" sz="1800" dirty="0" smtClean="0"/>
              <a:t>14:20</a:t>
            </a:r>
            <a:r>
              <a:rPr lang="en-US" sz="1800" dirty="0" smtClean="0"/>
              <a:t>	 Overview of collaboration </a:t>
            </a:r>
            <a:r>
              <a:rPr lang="en-US" sz="1800" dirty="0"/>
              <a:t>a</a:t>
            </a:r>
            <a:r>
              <a:rPr lang="en-US" sz="1800" dirty="0" smtClean="0"/>
              <a:t>ctivities (JM)</a:t>
            </a:r>
          </a:p>
          <a:p>
            <a:pPr marL="129541" indent="0">
              <a:buNone/>
            </a:pPr>
            <a:endParaRPr lang="en-US" sz="1800" dirty="0"/>
          </a:p>
          <a:p>
            <a:pPr marL="129541" indent="0">
              <a:buNone/>
            </a:pPr>
            <a:r>
              <a:rPr lang="en-US" sz="1800" dirty="0" smtClean="0"/>
              <a:t>14:40</a:t>
            </a:r>
            <a:r>
              <a:rPr lang="en-US" sz="1800" dirty="0" smtClean="0"/>
              <a:t>	 IHTSDO Mapping Service Team Quality Report and plans for 2016 (KG)</a:t>
            </a:r>
          </a:p>
          <a:p>
            <a:pPr marL="129541" indent="0">
              <a:buNone/>
            </a:pPr>
            <a:endParaRPr lang="en-US" sz="1800" dirty="0"/>
          </a:p>
          <a:p>
            <a:pPr marL="129541" indent="0">
              <a:buNone/>
            </a:pPr>
            <a:r>
              <a:rPr lang="en-US" sz="1800" dirty="0" smtClean="0"/>
              <a:t>14:50	Request to publish document: Semantic Interoperation and Electronic </a:t>
            </a:r>
          </a:p>
          <a:p>
            <a:pPr marL="129541" indent="0">
              <a:buNone/>
            </a:pPr>
            <a:r>
              <a:rPr lang="en-US" sz="1800" dirty="0" smtClean="0"/>
              <a:t>            Health </a:t>
            </a:r>
            <a:r>
              <a:rPr lang="en-US" sz="1800" dirty="0" err="1" smtClean="0"/>
              <a:t>Records:Context</a:t>
            </a:r>
            <a:r>
              <a:rPr lang="en-US" sz="1800" dirty="0" smtClean="0"/>
              <a:t> Sensitive Mapping from SNOMED CT to ICD-10</a:t>
            </a:r>
            <a:endParaRPr lang="en-US" sz="800" dirty="0" smtClean="0"/>
          </a:p>
          <a:p>
            <a:pPr marL="129541" indent="0">
              <a:buNone/>
            </a:pPr>
            <a:endParaRPr lang="en-US" sz="800" dirty="0"/>
          </a:p>
          <a:p>
            <a:pPr marL="129541" indent="0" algn="ctr">
              <a:buNone/>
            </a:pPr>
            <a:r>
              <a:rPr lang="en-US" b="1" u="sng" dirty="0" smtClean="0"/>
              <a:t>15:00 to 15:3O Tea/coffee break</a:t>
            </a:r>
          </a:p>
          <a:p>
            <a:pPr marL="129541" indent="0">
              <a:buNone/>
            </a:pPr>
            <a:endParaRPr lang="en-US" sz="800" dirty="0"/>
          </a:p>
          <a:p>
            <a:pPr marL="129541" indent="0">
              <a:buNone/>
            </a:pPr>
            <a:endParaRPr lang="en-US" sz="2000" dirty="0"/>
          </a:p>
          <a:p>
            <a:pPr marL="129541" indent="0">
              <a:buNone/>
            </a:pPr>
            <a:endParaRPr lang="en-US" sz="2000" dirty="0"/>
          </a:p>
          <a:p>
            <a:pPr lvl="1">
              <a:buFont typeface="Arial" panose="020B0604020202020204" pitchFamily="34" charset="0"/>
              <a:buChar char="•"/>
            </a:pPr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  <a:p>
            <a:pPr marL="565150" lvl="1" indent="0">
              <a:buNone/>
            </a:pP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endParaRPr lang="en-US" sz="1000" dirty="0">
              <a:latin typeface="+mj-lt"/>
            </a:endParaRPr>
          </a:p>
          <a:p>
            <a:pPr marL="129541" indent="0">
              <a:buNone/>
            </a:pPr>
            <a:endParaRPr lang="en-US" sz="1000" dirty="0">
              <a:latin typeface="+mj-lt"/>
            </a:endParaRPr>
          </a:p>
          <a:p>
            <a:pPr marL="129541" indent="0">
              <a:buNone/>
            </a:pPr>
            <a:endParaRPr lang="en-US" sz="2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sz="1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Agenda – Quarter 3, Watergate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5225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8125" y="1322391"/>
            <a:ext cx="8601075" cy="5211759"/>
          </a:xfrm>
        </p:spPr>
        <p:txBody>
          <a:bodyPr/>
          <a:lstStyle/>
          <a:p>
            <a:pPr marL="129541" indent="0">
              <a:buNone/>
            </a:pPr>
            <a:endParaRPr lang="en-GB" sz="1800" dirty="0" smtClean="0"/>
          </a:p>
          <a:p>
            <a:pPr marL="129541" indent="0">
              <a:buNone/>
            </a:pPr>
            <a:r>
              <a:rPr lang="en-GB" sz="1800" dirty="0" smtClean="0"/>
              <a:t>15:30 	 </a:t>
            </a:r>
            <a:r>
              <a:rPr lang="en-GB" sz="1800" dirty="0"/>
              <a:t>UK and IHTSDO Collaboration Report (KG/HB)</a:t>
            </a:r>
          </a:p>
          <a:p>
            <a:pPr marL="129541" indent="0">
              <a:buNone/>
            </a:pPr>
            <a:endParaRPr lang="en-GB" sz="1800" dirty="0"/>
          </a:p>
          <a:p>
            <a:pPr marL="129541" indent="0">
              <a:buNone/>
            </a:pPr>
            <a:r>
              <a:rPr lang="en-GB" sz="1800" dirty="0" smtClean="0"/>
              <a:t>15:45	 Users of IHTSDO maps: “Are Members using the SNOMED CT to ICD-10     </a:t>
            </a:r>
          </a:p>
          <a:p>
            <a:pPr marL="129541" indent="0">
              <a:buNone/>
            </a:pPr>
            <a:r>
              <a:rPr lang="en-GB" sz="1800" dirty="0" smtClean="0"/>
              <a:t>             map and if so how?”. “What other maps are Members using?”</a:t>
            </a:r>
          </a:p>
          <a:p>
            <a:pPr marL="129541" indent="0">
              <a:buNone/>
            </a:pPr>
            <a:r>
              <a:rPr lang="en-GB" sz="1800" dirty="0"/>
              <a:t>	</a:t>
            </a:r>
            <a:r>
              <a:rPr lang="en-GB" sz="1800" dirty="0" smtClean="0"/>
              <a:t>	•</a:t>
            </a:r>
            <a:r>
              <a:rPr lang="en-GB" sz="1600" dirty="0" smtClean="0"/>
              <a:t>Netherlands (NK)</a:t>
            </a:r>
          </a:p>
          <a:p>
            <a:pPr marL="129541" indent="0">
              <a:buNone/>
            </a:pPr>
            <a:r>
              <a:rPr lang="en-GB" sz="1600" dirty="0"/>
              <a:t>	</a:t>
            </a:r>
            <a:r>
              <a:rPr lang="en-GB" sz="1600" dirty="0" smtClean="0"/>
              <a:t>	•Others?</a:t>
            </a:r>
          </a:p>
          <a:p>
            <a:pPr marL="129541" indent="0">
              <a:buNone/>
            </a:pPr>
            <a:endParaRPr lang="en-GB" sz="1800" dirty="0"/>
          </a:p>
          <a:p>
            <a:pPr marL="129541" indent="0">
              <a:buNone/>
            </a:pPr>
            <a:r>
              <a:rPr lang="en-GB" sz="1800" dirty="0" smtClean="0"/>
              <a:t>16:00 	 Challenges of  mapping </a:t>
            </a:r>
            <a:r>
              <a:rPr lang="en-GB" sz="1800" dirty="0" err="1" smtClean="0"/>
              <a:t>orphanet</a:t>
            </a:r>
            <a:r>
              <a:rPr lang="en-GB" sz="1800" dirty="0" smtClean="0"/>
              <a:t> content from SNOMED CT (DM)</a:t>
            </a:r>
          </a:p>
          <a:p>
            <a:pPr marL="129541" indent="0">
              <a:buNone/>
            </a:pPr>
            <a:endParaRPr lang="en-GB" sz="1800" dirty="0"/>
          </a:p>
          <a:p>
            <a:pPr marL="129541" indent="0">
              <a:buNone/>
            </a:pPr>
            <a:r>
              <a:rPr lang="en-GB" sz="1800" dirty="0" smtClean="0"/>
              <a:t>16:25 	 Close</a:t>
            </a:r>
          </a:p>
          <a:p>
            <a:pPr marL="129541" indent="0">
              <a:buNone/>
            </a:pPr>
            <a:endParaRPr lang="en-GB" sz="1800" dirty="0" smtClean="0"/>
          </a:p>
          <a:p>
            <a:pPr marL="129541" indent="0">
              <a:buNone/>
            </a:pPr>
            <a:r>
              <a:rPr lang="en-GB" sz="1800" dirty="0" smtClean="0"/>
              <a:t>16:30	 Closing Plenary in the Ballroom</a:t>
            </a:r>
          </a:p>
          <a:p>
            <a:pPr marL="129541" indent="0">
              <a:buNone/>
            </a:pPr>
            <a:endParaRPr lang="en-GB" sz="1800" dirty="0"/>
          </a:p>
          <a:p>
            <a:pPr marL="129541" indent="0">
              <a:buNone/>
            </a:pPr>
            <a:r>
              <a:rPr lang="en-GB" sz="1800" b="1" u="sng" dirty="0" smtClean="0"/>
              <a:t>Next Mapping SIG Meeting is May 9, 2016 at 19:00 UTC</a:t>
            </a:r>
            <a:endParaRPr lang="en-GB" sz="1800" b="1" u="sng" dirty="0"/>
          </a:p>
          <a:p>
            <a:pPr marL="129541" indent="0">
              <a:buNone/>
            </a:pPr>
            <a:endParaRPr lang="en-GB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 - Quarter 4, Watergate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260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499760"/>
          </a:xfrm>
        </p:spPr>
        <p:txBody>
          <a:bodyPr/>
          <a:lstStyle/>
          <a:p>
            <a:pPr marL="129541" indent="0">
              <a:buNone/>
            </a:pPr>
            <a:r>
              <a:rPr lang="en-US" sz="1800" dirty="0"/>
              <a:t>16:10 	 </a:t>
            </a:r>
            <a:r>
              <a:rPr lang="en-US" sz="1800" dirty="0" smtClean="0"/>
              <a:t>Call for agenda items for May meeting</a:t>
            </a:r>
            <a:endParaRPr lang="en-US" sz="1800" dirty="0"/>
          </a:p>
          <a:p>
            <a:pPr marL="129541" indent="0">
              <a:buNone/>
            </a:pPr>
            <a:endParaRPr lang="en-US" sz="1100" dirty="0"/>
          </a:p>
          <a:p>
            <a:pPr marL="129541" indent="0">
              <a:buNone/>
            </a:pPr>
            <a:r>
              <a:rPr lang="en-GB" sz="1800" b="1" dirty="0" smtClean="0">
                <a:latin typeface="+mn-lt"/>
              </a:rPr>
              <a:t>Meetings held second Monday of each month. Next meeting:</a:t>
            </a:r>
          </a:p>
          <a:p>
            <a:pPr marL="129541" indent="0">
              <a:buNone/>
            </a:pPr>
            <a:r>
              <a:rPr lang="en-GB" sz="1800" dirty="0" smtClean="0">
                <a:latin typeface="+mn-lt"/>
              </a:rPr>
              <a:t>May 9, 2016 at 19:00 UTC</a:t>
            </a:r>
          </a:p>
          <a:p>
            <a:pPr marL="129541" indent="0">
              <a:buNone/>
            </a:pPr>
            <a:endParaRPr lang="en-GB" sz="8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1900" b="1" dirty="0" smtClean="0">
              <a:latin typeface="+mn-lt"/>
            </a:endParaRPr>
          </a:p>
          <a:p>
            <a:pPr marL="129541" indent="0">
              <a:buNone/>
            </a:pPr>
            <a:endParaRPr lang="en-GB" sz="1900" b="1" dirty="0" smtClean="0">
              <a:latin typeface="+mn-lt"/>
            </a:endParaRPr>
          </a:p>
          <a:p>
            <a:pPr marL="129541" indent="0">
              <a:buNone/>
            </a:pPr>
            <a:endParaRPr lang="en-GB" sz="1900" b="1" dirty="0">
              <a:latin typeface="+mn-lt"/>
            </a:endParaRPr>
          </a:p>
          <a:p>
            <a:pPr marL="129541" indent="0">
              <a:buNone/>
            </a:pPr>
            <a:r>
              <a:rPr lang="en-GB" sz="1900" b="1" dirty="0" smtClean="0">
                <a:latin typeface="+mn-lt"/>
              </a:rPr>
              <a:t>Any Other Business</a:t>
            </a:r>
          </a:p>
          <a:p>
            <a:pPr marL="129541" indent="0">
              <a:buNone/>
            </a:pPr>
            <a:endParaRPr lang="en-GB" sz="1900" b="1" dirty="0">
              <a:latin typeface="+mn-lt"/>
            </a:endParaRPr>
          </a:p>
          <a:p>
            <a:pPr marL="129541" indent="0">
              <a:buNone/>
            </a:pPr>
            <a:r>
              <a:rPr lang="en-GB" sz="1900" b="1" dirty="0" smtClean="0">
                <a:latin typeface="+mn-lt"/>
              </a:rPr>
              <a:t>Close</a:t>
            </a:r>
            <a:endParaRPr lang="en-GB" sz="1900" b="1" dirty="0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Agenda (continued)</a:t>
            </a:r>
            <a:endParaRPr lang="en-GB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2709863"/>
            <a:ext cx="319087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03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ppingSIG_Agenda_20141027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MappingSIG_Agenda_20141027</Template>
  <TotalTime>2794</TotalTime>
  <Words>38</Words>
  <Application>Microsoft Office PowerPoint</Application>
  <PresentationFormat>On-screen Show (4:3)</PresentationFormat>
  <Paragraphs>71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MappingSIG_Agenda_20141027</vt:lpstr>
      <vt:lpstr>  Mapping SIG Face-to-Face Meeting  Venue: Amba Charing Cross Hotel  </vt:lpstr>
      <vt:lpstr>GoToMeeting Details</vt:lpstr>
      <vt:lpstr>Agenda – Quarter 3, Watergate </vt:lpstr>
      <vt:lpstr>Agenda - Quarter 4, Watergate </vt:lpstr>
      <vt:lpstr>Agenda (continued)</vt:lpstr>
    </vt:vector>
  </TitlesOfParts>
  <Company>Health &amp; Social Care Information Centre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Mapping SIG Face-to-Face Meeting</dc:title>
  <dc:creator>habr2</dc:creator>
  <cp:lastModifiedBy>habr2</cp:lastModifiedBy>
  <cp:revision>195</cp:revision>
  <dcterms:created xsi:type="dcterms:W3CDTF">2014-10-03T08:09:49Z</dcterms:created>
  <dcterms:modified xsi:type="dcterms:W3CDTF">2016-04-19T17:55:27Z</dcterms:modified>
</cp:coreProperties>
</file>