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8" r:id="rId1"/>
  </p:sldMasterIdLst>
  <p:notesMasterIdLst>
    <p:notesMasterId r:id="rId5"/>
  </p:notesMasterIdLst>
  <p:sldIdLst>
    <p:sldId id="258" r:id="rId2"/>
    <p:sldId id="263" r:id="rId3"/>
    <p:sldId id="267" r:id="rId4"/>
  </p:sldIdLst>
  <p:sldSz cx="9144000" cy="6858000" type="screen4x3"/>
  <p:notesSz cx="9144000" cy="6858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1078" autoAdjust="0"/>
    <p:restoredTop sz="94757" autoAdjust="0"/>
  </p:normalViewPr>
  <p:slideViewPr>
    <p:cSldViewPr snapToGrid="0" snapToObjects="1">
      <p:cViewPr>
        <p:scale>
          <a:sx n="62" d="100"/>
          <a:sy n="62" d="100"/>
        </p:scale>
        <p:origin x="-370" y="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3" name="Shape 3"/>
          <p:cNvSpPr txBox="1">
            <a:spLocks noGrp="1"/>
          </p:cNvSpPr>
          <p:nvPr>
            <p:ph type="dt" idx="10"/>
          </p:nvPr>
        </p:nvSpPr>
        <p:spPr>
          <a:xfrm>
            <a:off x="5179483" y="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4" name="Shape 4"/>
          <p:cNvSpPr>
            <a:spLocks noGrp="1" noRot="1" noChangeAspect="1"/>
          </p:cNvSpPr>
          <p:nvPr>
            <p:ph type="sldImg" idx="3"/>
          </p:nvPr>
        </p:nvSpPr>
        <p:spPr>
          <a:xfrm>
            <a:off x="2857500" y="514350"/>
            <a:ext cx="3429000" cy="257174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" name="Shape 5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ftr" idx="11"/>
          </p:nvPr>
        </p:nvSpPr>
        <p:spPr>
          <a:xfrm>
            <a:off x="0" y="651391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sldNum" idx="12"/>
          </p:nvPr>
        </p:nvSpPr>
        <p:spPr>
          <a:xfrm>
            <a:off x="5179483" y="651391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defRPr sz="1200" b="0" i="0" u="none" strike="noStrike" cap="none" baseline="0"/>
            </a:lvl1pPr>
            <a:lvl2pPr marL="0" marR="0" indent="0" algn="l" rtl="0">
              <a:defRPr/>
            </a:lvl2pPr>
            <a:lvl3pPr marL="0" marR="0" indent="0" algn="l" rtl="0">
              <a:defRPr/>
            </a:lvl3pPr>
            <a:lvl4pPr marL="0" marR="0" indent="0" algn="l" rtl="0">
              <a:defRPr/>
            </a:lvl4pPr>
            <a:lvl5pPr marL="0" marR="0" indent="0" algn="l" rtl="0">
              <a:defRPr/>
            </a:lvl5pPr>
            <a:lvl6pPr marL="0" marR="0" indent="0" algn="l" rtl="0">
              <a:defRPr/>
            </a:lvl6pPr>
            <a:lvl7pPr marL="0" marR="0" indent="0" algn="l" rtl="0">
              <a:defRPr/>
            </a:lvl7pPr>
            <a:lvl8pPr marL="0" marR="0" indent="0" algn="l" rtl="0">
              <a:defRPr/>
            </a:lvl8pPr>
            <a:lvl9pPr marL="0" marR="0" indent="0" algn="l" rtl="0"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5762948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06155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dias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hape 13"/>
          <p:cNvCxnSpPr/>
          <p:nvPr/>
        </p:nvCxnSpPr>
        <p:spPr>
          <a:xfrm>
            <a:off x="0" y="1613266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" name="Shape 14"/>
          <p:cNvSpPr txBox="1">
            <a:spLocks noGrp="1"/>
          </p:cNvSpPr>
          <p:nvPr>
            <p:ph type="ctrTitle"/>
          </p:nvPr>
        </p:nvSpPr>
        <p:spPr>
          <a:xfrm>
            <a:off x="685800" y="2143116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3600" b="0" i="0" u="none" strike="noStrike" cap="none" baseline="0">
                <a:solidFill>
                  <a:srgbClr val="21218A"/>
                </a:solidFill>
                <a:latin typeface="Trebuchet MS Bold"/>
                <a:ea typeface="Arial"/>
                <a:cs typeface="Trebuchet MS Bold"/>
                <a:sym typeface="Arial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15" name="Shape 15"/>
          <p:cNvSpPr txBox="1">
            <a:spLocks noGrp="1"/>
          </p:cNvSpPr>
          <p:nvPr>
            <p:ph type="subTitle" idx="1"/>
          </p:nvPr>
        </p:nvSpPr>
        <p:spPr>
          <a:xfrm>
            <a:off x="685800" y="3895402"/>
            <a:ext cx="6400799" cy="146952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None/>
              <a:defRPr sz="2400" b="0" i="0" u="none" strike="noStrike" cap="none" baseline="0">
                <a:solidFill>
                  <a:srgbClr val="0070C0"/>
                </a:solidFill>
                <a:latin typeface="Trebuchet MS"/>
                <a:ea typeface="Arial"/>
                <a:cs typeface="Trebuchet MS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pic>
        <p:nvPicPr>
          <p:cNvPr id="2" name="Picture 1" descr="ihtsdo_brand_master_PM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9275" y="64416"/>
            <a:ext cx="3238066" cy="143801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" name="Picture 2" descr="delivering_snomed_tagline_CMYK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675" y="5722818"/>
            <a:ext cx="2426053" cy="103395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2A2698-25A6-BB44-BDF3-496AA86874B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Shape 9"/>
          <p:cNvSpPr txBox="1">
            <a:spLocks noGrp="1"/>
          </p:cNvSpPr>
          <p:nvPr>
            <p:ph idx="1"/>
          </p:nvPr>
        </p:nvSpPr>
        <p:spPr>
          <a:xfrm>
            <a:off x="457200" y="1452308"/>
            <a:ext cx="8229600" cy="465800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213359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Char char="▪"/>
              <a:defRPr sz="2400" b="0" i="0" u="none" strike="noStrike" cap="none" baseline="0">
                <a:solidFill>
                  <a:srgbClr val="0055B0"/>
                </a:solidFill>
                <a:latin typeface="Trebuchet MS"/>
                <a:ea typeface="Arial"/>
                <a:cs typeface="Trebuchet MS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hape 29"/>
          <p:cNvSpPr txBox="1">
            <a:spLocks noGrp="1"/>
          </p:cNvSpPr>
          <p:nvPr>
            <p:ph type="title"/>
          </p:nvPr>
        </p:nvSpPr>
        <p:spPr>
          <a:xfrm>
            <a:off x="457200" y="714356"/>
            <a:ext cx="6592043" cy="50799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Trebuchet MS Bold"/>
                <a:ea typeface="Arial"/>
                <a:cs typeface="Trebuchet MS Bold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cxnSp>
        <p:nvCxnSpPr>
          <p:cNvPr id="9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810069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0" i="0" cap="all">
                <a:latin typeface="Trebuchet MS Bold"/>
                <a:cs typeface="Trebuchet MS Bold"/>
              </a:defRPr>
            </a:lvl1pPr>
          </a:lstStyle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0" i="0">
                <a:latin typeface="Trebuchet MS"/>
                <a:cs typeface="Trebuchet MS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7" name="Picture 6" descr="ihtsdo_brand_master_PM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9275" y="64416"/>
            <a:ext cx="3238066" cy="143801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7389741" y="6429396"/>
            <a:ext cx="1104971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484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ammenligning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body" idx="1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2000" b="1" i="0">
                <a:latin typeface="Trebuchet MS Bold"/>
                <a:cs typeface="Trebuchet MS Bold"/>
              </a:defRPr>
            </a:lvl1pPr>
            <a:lvl2pPr marL="457200" indent="0" rtl="0">
              <a:buFont typeface="Arial"/>
              <a:buNone/>
              <a:defRPr sz="2000" b="1"/>
            </a:lvl2pPr>
            <a:lvl3pPr marL="914400" indent="0" rtl="0">
              <a:buFont typeface="Arial"/>
              <a:buNone/>
              <a:defRPr sz="1800" b="1"/>
            </a:lvl3pPr>
            <a:lvl4pPr marL="1371600" indent="0" rtl="0">
              <a:buFont typeface="Arial"/>
              <a:buNone/>
              <a:defRPr sz="1600" b="1"/>
            </a:lvl4pPr>
            <a:lvl5pPr marL="1828800" indent="0" rtl="0">
              <a:buFont typeface="Arial"/>
              <a:buNone/>
              <a:defRPr sz="1600" b="1"/>
            </a:lvl5pPr>
            <a:lvl6pPr marL="2286000" indent="0" rtl="0">
              <a:buFont typeface="Arial"/>
              <a:buNone/>
              <a:defRPr sz="1600" b="1"/>
            </a:lvl6pPr>
            <a:lvl7pPr marL="2743200" indent="0" rtl="0">
              <a:buFont typeface="Arial"/>
              <a:buNone/>
              <a:defRPr sz="1600" b="1"/>
            </a:lvl7pPr>
            <a:lvl8pPr marL="3200400" indent="0" rtl="0">
              <a:buFont typeface="Arial"/>
              <a:buNone/>
              <a:defRPr sz="1600" b="1"/>
            </a:lvl8pPr>
            <a:lvl9pPr marL="3657600" indent="0" rtl="0">
              <a:buFont typeface="Arial"/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7" name="Shape 37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1800" b="0" i="0">
                <a:latin typeface="Trebuchet MS"/>
                <a:cs typeface="Trebuchet MS"/>
              </a:defRPr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600"/>
            </a:lvl6pPr>
            <a:lvl7pPr rtl="0">
              <a:defRPr sz="1600"/>
            </a:lvl7pPr>
            <a:lvl8pPr rtl="0">
              <a:defRPr sz="1600"/>
            </a:lvl8pPr>
            <a:lvl9pPr rtl="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8" name="Shape 38"/>
          <p:cNvSpPr txBox="1">
            <a:spLocks noGrp="1"/>
          </p:cNvSpPr>
          <p:nvPr>
            <p:ph type="body" idx="3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2000" b="1" i="0">
                <a:latin typeface="Trebuchet MS Bold"/>
                <a:cs typeface="Trebuchet MS Bold"/>
              </a:defRPr>
            </a:lvl1pPr>
            <a:lvl2pPr marL="457200" indent="0" rtl="0">
              <a:buFont typeface="Arial"/>
              <a:buNone/>
              <a:defRPr sz="2000" b="1"/>
            </a:lvl2pPr>
            <a:lvl3pPr marL="914400" indent="0" rtl="0">
              <a:buFont typeface="Arial"/>
              <a:buNone/>
              <a:defRPr sz="1800" b="1"/>
            </a:lvl3pPr>
            <a:lvl4pPr marL="1371600" indent="0" rtl="0">
              <a:buFont typeface="Arial"/>
              <a:buNone/>
              <a:defRPr sz="1600" b="1"/>
            </a:lvl4pPr>
            <a:lvl5pPr marL="1828800" indent="0" rtl="0">
              <a:buFont typeface="Arial"/>
              <a:buNone/>
              <a:defRPr sz="1600" b="1"/>
            </a:lvl5pPr>
            <a:lvl6pPr marL="2286000" indent="0" rtl="0">
              <a:buFont typeface="Arial"/>
              <a:buNone/>
              <a:defRPr sz="1600" b="1"/>
            </a:lvl6pPr>
            <a:lvl7pPr marL="2743200" indent="0" rtl="0">
              <a:buFont typeface="Arial"/>
              <a:buNone/>
              <a:defRPr sz="1600" b="1"/>
            </a:lvl7pPr>
            <a:lvl8pPr marL="3200400" indent="0" rtl="0">
              <a:buFont typeface="Arial"/>
              <a:buNone/>
              <a:defRPr sz="1600" b="1"/>
            </a:lvl8pPr>
            <a:lvl9pPr marL="3657600" indent="0" rtl="0">
              <a:buFont typeface="Arial"/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9" name="Shape 39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1800" b="0" i="0">
                <a:latin typeface="Trebuchet MS"/>
                <a:cs typeface="Trebuchet MS"/>
              </a:defRPr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600"/>
            </a:lvl6pPr>
            <a:lvl7pPr rtl="0">
              <a:defRPr sz="1600"/>
            </a:lvl7pPr>
            <a:lvl8pPr rtl="0">
              <a:defRPr sz="1600"/>
            </a:lvl8pPr>
            <a:lvl9pPr rtl="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1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Shape 18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592043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Trebuchet MS Bold"/>
                <a:ea typeface="Arial"/>
                <a:cs typeface="Trebuchet MS Bold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1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Kun titel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610448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Trebuchet MS Bold"/>
                <a:ea typeface="Arial"/>
                <a:cs typeface="Trebuchet MS Bold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cxnSp>
        <p:nvCxnSpPr>
          <p:cNvPr id="7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Tom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Indhold med billedteks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457200" y="714356"/>
            <a:ext cx="3008313" cy="7207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defRPr sz="2000" b="0" i="0">
                <a:latin typeface="Trebuchet MS Bold"/>
                <a:cs typeface="Trebuchet MS Bold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3575050" y="892621"/>
            <a:ext cx="5111750" cy="523354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000" b="0" i="0">
                <a:latin typeface="Trebuchet MS"/>
                <a:cs typeface="Trebuchet MS"/>
              </a:defRPr>
            </a:lvl1pPr>
            <a:lvl2pPr rtl="0">
              <a:defRPr sz="2400"/>
            </a:lvl2pPr>
            <a:lvl3pPr rtl="0">
              <a:defRPr sz="2000"/>
            </a:lvl3pPr>
            <a:lvl4pPr rtl="0">
              <a:defRPr sz="1800"/>
            </a:lvl4pPr>
            <a:lvl5pPr rtl="0">
              <a:defRPr sz="1800"/>
            </a:lvl5pPr>
            <a:lvl6pPr rtl="0">
              <a:defRPr sz="2000"/>
            </a:lvl6pPr>
            <a:lvl7pPr rtl="0">
              <a:defRPr sz="2000"/>
            </a:lvl7pPr>
            <a:lvl8pPr rtl="0">
              <a:defRPr sz="2000"/>
            </a:lvl8pPr>
            <a:lvl9pPr rtl="0"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Arial"/>
              <a:buNone/>
              <a:defRPr sz="1400" b="0" i="0">
                <a:latin typeface="Trebuchet MS"/>
                <a:cs typeface="Trebuchet MS"/>
              </a:defRPr>
            </a:lvl1pPr>
            <a:lvl2pPr marL="457200" indent="0" rtl="0">
              <a:buFont typeface="Arial"/>
              <a:buNone/>
              <a:defRPr sz="1200"/>
            </a:lvl2pPr>
            <a:lvl3pPr marL="914400" indent="0" rtl="0">
              <a:buFont typeface="Arial"/>
              <a:buNone/>
              <a:defRPr sz="1000"/>
            </a:lvl3pPr>
            <a:lvl4pPr marL="1371600" indent="0" rtl="0">
              <a:buFont typeface="Arial"/>
              <a:buNone/>
              <a:defRPr sz="900"/>
            </a:lvl4pPr>
            <a:lvl5pPr marL="1828800" indent="0" rtl="0">
              <a:buFont typeface="Arial"/>
              <a:buNone/>
              <a:defRPr sz="900"/>
            </a:lvl5pPr>
            <a:lvl6pPr marL="2286000" indent="0" rtl="0">
              <a:buFont typeface="Arial"/>
              <a:buNone/>
              <a:defRPr sz="900"/>
            </a:lvl6pPr>
            <a:lvl7pPr marL="2743200" indent="0" rtl="0">
              <a:buFont typeface="Arial"/>
              <a:buNone/>
              <a:defRPr sz="900"/>
            </a:lvl7pPr>
            <a:lvl8pPr marL="3200400" indent="0" rtl="0">
              <a:buFont typeface="Arial"/>
              <a:buNone/>
              <a:defRPr sz="900"/>
            </a:lvl8pPr>
            <a:lvl9pPr marL="3657600" indent="0" rtl="0">
              <a:buFont typeface="Arial"/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61" name="Shape 61"/>
          <p:cNvCxnSpPr/>
          <p:nvPr/>
        </p:nvCxnSpPr>
        <p:spPr>
          <a:xfrm>
            <a:off x="428597" y="1428736"/>
            <a:ext cx="3071833" cy="0"/>
          </a:xfrm>
          <a:prstGeom prst="straightConnector1">
            <a:avLst/>
          </a:prstGeom>
          <a:noFill/>
          <a:ln w="38100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Billede med billedtekst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>
            <a:spLocks noGrp="1"/>
          </p:cNvSpPr>
          <p:nvPr>
            <p:ph type="title"/>
          </p:nvPr>
        </p:nvSpPr>
        <p:spPr>
          <a:xfrm>
            <a:off x="1792288" y="4914919"/>
            <a:ext cx="5486399" cy="566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defRPr sz="2000" b="0" i="0">
                <a:latin typeface="Trebuchet MS Bold"/>
                <a:cs typeface="Trebuchet MS Bold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64" name="Shape 64"/>
          <p:cNvSpPr>
            <a:spLocks noGrp="1"/>
          </p:cNvSpPr>
          <p:nvPr>
            <p:ph type="pic" idx="2"/>
          </p:nvPr>
        </p:nvSpPr>
        <p:spPr>
          <a:xfrm>
            <a:off x="1792288" y="883418"/>
            <a:ext cx="5486399" cy="390290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buClr>
                <a:srgbClr val="150E53"/>
              </a:buClr>
              <a:buFont typeface="Arial"/>
              <a:buNone/>
              <a:defRPr sz="3200" b="0" i="0" u="none" strike="noStrike" cap="none" baseline="0">
                <a:solidFill>
                  <a:srgbClr val="150E5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buClr>
                <a:schemeClr val="dk1"/>
              </a:buClr>
              <a:buFont typeface="Arial"/>
              <a:buNone/>
              <a:defRPr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buClr>
                <a:schemeClr val="dk1"/>
              </a:buClr>
              <a:buFont typeface="Arial"/>
              <a:buNone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1792288" y="548165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Arial"/>
              <a:buNone/>
              <a:defRPr sz="1400" b="0" i="0">
                <a:latin typeface="Trebuchet MS"/>
                <a:cs typeface="Trebuchet MS"/>
              </a:defRPr>
            </a:lvl1pPr>
            <a:lvl2pPr marL="457200" indent="0" rtl="0">
              <a:buFont typeface="Arial"/>
              <a:buNone/>
              <a:defRPr sz="1200"/>
            </a:lvl2pPr>
            <a:lvl3pPr marL="914400" indent="0" rtl="0">
              <a:buFont typeface="Arial"/>
              <a:buNone/>
              <a:defRPr sz="1000"/>
            </a:lvl3pPr>
            <a:lvl4pPr marL="1371600" indent="0" rtl="0">
              <a:buFont typeface="Arial"/>
              <a:buNone/>
              <a:defRPr sz="900"/>
            </a:lvl4pPr>
            <a:lvl5pPr marL="1828800" indent="0" rtl="0">
              <a:buFont typeface="Arial"/>
              <a:buNone/>
              <a:defRPr sz="900"/>
            </a:lvl5pPr>
            <a:lvl6pPr marL="2286000" indent="0" rtl="0">
              <a:buFont typeface="Arial"/>
              <a:buNone/>
              <a:defRPr sz="900"/>
            </a:lvl6pPr>
            <a:lvl7pPr marL="2743200" indent="0" rtl="0">
              <a:buFont typeface="Arial"/>
              <a:buNone/>
              <a:defRPr sz="900"/>
            </a:lvl7pPr>
            <a:lvl8pPr marL="3200400" indent="0" rtl="0">
              <a:buFont typeface="Arial"/>
              <a:buNone/>
              <a:defRPr sz="900"/>
            </a:lvl8pPr>
            <a:lvl9pPr marL="3657600" indent="0" rtl="0">
              <a:buFont typeface="Arial"/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body" idx="1"/>
          </p:nvPr>
        </p:nvSpPr>
        <p:spPr>
          <a:xfrm>
            <a:off x="457200" y="1428736"/>
            <a:ext cx="8229600" cy="482881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213359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Char char="▪"/>
              <a:defRPr sz="24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711673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2800" b="0" i="0" u="none" strike="noStrike" cap="none" baseline="0">
                <a:solidFill>
                  <a:srgbClr val="21218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pic>
        <p:nvPicPr>
          <p:cNvPr id="2" name="Picture 1" descr="ihtsdo_snomed_combined_b_PMS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873" y="114249"/>
            <a:ext cx="1735851" cy="629964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80" r:id="rId2"/>
    <p:sldLayoutId id="2147483679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Trebuchet MS Bold"/>
          <a:ea typeface="Arial"/>
          <a:cs typeface="Trebuchet MS Bold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Trebuchet MS"/>
          <a:ea typeface="Arial"/>
          <a:cs typeface="Trebuchet MS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Mapping SIG Conference Call</a:t>
            </a:r>
            <a:r>
              <a:rPr lang="en-US" dirty="0"/>
              <a:t/>
            </a:r>
            <a:br>
              <a:rPr lang="en-US" dirty="0"/>
            </a:br>
            <a:r>
              <a:rPr lang="en-US" sz="3200" dirty="0" smtClean="0"/>
              <a:t>December 8, 2014</a:t>
            </a:r>
            <a:br>
              <a:rPr lang="en-US" sz="3200" dirty="0" smtClean="0"/>
            </a:br>
            <a:r>
              <a:rPr lang="en-US" sz="3200" dirty="0" smtClean="0"/>
              <a:t>2000 UTC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9900" y="3895402"/>
            <a:ext cx="8474075" cy="1469528"/>
          </a:xfrm>
        </p:spPr>
        <p:txBody>
          <a:bodyPr/>
          <a:lstStyle/>
          <a:p>
            <a:r>
              <a:rPr lang="en-US" sz="2800" b="1" dirty="0"/>
              <a:t>https://</a:t>
            </a:r>
            <a:r>
              <a:rPr lang="en-US" sz="2800" b="1" dirty="0" smtClean="0"/>
              <a:t>global.gotomeeting.com/join/624066341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7907970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365809"/>
            <a:ext cx="8229600" cy="5380979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2200" dirty="0" smtClean="0">
                <a:latin typeface="+mj-lt"/>
              </a:rPr>
              <a:t>Welcome, apologies and conflicts of interest(HB</a:t>
            </a:r>
            <a:r>
              <a:rPr lang="en-US" sz="2200" dirty="0" smtClean="0">
                <a:latin typeface="+mj-lt"/>
              </a:rPr>
              <a:t>)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1000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 smtClean="0"/>
              <a:t>Scribe </a:t>
            </a:r>
            <a:r>
              <a:rPr lang="en-US" sz="2200" dirty="0"/>
              <a:t>(KWF) (Audio recording </a:t>
            </a:r>
            <a:r>
              <a:rPr lang="en-US" sz="2200" dirty="0" smtClean="0"/>
              <a:t>underway)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1000" dirty="0" smtClean="0">
              <a:latin typeface="+mj-lt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 smtClean="0">
                <a:latin typeface="+mj-lt"/>
              </a:rPr>
              <a:t>Review </a:t>
            </a:r>
            <a:r>
              <a:rPr lang="en-US" sz="2200" dirty="0" smtClean="0">
                <a:latin typeface="+mj-lt"/>
              </a:rPr>
              <a:t>and agree </a:t>
            </a:r>
            <a:r>
              <a:rPr lang="en-US" sz="2200" dirty="0" smtClean="0">
                <a:latin typeface="+mj-lt"/>
              </a:rPr>
              <a:t>agenda, Vice-Chair nominations </a:t>
            </a:r>
            <a:r>
              <a:rPr lang="en-US" sz="2200" dirty="0" smtClean="0">
                <a:latin typeface="+mj-lt"/>
              </a:rPr>
              <a:t>(HB</a:t>
            </a:r>
            <a:r>
              <a:rPr lang="en-US" sz="2200" dirty="0" smtClean="0">
                <a:latin typeface="+mj-lt"/>
              </a:rPr>
              <a:t>) 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1000" dirty="0" smtClean="0">
              <a:latin typeface="+mj-lt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 smtClean="0"/>
              <a:t>Minutes</a:t>
            </a:r>
            <a:r>
              <a:rPr lang="en-US" sz="2200" dirty="0"/>
              <a:t>, action log and 2015 </a:t>
            </a:r>
            <a:r>
              <a:rPr lang="en-US" sz="2200" dirty="0" err="1"/>
              <a:t>workplan</a:t>
            </a:r>
            <a:r>
              <a:rPr lang="en-US" sz="2200" dirty="0"/>
              <a:t> (</a:t>
            </a:r>
            <a:r>
              <a:rPr lang="en-US" sz="2200" dirty="0" smtClean="0"/>
              <a:t>JRC, HB</a:t>
            </a:r>
            <a:r>
              <a:rPr lang="en-US" sz="2200" dirty="0" smtClean="0"/>
              <a:t>) 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1000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 smtClean="0"/>
              <a:t>Report on tooling developments and browser (RD</a:t>
            </a:r>
            <a:r>
              <a:rPr lang="en-US" sz="2200" dirty="0" smtClean="0"/>
              <a:t>)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10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 smtClean="0"/>
              <a:t>Mapping </a:t>
            </a:r>
            <a:r>
              <a:rPr lang="en-US" sz="2200" dirty="0"/>
              <a:t>Service Team report </a:t>
            </a:r>
            <a:r>
              <a:rPr lang="en-US" sz="2200" dirty="0" smtClean="0"/>
              <a:t>(</a:t>
            </a:r>
            <a:r>
              <a:rPr lang="en-US" sz="2200" dirty="0" smtClean="0"/>
              <a:t>DM</a:t>
            </a:r>
            <a:r>
              <a:rPr lang="en-US" sz="2200" dirty="0" smtClean="0"/>
              <a:t>)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10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/>
              <a:t>NRC Extension Maps report  (KWF</a:t>
            </a:r>
            <a:r>
              <a:rPr lang="en-US" sz="2200" dirty="0" smtClean="0"/>
              <a:t>, </a:t>
            </a:r>
            <a:r>
              <a:rPr lang="en-US" sz="2200" dirty="0" smtClean="0"/>
              <a:t>GT, HB)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1000" dirty="0" smtClean="0">
              <a:latin typeface="+mj-lt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 err="1" smtClean="0">
                <a:latin typeface="+mj-lt"/>
              </a:rPr>
              <a:t>Workplan</a:t>
            </a:r>
            <a:endParaRPr lang="en-US" sz="2200" dirty="0" smtClean="0">
              <a:latin typeface="+mj-lt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 smtClean="0">
                <a:latin typeface="+mj-lt"/>
              </a:rPr>
              <a:t>Allergy / adverse sensitivity implementation guide (JRC)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 smtClean="0">
                <a:latin typeface="+mj-lt"/>
              </a:rPr>
              <a:t>Tooling and support for NRCs </a:t>
            </a:r>
            <a:r>
              <a:rPr lang="en-US" sz="1800" dirty="0" smtClean="0">
                <a:latin typeface="+mj-lt"/>
              </a:rPr>
              <a:t>update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US" sz="1000" dirty="0" smtClean="0">
              <a:latin typeface="+mj-lt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 smtClean="0">
                <a:latin typeface="+mj-lt"/>
              </a:rPr>
              <a:t>Quality assurance activity deferred to February (HB,KG)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2000" dirty="0" smtClean="0">
              <a:latin typeface="+mj-lt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endParaRPr lang="en-US" sz="18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3352800"/>
            <a:ext cx="1524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22583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52307"/>
            <a:ext cx="8229600" cy="5257411"/>
          </a:xfrm>
        </p:spPr>
        <p:txBody>
          <a:bodyPr/>
          <a:lstStyle/>
          <a:p>
            <a:pPr marL="129541" indent="0">
              <a:buNone/>
            </a:pPr>
            <a:r>
              <a:rPr lang="en-GB" sz="2800" b="1" dirty="0" smtClean="0">
                <a:latin typeface="+mn-lt"/>
              </a:rPr>
              <a:t>Next meeting:</a:t>
            </a:r>
          </a:p>
          <a:p>
            <a:r>
              <a:rPr lang="en-GB" b="1" dirty="0" smtClean="0">
                <a:latin typeface="+mn-lt"/>
              </a:rPr>
              <a:t>9th February 2015 20:00 UTC</a:t>
            </a:r>
          </a:p>
          <a:p>
            <a:pPr marL="129541" indent="0">
              <a:buNone/>
            </a:pPr>
            <a:endParaRPr lang="en-GB" sz="2000" dirty="0" smtClean="0">
              <a:latin typeface="+mn-lt"/>
            </a:endParaRPr>
          </a:p>
          <a:p>
            <a:pPr marL="129541" indent="0">
              <a:buNone/>
            </a:pPr>
            <a:endParaRPr lang="en-GB" sz="2000" dirty="0">
              <a:latin typeface="+mn-lt"/>
            </a:endParaRPr>
          </a:p>
          <a:p>
            <a:pPr marL="129541" indent="0">
              <a:buNone/>
            </a:pPr>
            <a:endParaRPr lang="en-GB" sz="2000" dirty="0" smtClean="0">
              <a:latin typeface="+mn-lt"/>
            </a:endParaRPr>
          </a:p>
          <a:p>
            <a:pPr marL="129541" indent="0">
              <a:buNone/>
            </a:pPr>
            <a:endParaRPr lang="en-GB" sz="2000" dirty="0">
              <a:latin typeface="+mn-lt"/>
            </a:endParaRPr>
          </a:p>
          <a:p>
            <a:pPr marL="129541" indent="0">
              <a:buNone/>
            </a:pPr>
            <a:endParaRPr lang="en-GB" sz="2000" dirty="0" smtClean="0">
              <a:latin typeface="+mn-lt"/>
            </a:endParaRPr>
          </a:p>
          <a:p>
            <a:pPr marL="129541" indent="0">
              <a:buNone/>
            </a:pPr>
            <a:endParaRPr lang="en-GB" sz="2000" dirty="0">
              <a:latin typeface="+mn-lt"/>
            </a:endParaRPr>
          </a:p>
          <a:p>
            <a:pPr marL="129541" indent="0">
              <a:buNone/>
            </a:pPr>
            <a:endParaRPr lang="en-GB" sz="2000" dirty="0" smtClean="0">
              <a:latin typeface="+mn-lt"/>
            </a:endParaRPr>
          </a:p>
          <a:p>
            <a:pPr marL="129541" indent="0">
              <a:buNone/>
            </a:pPr>
            <a:endParaRPr lang="en-GB" sz="2000" dirty="0">
              <a:latin typeface="+mn-lt"/>
            </a:endParaRPr>
          </a:p>
          <a:p>
            <a:pPr marL="129541" indent="0">
              <a:buNone/>
            </a:pPr>
            <a:endParaRPr lang="en-GB" sz="2000" dirty="0" smtClean="0">
              <a:latin typeface="+mn-lt"/>
            </a:endParaRPr>
          </a:p>
          <a:p>
            <a:pPr marL="129541" indent="0">
              <a:buNone/>
            </a:pPr>
            <a:r>
              <a:rPr lang="en-GB" sz="2000" b="1" dirty="0" smtClean="0"/>
              <a:t>IHTSDO Business Meeting  April 26th-29th 2015 in Copenhagen</a:t>
            </a:r>
          </a:p>
          <a:p>
            <a:pPr marL="129541" indent="0">
              <a:buNone/>
            </a:pPr>
            <a:endParaRPr lang="en-GB" sz="1000" b="1" dirty="0">
              <a:latin typeface="+mn-lt"/>
            </a:endParaRPr>
          </a:p>
          <a:p>
            <a:pPr marL="129541" indent="0">
              <a:buNone/>
            </a:pPr>
            <a:r>
              <a:rPr lang="en-GB" sz="2000" b="1" dirty="0" smtClean="0">
                <a:latin typeface="+mn-lt"/>
              </a:rPr>
              <a:t>IHTSDO Business Meeting &amp; Showcase October 25</a:t>
            </a:r>
            <a:r>
              <a:rPr lang="en-GB" sz="2000" b="1" baseline="30000" dirty="0" smtClean="0">
                <a:latin typeface="+mn-lt"/>
              </a:rPr>
              <a:t>th</a:t>
            </a:r>
            <a:r>
              <a:rPr lang="en-GB" sz="2000" b="1" dirty="0" smtClean="0">
                <a:latin typeface="+mn-lt"/>
              </a:rPr>
              <a:t>-30</a:t>
            </a:r>
            <a:r>
              <a:rPr lang="en-GB" sz="2000" b="1" baseline="30000" dirty="0" smtClean="0">
                <a:latin typeface="+mn-lt"/>
              </a:rPr>
              <a:t>th</a:t>
            </a:r>
            <a:r>
              <a:rPr lang="en-GB" sz="2000" b="1" dirty="0" smtClean="0">
                <a:latin typeface="+mn-lt"/>
              </a:rPr>
              <a:t> 2015 in Uruguay</a:t>
            </a:r>
            <a:endParaRPr lang="en-GB" sz="2000" b="1" dirty="0">
              <a:latin typeface="+mn-lt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Upcoming Meetings</a:t>
            </a:r>
            <a:endParaRPr lang="en-GB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681" y="2540343"/>
            <a:ext cx="3929449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6030997"/>
      </p:ext>
    </p:extLst>
  </p:cSld>
  <p:clrMapOvr>
    <a:masterClrMapping/>
  </p:clrMapOvr>
</p:sld>
</file>

<file path=ppt/theme/theme1.xml><?xml version="1.0" encoding="utf-8"?>
<a:theme xmlns:a="http://schemas.openxmlformats.org/drawingml/2006/main" name="MappingSIG_Agenda_20141027">
  <a:themeElements>
    <a:clrScheme name="IHTSDO CIIO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9972"/>
      </a:accent1>
      <a:accent2>
        <a:srgbClr val="3333CC"/>
      </a:accent2>
      <a:accent3>
        <a:srgbClr val="FFFFFF"/>
      </a:accent3>
      <a:accent4>
        <a:srgbClr val="000000"/>
      </a:accent4>
      <a:accent5>
        <a:srgbClr val="00CC99"/>
      </a:accent5>
      <a:accent6>
        <a:srgbClr val="2D2DB9"/>
      </a:accent6>
      <a:hlink>
        <a:srgbClr val="0000E5"/>
      </a:hlink>
      <a:folHlink>
        <a:srgbClr val="2D2DB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MappingSIG_Agenda_20141027</Template>
  <TotalTime>993</TotalTime>
  <Words>127</Words>
  <Application>Microsoft Office PowerPoint</Application>
  <PresentationFormat>On-screen Show (4:3)</PresentationFormat>
  <Paragraphs>38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MappingSIG_Agenda_20141027</vt:lpstr>
      <vt:lpstr>Mapping SIG Conference Call December 8, 2014 2000 UTC</vt:lpstr>
      <vt:lpstr>Agenda</vt:lpstr>
      <vt:lpstr>Upcoming Meetings</vt:lpstr>
    </vt:vector>
  </TitlesOfParts>
  <Company>Health &amp; Social Care Information Centre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Mapping SIG Face-to-Face Meeting</dc:title>
  <dc:creator>habr2</dc:creator>
  <cp:lastModifiedBy>habr2</cp:lastModifiedBy>
  <cp:revision>77</cp:revision>
  <dcterms:created xsi:type="dcterms:W3CDTF">2014-10-03T08:09:49Z</dcterms:created>
  <dcterms:modified xsi:type="dcterms:W3CDTF">2015-01-12T09:30:55Z</dcterms:modified>
</cp:coreProperties>
</file>