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6" r:id="rId2"/>
    <p:sldId id="323" r:id="rId3"/>
    <p:sldId id="257" r:id="rId4"/>
    <p:sldId id="324" r:id="rId5"/>
    <p:sldId id="258" r:id="rId6"/>
    <p:sldId id="325" r:id="rId7"/>
    <p:sldId id="317" r:id="rId8"/>
    <p:sldId id="307" r:id="rId9"/>
    <p:sldId id="309" r:id="rId10"/>
    <p:sldId id="310" r:id="rId11"/>
    <p:sldId id="311" r:id="rId12"/>
    <p:sldId id="312" r:id="rId13"/>
    <p:sldId id="318" r:id="rId14"/>
    <p:sldId id="321" r:id="rId15"/>
    <p:sldId id="322" r:id="rId16"/>
    <p:sldId id="313" r:id="rId17"/>
    <p:sldId id="314" r:id="rId18"/>
    <p:sldId id="315" r:id="rId19"/>
    <p:sldId id="316" r:id="rId20"/>
    <p:sldId id="259" r:id="rId21"/>
    <p:sldId id="285" r:id="rId22"/>
    <p:sldId id="261" r:id="rId23"/>
    <p:sldId id="262" r:id="rId24"/>
    <p:sldId id="298" r:id="rId25"/>
    <p:sldId id="299" r:id="rId26"/>
    <p:sldId id="288" r:id="rId27"/>
    <p:sldId id="286" r:id="rId28"/>
    <p:sldId id="289" r:id="rId29"/>
    <p:sldId id="293" r:id="rId30"/>
    <p:sldId id="294" r:id="rId31"/>
    <p:sldId id="295" r:id="rId32"/>
    <p:sldId id="283" r:id="rId33"/>
    <p:sldId id="278" r:id="rId34"/>
    <p:sldId id="279" r:id="rId35"/>
    <p:sldId id="320" r:id="rId36"/>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ECFF"/>
    <a:srgbClr val="009900"/>
    <a:srgbClr val="008000"/>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4" name="Group 2"/>
          <p:cNvGrpSpPr>
            <a:grpSpLocks/>
          </p:cNvGrpSpPr>
          <p:nvPr/>
        </p:nvGrpSpPr>
        <p:grpSpPr bwMode="auto">
          <a:xfrm>
            <a:off x="1658938" y="1600200"/>
            <a:ext cx="6837362" cy="3200400"/>
            <a:chOff x="1045" y="1008"/>
            <a:chExt cx="4307" cy="2016"/>
          </a:xfrm>
        </p:grpSpPr>
        <p:sp>
          <p:nvSpPr>
            <p:cNvPr id="5" name="Oval 3"/>
            <p:cNvSpPr>
              <a:spLocks noChangeArrowheads="1"/>
            </p:cNvSpPr>
            <p:nvPr/>
          </p:nvSpPr>
          <p:spPr bwMode="hidden">
            <a:xfrm flipH="1">
              <a:off x="4392" y="1008"/>
              <a:ext cx="960" cy="960"/>
            </a:xfrm>
            <a:prstGeom prst="ellipse">
              <a:avLst/>
            </a:prstGeom>
            <a:solidFill>
              <a:schemeClr val="accent2"/>
            </a:solidFill>
            <a:ln w="9525">
              <a:noFill/>
              <a:round/>
              <a:headEnd/>
              <a:tailEnd/>
            </a:ln>
            <a:effectLst/>
          </p:spPr>
          <p:txBody>
            <a:bodyPr wrap="none" anchor="ctr"/>
            <a:lstStyle/>
            <a:p>
              <a:pPr algn="ctr"/>
              <a:endParaRPr lang="en-US" sz="2400">
                <a:latin typeface="Times New Roman" pitchFamily="18" charset="0"/>
              </a:endParaRPr>
            </a:p>
          </p:txBody>
        </p:sp>
        <p:sp>
          <p:nvSpPr>
            <p:cNvPr id="6" name="Oval 4"/>
            <p:cNvSpPr>
              <a:spLocks noChangeArrowheads="1"/>
            </p:cNvSpPr>
            <p:nvPr/>
          </p:nvSpPr>
          <p:spPr bwMode="hidden">
            <a:xfrm flipH="1">
              <a:off x="3264" y="1008"/>
              <a:ext cx="960" cy="960"/>
            </a:xfrm>
            <a:prstGeom prst="ellipse">
              <a:avLst/>
            </a:prstGeom>
            <a:solidFill>
              <a:schemeClr val="accent2"/>
            </a:solidFill>
            <a:ln w="9525">
              <a:noFill/>
              <a:round/>
              <a:headEnd/>
              <a:tailEnd/>
            </a:ln>
            <a:effectLst/>
          </p:spPr>
          <p:txBody>
            <a:bodyPr wrap="none" anchor="ctr"/>
            <a:lstStyle/>
            <a:p>
              <a:pPr algn="ctr"/>
              <a:endParaRPr lang="en-US" sz="2400">
                <a:latin typeface="Times New Roman" pitchFamily="18" charset="0"/>
              </a:endParaRPr>
            </a:p>
          </p:txBody>
        </p:sp>
        <p:sp>
          <p:nvSpPr>
            <p:cNvPr id="7" name="Oval 5"/>
            <p:cNvSpPr>
              <a:spLocks noChangeArrowheads="1"/>
            </p:cNvSpPr>
            <p:nvPr/>
          </p:nvSpPr>
          <p:spPr bwMode="hidden">
            <a:xfrm flipH="1">
              <a:off x="2136" y="1008"/>
              <a:ext cx="960" cy="960"/>
            </a:xfrm>
            <a:prstGeom prst="ellipse">
              <a:avLst/>
            </a:prstGeom>
            <a:noFill/>
            <a:ln w="28575">
              <a:solidFill>
                <a:schemeClr val="accent2"/>
              </a:solidFill>
              <a:round/>
              <a:headEnd/>
              <a:tailEnd/>
            </a:ln>
            <a:effectLst/>
          </p:spPr>
          <p:txBody>
            <a:bodyPr wrap="none" anchor="ctr"/>
            <a:lstStyle/>
            <a:p>
              <a:pPr algn="ctr"/>
              <a:endParaRPr lang="en-US" sz="2400">
                <a:latin typeface="Times New Roman" pitchFamily="18" charset="0"/>
              </a:endParaRPr>
            </a:p>
          </p:txBody>
        </p:sp>
        <p:sp>
          <p:nvSpPr>
            <p:cNvPr id="8" name="Oval 6"/>
            <p:cNvSpPr>
              <a:spLocks noChangeArrowheads="1"/>
            </p:cNvSpPr>
            <p:nvPr/>
          </p:nvSpPr>
          <p:spPr bwMode="hidden">
            <a:xfrm flipH="1">
              <a:off x="2136" y="2064"/>
              <a:ext cx="960" cy="960"/>
            </a:xfrm>
            <a:prstGeom prst="ellipse">
              <a:avLst/>
            </a:prstGeom>
            <a:solidFill>
              <a:schemeClr val="accent2"/>
            </a:solidFill>
            <a:ln w="28575">
              <a:noFill/>
              <a:round/>
              <a:headEnd/>
              <a:tailEnd/>
            </a:ln>
            <a:effectLst/>
          </p:spPr>
          <p:txBody>
            <a:bodyPr wrap="none" anchor="ctr"/>
            <a:lstStyle/>
            <a:p>
              <a:pPr algn="ctr"/>
              <a:endParaRPr lang="en-US" sz="2400">
                <a:latin typeface="Times New Roman" pitchFamily="18" charset="0"/>
              </a:endParaRPr>
            </a:p>
          </p:txBody>
        </p:sp>
        <p:sp>
          <p:nvSpPr>
            <p:cNvPr id="9" name="Oval 7"/>
            <p:cNvSpPr>
              <a:spLocks noChangeArrowheads="1"/>
            </p:cNvSpPr>
            <p:nvPr/>
          </p:nvSpPr>
          <p:spPr bwMode="hidden">
            <a:xfrm flipH="1">
              <a:off x="1045" y="2064"/>
              <a:ext cx="960" cy="960"/>
            </a:xfrm>
            <a:prstGeom prst="ellipse">
              <a:avLst/>
            </a:prstGeom>
            <a:solidFill>
              <a:schemeClr val="accent2"/>
            </a:solidFill>
            <a:ln w="9525">
              <a:noFill/>
              <a:round/>
              <a:headEnd/>
              <a:tailEnd/>
            </a:ln>
            <a:effectLst/>
          </p:spPr>
          <p:txBody>
            <a:bodyPr wrap="none" anchor="ctr"/>
            <a:lstStyle/>
            <a:p>
              <a:pPr algn="ctr"/>
              <a:endParaRPr lang="en-US" sz="2400">
                <a:latin typeface="Times New Roman" pitchFamily="18" charset="0"/>
              </a:endParaRPr>
            </a:p>
          </p:txBody>
        </p:sp>
        <p:sp>
          <p:nvSpPr>
            <p:cNvPr id="10" name="Oval 8"/>
            <p:cNvSpPr>
              <a:spLocks noChangeArrowheads="1"/>
            </p:cNvSpPr>
            <p:nvPr/>
          </p:nvSpPr>
          <p:spPr bwMode="hidden">
            <a:xfrm flipH="1">
              <a:off x="4392" y="2064"/>
              <a:ext cx="960" cy="960"/>
            </a:xfrm>
            <a:prstGeom prst="ellipse">
              <a:avLst/>
            </a:prstGeom>
            <a:noFill/>
            <a:ln w="28575">
              <a:solidFill>
                <a:schemeClr val="accent2"/>
              </a:solidFill>
              <a:round/>
              <a:headEnd/>
              <a:tailEnd/>
            </a:ln>
            <a:effectLst/>
          </p:spPr>
          <p:txBody>
            <a:bodyPr wrap="none" anchor="ctr"/>
            <a:lstStyle/>
            <a:p>
              <a:pPr algn="ctr"/>
              <a:endParaRPr lang="en-US" sz="2400">
                <a:latin typeface="Times New Roman" pitchFamily="18" charset="0"/>
              </a:endParaRPr>
            </a:p>
          </p:txBody>
        </p:sp>
      </p:grpSp>
      <p:sp>
        <p:nvSpPr>
          <p:cNvPr id="5132" name="Rectangle 12"/>
          <p:cNvSpPr>
            <a:spLocks noGrp="1" noChangeArrowheads="1"/>
          </p:cNvSpPr>
          <p:nvPr>
            <p:ph type="ctrTitle"/>
          </p:nvPr>
        </p:nvSpPr>
        <p:spPr>
          <a:xfrm>
            <a:off x="685800" y="1219200"/>
            <a:ext cx="7772400" cy="1933575"/>
          </a:xfrm>
          <a:noFill/>
          <a:extLst>
            <a:ext uri="{909E8E84-426E-40DD-AFC4-6F175D3DCCD1}">
              <a14:hiddenFill xmlns:a14="http://schemas.microsoft.com/office/drawing/2010/main" xmlns="">
                <a:solidFill>
                  <a:schemeClr val="accent1"/>
                </a:solidFill>
              </a14:hiddenFill>
            </a:ext>
          </a:extLst>
        </p:spPr>
        <p:txBody>
          <a:bodyPr anchor="b"/>
          <a:lstStyle>
            <a:lvl1pPr algn="r">
              <a:defRPr sz="4400">
                <a:effectLst>
                  <a:outerShdw blurRad="38100" dist="38100" dir="2700000" algn="tl">
                    <a:srgbClr val="C0C0C0"/>
                  </a:outerShdw>
                </a:effectLst>
              </a:defRPr>
            </a:lvl1pPr>
          </a:lstStyle>
          <a:p>
            <a:pPr lvl="0"/>
            <a:r>
              <a:rPr lang="es-ES" noProof="0" smtClean="0"/>
              <a:t>Haga clic para cambiar el estilo de título	</a:t>
            </a:r>
          </a:p>
        </p:txBody>
      </p:sp>
      <p:sp>
        <p:nvSpPr>
          <p:cNvPr id="5133" name="Rectangle 13"/>
          <p:cNvSpPr>
            <a:spLocks noGrp="1" noChangeArrowheads="1"/>
          </p:cNvSpPr>
          <p:nvPr>
            <p:ph type="subTitle" idx="1"/>
          </p:nvPr>
        </p:nvSpPr>
        <p:spPr>
          <a:xfrm>
            <a:off x="2057400" y="3505200"/>
            <a:ext cx="6400800" cy="1752600"/>
          </a:xfrm>
        </p:spPr>
        <p:txBody>
          <a:bodyPr/>
          <a:lstStyle>
            <a:lvl1pPr marL="0" indent="0" algn="r">
              <a:buFont typeface="Wingdings" pitchFamily="2" charset="2"/>
              <a:buNone/>
              <a:defRPr/>
            </a:lvl1pPr>
          </a:lstStyle>
          <a:p>
            <a:pPr lvl="0"/>
            <a:r>
              <a:rPr lang="es-ES" noProof="0" smtClean="0"/>
              <a:t>Haga clic para modificar el estilo de subtítulo del patrón</a:t>
            </a:r>
          </a:p>
        </p:txBody>
      </p:sp>
      <p:sp>
        <p:nvSpPr>
          <p:cNvPr id="11" name="Rectangle 9"/>
          <p:cNvSpPr>
            <a:spLocks noGrp="1" noChangeArrowheads="1"/>
          </p:cNvSpPr>
          <p:nvPr>
            <p:ph type="dt" sz="half" idx="10"/>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a:defRPr/>
            </a:lvl1pPr>
          </a:lstStyle>
          <a:p>
            <a:pPr>
              <a:defRPr/>
            </a:pPr>
            <a:endParaRPr lang="es-ES"/>
          </a:p>
        </p:txBody>
      </p:sp>
      <p:sp>
        <p:nvSpPr>
          <p:cNvPr id="12" name="Rectangle 10"/>
          <p:cNvSpPr>
            <a:spLocks noGrp="1" noChangeArrowheads="1"/>
          </p:cNvSpPr>
          <p:nvPr>
            <p:ph type="ftr" sz="quarter" idx="11"/>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a:defRPr/>
            </a:lvl1pPr>
          </a:lstStyle>
          <a:p>
            <a:pPr>
              <a:defRPr/>
            </a:pPr>
            <a:endParaRPr lang="es-ES"/>
          </a:p>
        </p:txBody>
      </p:sp>
      <p:sp>
        <p:nvSpPr>
          <p:cNvPr id="13" name="Rectangle 11"/>
          <p:cNvSpPr>
            <a:spLocks noGrp="1" noChangeArrowheads="1"/>
          </p:cNvSpPr>
          <p:nvPr>
            <p:ph type="sldNum" sz="quarter" idx="12"/>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a:defRPr/>
            </a:lvl1pPr>
          </a:lstStyle>
          <a:p>
            <a:pPr>
              <a:defRPr/>
            </a:pPr>
            <a:fld id="{5F95DA2B-E303-4782-96D2-76AB6C44B06B}" type="slidenum">
              <a:rPr lang="es-ES"/>
              <a:pPr>
                <a:defRPr/>
              </a:pPr>
              <a:t>‹#›</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9"/>
          <p:cNvSpPr>
            <a:spLocks noGrp="1" noChangeArrowheads="1"/>
          </p:cNvSpPr>
          <p:nvPr>
            <p:ph type="dt" sz="half" idx="10"/>
          </p:nvPr>
        </p:nvSpPr>
        <p:spPr>
          <a:ln/>
        </p:spPr>
        <p:txBody>
          <a:bodyPr/>
          <a:lstStyle>
            <a:lvl1pPr>
              <a:defRPr/>
            </a:lvl1pPr>
          </a:lstStyle>
          <a:p>
            <a:pPr>
              <a:defRPr/>
            </a:pPr>
            <a:endParaRPr lang="es-ES"/>
          </a:p>
        </p:txBody>
      </p:sp>
      <p:sp>
        <p:nvSpPr>
          <p:cNvPr id="5" name="Rectangle 10"/>
          <p:cNvSpPr>
            <a:spLocks noGrp="1" noChangeArrowheads="1"/>
          </p:cNvSpPr>
          <p:nvPr>
            <p:ph type="ftr" sz="quarter" idx="11"/>
          </p:nvPr>
        </p:nvSpPr>
        <p:spPr>
          <a:ln/>
        </p:spPr>
        <p:txBody>
          <a:bodyPr/>
          <a:lstStyle>
            <a:lvl1pPr>
              <a:defRPr/>
            </a:lvl1pPr>
          </a:lstStyle>
          <a:p>
            <a:pPr>
              <a:defRPr/>
            </a:pPr>
            <a:endParaRPr lang="es-ES"/>
          </a:p>
        </p:txBody>
      </p:sp>
      <p:sp>
        <p:nvSpPr>
          <p:cNvPr id="6" name="Rectangle 11"/>
          <p:cNvSpPr>
            <a:spLocks noGrp="1" noChangeArrowheads="1"/>
          </p:cNvSpPr>
          <p:nvPr>
            <p:ph type="sldNum" sz="quarter" idx="12"/>
          </p:nvPr>
        </p:nvSpPr>
        <p:spPr>
          <a:ln/>
        </p:spPr>
        <p:txBody>
          <a:bodyPr/>
          <a:lstStyle>
            <a:lvl1pPr>
              <a:defRPr/>
            </a:lvl1pPr>
          </a:lstStyle>
          <a:p>
            <a:pPr>
              <a:defRPr/>
            </a:pPr>
            <a:fld id="{F64D0727-C6BF-4AEF-98C9-BBCE1602DFA0}" type="slidenum">
              <a:rPr lang="es-ES"/>
              <a:pPr>
                <a:defRPr/>
              </a:pPr>
              <a:t>‹#›</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6287"/>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6287"/>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9"/>
          <p:cNvSpPr>
            <a:spLocks noGrp="1" noChangeArrowheads="1"/>
          </p:cNvSpPr>
          <p:nvPr>
            <p:ph type="dt" sz="half" idx="10"/>
          </p:nvPr>
        </p:nvSpPr>
        <p:spPr>
          <a:ln/>
        </p:spPr>
        <p:txBody>
          <a:bodyPr/>
          <a:lstStyle>
            <a:lvl1pPr>
              <a:defRPr/>
            </a:lvl1pPr>
          </a:lstStyle>
          <a:p>
            <a:pPr>
              <a:defRPr/>
            </a:pPr>
            <a:endParaRPr lang="es-ES"/>
          </a:p>
        </p:txBody>
      </p:sp>
      <p:sp>
        <p:nvSpPr>
          <p:cNvPr id="5" name="Rectangle 10"/>
          <p:cNvSpPr>
            <a:spLocks noGrp="1" noChangeArrowheads="1"/>
          </p:cNvSpPr>
          <p:nvPr>
            <p:ph type="ftr" sz="quarter" idx="11"/>
          </p:nvPr>
        </p:nvSpPr>
        <p:spPr>
          <a:ln/>
        </p:spPr>
        <p:txBody>
          <a:bodyPr/>
          <a:lstStyle>
            <a:lvl1pPr>
              <a:defRPr/>
            </a:lvl1pPr>
          </a:lstStyle>
          <a:p>
            <a:pPr>
              <a:defRPr/>
            </a:pPr>
            <a:endParaRPr lang="es-ES"/>
          </a:p>
        </p:txBody>
      </p:sp>
      <p:sp>
        <p:nvSpPr>
          <p:cNvPr id="6" name="Rectangle 11"/>
          <p:cNvSpPr>
            <a:spLocks noGrp="1" noChangeArrowheads="1"/>
          </p:cNvSpPr>
          <p:nvPr>
            <p:ph type="sldNum" sz="quarter" idx="12"/>
          </p:nvPr>
        </p:nvSpPr>
        <p:spPr>
          <a:ln/>
        </p:spPr>
        <p:txBody>
          <a:bodyPr/>
          <a:lstStyle>
            <a:lvl1pPr>
              <a:defRPr/>
            </a:lvl1pPr>
          </a:lstStyle>
          <a:p>
            <a:pPr>
              <a:defRPr/>
            </a:pPr>
            <a:fld id="{9B16F2FE-C126-4CAF-B055-D90552E8F63B}" type="slidenum">
              <a:rPr lang="es-ES"/>
              <a:pPr>
                <a:defRPr/>
              </a:pPr>
              <a:t>‹#›</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9"/>
          <p:cNvSpPr>
            <a:spLocks noGrp="1" noChangeArrowheads="1"/>
          </p:cNvSpPr>
          <p:nvPr>
            <p:ph type="dt" sz="half" idx="10"/>
          </p:nvPr>
        </p:nvSpPr>
        <p:spPr>
          <a:ln/>
        </p:spPr>
        <p:txBody>
          <a:bodyPr/>
          <a:lstStyle>
            <a:lvl1pPr>
              <a:defRPr/>
            </a:lvl1pPr>
          </a:lstStyle>
          <a:p>
            <a:pPr>
              <a:defRPr/>
            </a:pPr>
            <a:endParaRPr lang="es-ES"/>
          </a:p>
        </p:txBody>
      </p:sp>
      <p:sp>
        <p:nvSpPr>
          <p:cNvPr id="5" name="Rectangle 10"/>
          <p:cNvSpPr>
            <a:spLocks noGrp="1" noChangeArrowheads="1"/>
          </p:cNvSpPr>
          <p:nvPr>
            <p:ph type="ftr" sz="quarter" idx="11"/>
          </p:nvPr>
        </p:nvSpPr>
        <p:spPr>
          <a:ln/>
        </p:spPr>
        <p:txBody>
          <a:bodyPr/>
          <a:lstStyle>
            <a:lvl1pPr>
              <a:defRPr/>
            </a:lvl1pPr>
          </a:lstStyle>
          <a:p>
            <a:pPr>
              <a:defRPr/>
            </a:pPr>
            <a:endParaRPr lang="es-ES"/>
          </a:p>
        </p:txBody>
      </p:sp>
      <p:sp>
        <p:nvSpPr>
          <p:cNvPr id="6" name="Rectangle 11"/>
          <p:cNvSpPr>
            <a:spLocks noGrp="1" noChangeArrowheads="1"/>
          </p:cNvSpPr>
          <p:nvPr>
            <p:ph type="sldNum" sz="quarter" idx="12"/>
          </p:nvPr>
        </p:nvSpPr>
        <p:spPr>
          <a:ln/>
        </p:spPr>
        <p:txBody>
          <a:bodyPr/>
          <a:lstStyle>
            <a:lvl1pPr>
              <a:defRPr/>
            </a:lvl1pPr>
          </a:lstStyle>
          <a:p>
            <a:pPr>
              <a:defRPr/>
            </a:pPr>
            <a:fld id="{1978F864-2E48-459D-A851-61469447895B}" type="slidenum">
              <a:rPr lang="es-ES"/>
              <a:pPr>
                <a:defRPr/>
              </a:pPr>
              <a:t>‹#›</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9"/>
          <p:cNvSpPr>
            <a:spLocks noGrp="1" noChangeArrowheads="1"/>
          </p:cNvSpPr>
          <p:nvPr>
            <p:ph type="dt" sz="half" idx="10"/>
          </p:nvPr>
        </p:nvSpPr>
        <p:spPr>
          <a:ln/>
        </p:spPr>
        <p:txBody>
          <a:bodyPr/>
          <a:lstStyle>
            <a:lvl1pPr>
              <a:defRPr/>
            </a:lvl1pPr>
          </a:lstStyle>
          <a:p>
            <a:pPr>
              <a:defRPr/>
            </a:pPr>
            <a:endParaRPr lang="es-ES"/>
          </a:p>
        </p:txBody>
      </p:sp>
      <p:sp>
        <p:nvSpPr>
          <p:cNvPr id="5" name="Rectangle 10"/>
          <p:cNvSpPr>
            <a:spLocks noGrp="1" noChangeArrowheads="1"/>
          </p:cNvSpPr>
          <p:nvPr>
            <p:ph type="ftr" sz="quarter" idx="11"/>
          </p:nvPr>
        </p:nvSpPr>
        <p:spPr>
          <a:ln/>
        </p:spPr>
        <p:txBody>
          <a:bodyPr/>
          <a:lstStyle>
            <a:lvl1pPr>
              <a:defRPr/>
            </a:lvl1pPr>
          </a:lstStyle>
          <a:p>
            <a:pPr>
              <a:defRPr/>
            </a:pPr>
            <a:endParaRPr lang="es-ES"/>
          </a:p>
        </p:txBody>
      </p:sp>
      <p:sp>
        <p:nvSpPr>
          <p:cNvPr id="6" name="Rectangle 11"/>
          <p:cNvSpPr>
            <a:spLocks noGrp="1" noChangeArrowheads="1"/>
          </p:cNvSpPr>
          <p:nvPr>
            <p:ph type="sldNum" sz="quarter" idx="12"/>
          </p:nvPr>
        </p:nvSpPr>
        <p:spPr>
          <a:ln/>
        </p:spPr>
        <p:txBody>
          <a:bodyPr/>
          <a:lstStyle>
            <a:lvl1pPr>
              <a:defRPr/>
            </a:lvl1pPr>
          </a:lstStyle>
          <a:p>
            <a:pPr>
              <a:defRPr/>
            </a:pPr>
            <a:fld id="{E9649384-7521-45A1-A182-E522556F9ADA}" type="slidenum">
              <a:rPr lang="es-ES"/>
              <a:pPr>
                <a:defRPr/>
              </a:pPr>
              <a:t>‹#›</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9"/>
          <p:cNvSpPr>
            <a:spLocks noGrp="1" noChangeArrowheads="1"/>
          </p:cNvSpPr>
          <p:nvPr>
            <p:ph type="dt" sz="half" idx="10"/>
          </p:nvPr>
        </p:nvSpPr>
        <p:spPr>
          <a:ln/>
        </p:spPr>
        <p:txBody>
          <a:bodyPr/>
          <a:lstStyle>
            <a:lvl1pPr>
              <a:defRPr/>
            </a:lvl1pPr>
          </a:lstStyle>
          <a:p>
            <a:pPr>
              <a:defRPr/>
            </a:pPr>
            <a:endParaRPr lang="es-ES"/>
          </a:p>
        </p:txBody>
      </p:sp>
      <p:sp>
        <p:nvSpPr>
          <p:cNvPr id="6" name="Rectangle 10"/>
          <p:cNvSpPr>
            <a:spLocks noGrp="1" noChangeArrowheads="1"/>
          </p:cNvSpPr>
          <p:nvPr>
            <p:ph type="ftr" sz="quarter" idx="11"/>
          </p:nvPr>
        </p:nvSpPr>
        <p:spPr>
          <a:ln/>
        </p:spPr>
        <p:txBody>
          <a:bodyPr/>
          <a:lstStyle>
            <a:lvl1pPr>
              <a:defRPr/>
            </a:lvl1pPr>
          </a:lstStyle>
          <a:p>
            <a:pPr>
              <a:defRPr/>
            </a:pPr>
            <a:endParaRPr lang="es-ES"/>
          </a:p>
        </p:txBody>
      </p:sp>
      <p:sp>
        <p:nvSpPr>
          <p:cNvPr id="7" name="Rectangle 11"/>
          <p:cNvSpPr>
            <a:spLocks noGrp="1" noChangeArrowheads="1"/>
          </p:cNvSpPr>
          <p:nvPr>
            <p:ph type="sldNum" sz="quarter" idx="12"/>
          </p:nvPr>
        </p:nvSpPr>
        <p:spPr>
          <a:ln/>
        </p:spPr>
        <p:txBody>
          <a:bodyPr/>
          <a:lstStyle>
            <a:lvl1pPr>
              <a:defRPr/>
            </a:lvl1pPr>
          </a:lstStyle>
          <a:p>
            <a:pPr>
              <a:defRPr/>
            </a:pPr>
            <a:fld id="{520D13FF-BE3E-4CCF-BAA1-B2A3EF33EF85}" type="slidenum">
              <a:rPr lang="es-ES"/>
              <a:pPr>
                <a:defRPr/>
              </a:pPr>
              <a:t>‹#›</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9"/>
          <p:cNvSpPr>
            <a:spLocks noGrp="1" noChangeArrowheads="1"/>
          </p:cNvSpPr>
          <p:nvPr>
            <p:ph type="dt" sz="half" idx="10"/>
          </p:nvPr>
        </p:nvSpPr>
        <p:spPr>
          <a:ln/>
        </p:spPr>
        <p:txBody>
          <a:bodyPr/>
          <a:lstStyle>
            <a:lvl1pPr>
              <a:defRPr/>
            </a:lvl1pPr>
          </a:lstStyle>
          <a:p>
            <a:pPr>
              <a:defRPr/>
            </a:pPr>
            <a:endParaRPr lang="es-ES"/>
          </a:p>
        </p:txBody>
      </p:sp>
      <p:sp>
        <p:nvSpPr>
          <p:cNvPr id="8" name="Rectangle 10"/>
          <p:cNvSpPr>
            <a:spLocks noGrp="1" noChangeArrowheads="1"/>
          </p:cNvSpPr>
          <p:nvPr>
            <p:ph type="ftr" sz="quarter" idx="11"/>
          </p:nvPr>
        </p:nvSpPr>
        <p:spPr>
          <a:ln/>
        </p:spPr>
        <p:txBody>
          <a:bodyPr/>
          <a:lstStyle>
            <a:lvl1pPr>
              <a:defRPr/>
            </a:lvl1pPr>
          </a:lstStyle>
          <a:p>
            <a:pPr>
              <a:defRPr/>
            </a:pPr>
            <a:endParaRPr lang="es-ES"/>
          </a:p>
        </p:txBody>
      </p:sp>
      <p:sp>
        <p:nvSpPr>
          <p:cNvPr id="9" name="Rectangle 11"/>
          <p:cNvSpPr>
            <a:spLocks noGrp="1" noChangeArrowheads="1"/>
          </p:cNvSpPr>
          <p:nvPr>
            <p:ph type="sldNum" sz="quarter" idx="12"/>
          </p:nvPr>
        </p:nvSpPr>
        <p:spPr>
          <a:ln/>
        </p:spPr>
        <p:txBody>
          <a:bodyPr/>
          <a:lstStyle>
            <a:lvl1pPr>
              <a:defRPr/>
            </a:lvl1pPr>
          </a:lstStyle>
          <a:p>
            <a:pPr>
              <a:defRPr/>
            </a:pPr>
            <a:fld id="{2D6CB89F-5446-4EA1-83CE-78080C7239B9}" type="slidenum">
              <a:rPr lang="es-ES"/>
              <a:pPr>
                <a:defRPr/>
              </a:pPr>
              <a:t>‹#›</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9"/>
          <p:cNvSpPr>
            <a:spLocks noGrp="1" noChangeArrowheads="1"/>
          </p:cNvSpPr>
          <p:nvPr>
            <p:ph type="dt" sz="half" idx="10"/>
          </p:nvPr>
        </p:nvSpPr>
        <p:spPr>
          <a:ln/>
        </p:spPr>
        <p:txBody>
          <a:bodyPr/>
          <a:lstStyle>
            <a:lvl1pPr>
              <a:defRPr/>
            </a:lvl1pPr>
          </a:lstStyle>
          <a:p>
            <a:pPr>
              <a:defRPr/>
            </a:pPr>
            <a:endParaRPr lang="es-ES"/>
          </a:p>
        </p:txBody>
      </p:sp>
      <p:sp>
        <p:nvSpPr>
          <p:cNvPr id="4" name="Rectangle 10"/>
          <p:cNvSpPr>
            <a:spLocks noGrp="1" noChangeArrowheads="1"/>
          </p:cNvSpPr>
          <p:nvPr>
            <p:ph type="ftr" sz="quarter" idx="11"/>
          </p:nvPr>
        </p:nvSpPr>
        <p:spPr>
          <a:ln/>
        </p:spPr>
        <p:txBody>
          <a:bodyPr/>
          <a:lstStyle>
            <a:lvl1pPr>
              <a:defRPr/>
            </a:lvl1pPr>
          </a:lstStyle>
          <a:p>
            <a:pPr>
              <a:defRPr/>
            </a:pPr>
            <a:endParaRPr lang="es-ES"/>
          </a:p>
        </p:txBody>
      </p:sp>
      <p:sp>
        <p:nvSpPr>
          <p:cNvPr id="5" name="Rectangle 11"/>
          <p:cNvSpPr>
            <a:spLocks noGrp="1" noChangeArrowheads="1"/>
          </p:cNvSpPr>
          <p:nvPr>
            <p:ph type="sldNum" sz="quarter" idx="12"/>
          </p:nvPr>
        </p:nvSpPr>
        <p:spPr>
          <a:ln/>
        </p:spPr>
        <p:txBody>
          <a:bodyPr/>
          <a:lstStyle>
            <a:lvl1pPr>
              <a:defRPr/>
            </a:lvl1pPr>
          </a:lstStyle>
          <a:p>
            <a:pPr>
              <a:defRPr/>
            </a:pPr>
            <a:fld id="{2548D1E8-7166-45A0-8196-DB7D18AEC85C}" type="slidenum">
              <a:rPr lang="es-ES"/>
              <a:pPr>
                <a:defRPr/>
              </a:pPr>
              <a:t>‹#›</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es-ES"/>
          </a:p>
        </p:txBody>
      </p:sp>
      <p:sp>
        <p:nvSpPr>
          <p:cNvPr id="3" name="Rectangle 10"/>
          <p:cNvSpPr>
            <a:spLocks noGrp="1" noChangeArrowheads="1"/>
          </p:cNvSpPr>
          <p:nvPr>
            <p:ph type="ftr" sz="quarter" idx="11"/>
          </p:nvPr>
        </p:nvSpPr>
        <p:spPr>
          <a:ln/>
        </p:spPr>
        <p:txBody>
          <a:bodyPr/>
          <a:lstStyle>
            <a:lvl1pPr>
              <a:defRPr/>
            </a:lvl1pPr>
          </a:lstStyle>
          <a:p>
            <a:pPr>
              <a:defRPr/>
            </a:pPr>
            <a:endParaRPr lang="es-ES"/>
          </a:p>
        </p:txBody>
      </p:sp>
      <p:sp>
        <p:nvSpPr>
          <p:cNvPr id="4" name="Rectangle 11"/>
          <p:cNvSpPr>
            <a:spLocks noGrp="1" noChangeArrowheads="1"/>
          </p:cNvSpPr>
          <p:nvPr>
            <p:ph type="sldNum" sz="quarter" idx="12"/>
          </p:nvPr>
        </p:nvSpPr>
        <p:spPr>
          <a:ln/>
        </p:spPr>
        <p:txBody>
          <a:bodyPr/>
          <a:lstStyle>
            <a:lvl1pPr>
              <a:defRPr/>
            </a:lvl1pPr>
          </a:lstStyle>
          <a:p>
            <a:pPr>
              <a:defRPr/>
            </a:pPr>
            <a:fld id="{D75A6A5B-C88E-4A91-80A3-498989F5B97F}" type="slidenum">
              <a:rPr lang="es-ES"/>
              <a:pPr>
                <a:defRPr/>
              </a:pPr>
              <a:t>‹#›</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9"/>
          <p:cNvSpPr>
            <a:spLocks noGrp="1" noChangeArrowheads="1"/>
          </p:cNvSpPr>
          <p:nvPr>
            <p:ph type="dt" sz="half" idx="10"/>
          </p:nvPr>
        </p:nvSpPr>
        <p:spPr>
          <a:ln/>
        </p:spPr>
        <p:txBody>
          <a:bodyPr/>
          <a:lstStyle>
            <a:lvl1pPr>
              <a:defRPr/>
            </a:lvl1pPr>
          </a:lstStyle>
          <a:p>
            <a:pPr>
              <a:defRPr/>
            </a:pPr>
            <a:endParaRPr lang="es-ES"/>
          </a:p>
        </p:txBody>
      </p:sp>
      <p:sp>
        <p:nvSpPr>
          <p:cNvPr id="6" name="Rectangle 10"/>
          <p:cNvSpPr>
            <a:spLocks noGrp="1" noChangeArrowheads="1"/>
          </p:cNvSpPr>
          <p:nvPr>
            <p:ph type="ftr" sz="quarter" idx="11"/>
          </p:nvPr>
        </p:nvSpPr>
        <p:spPr>
          <a:ln/>
        </p:spPr>
        <p:txBody>
          <a:bodyPr/>
          <a:lstStyle>
            <a:lvl1pPr>
              <a:defRPr/>
            </a:lvl1pPr>
          </a:lstStyle>
          <a:p>
            <a:pPr>
              <a:defRPr/>
            </a:pPr>
            <a:endParaRPr lang="es-ES"/>
          </a:p>
        </p:txBody>
      </p:sp>
      <p:sp>
        <p:nvSpPr>
          <p:cNvPr id="7" name="Rectangle 11"/>
          <p:cNvSpPr>
            <a:spLocks noGrp="1" noChangeArrowheads="1"/>
          </p:cNvSpPr>
          <p:nvPr>
            <p:ph type="sldNum" sz="quarter" idx="12"/>
          </p:nvPr>
        </p:nvSpPr>
        <p:spPr>
          <a:ln/>
        </p:spPr>
        <p:txBody>
          <a:bodyPr/>
          <a:lstStyle>
            <a:lvl1pPr>
              <a:defRPr/>
            </a:lvl1pPr>
          </a:lstStyle>
          <a:p>
            <a:pPr>
              <a:defRPr/>
            </a:pPr>
            <a:fld id="{60E09931-F419-4F24-A1A7-EA2CF6BB033F}" type="slidenum">
              <a:rPr lang="es-ES"/>
              <a:pPr>
                <a:defRPr/>
              </a:pPr>
              <a:t>‹#›</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9"/>
          <p:cNvSpPr>
            <a:spLocks noGrp="1" noChangeArrowheads="1"/>
          </p:cNvSpPr>
          <p:nvPr>
            <p:ph type="dt" sz="half" idx="10"/>
          </p:nvPr>
        </p:nvSpPr>
        <p:spPr>
          <a:ln/>
        </p:spPr>
        <p:txBody>
          <a:bodyPr/>
          <a:lstStyle>
            <a:lvl1pPr>
              <a:defRPr/>
            </a:lvl1pPr>
          </a:lstStyle>
          <a:p>
            <a:pPr>
              <a:defRPr/>
            </a:pPr>
            <a:endParaRPr lang="es-ES"/>
          </a:p>
        </p:txBody>
      </p:sp>
      <p:sp>
        <p:nvSpPr>
          <p:cNvPr id="6" name="Rectangle 10"/>
          <p:cNvSpPr>
            <a:spLocks noGrp="1" noChangeArrowheads="1"/>
          </p:cNvSpPr>
          <p:nvPr>
            <p:ph type="ftr" sz="quarter" idx="11"/>
          </p:nvPr>
        </p:nvSpPr>
        <p:spPr>
          <a:ln/>
        </p:spPr>
        <p:txBody>
          <a:bodyPr/>
          <a:lstStyle>
            <a:lvl1pPr>
              <a:defRPr/>
            </a:lvl1pPr>
          </a:lstStyle>
          <a:p>
            <a:pPr>
              <a:defRPr/>
            </a:pPr>
            <a:endParaRPr lang="es-ES"/>
          </a:p>
        </p:txBody>
      </p:sp>
      <p:sp>
        <p:nvSpPr>
          <p:cNvPr id="7" name="Rectangle 11"/>
          <p:cNvSpPr>
            <a:spLocks noGrp="1" noChangeArrowheads="1"/>
          </p:cNvSpPr>
          <p:nvPr>
            <p:ph type="sldNum" sz="quarter" idx="12"/>
          </p:nvPr>
        </p:nvSpPr>
        <p:spPr>
          <a:ln/>
        </p:spPr>
        <p:txBody>
          <a:bodyPr/>
          <a:lstStyle>
            <a:lvl1pPr>
              <a:defRPr/>
            </a:lvl1pPr>
          </a:lstStyle>
          <a:p>
            <a:pPr>
              <a:defRPr/>
            </a:pPr>
            <a:fld id="{952C1094-6E47-4142-8C5B-251CD779401A}" type="slidenum">
              <a:rPr lang="es-ES"/>
              <a:pPr>
                <a:defRPr/>
              </a:pPr>
              <a:t>‹#›</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071563" y="304800"/>
            <a:ext cx="7615237" cy="1106488"/>
            <a:chOff x="675" y="192"/>
            <a:chExt cx="4797" cy="697"/>
          </a:xfrm>
        </p:grpSpPr>
        <p:sp>
          <p:nvSpPr>
            <p:cNvPr id="1032" name="Oval 3"/>
            <p:cNvSpPr>
              <a:spLocks noChangeArrowheads="1"/>
            </p:cNvSpPr>
            <p:nvPr/>
          </p:nvSpPr>
          <p:spPr bwMode="hidden">
            <a:xfrm flipH="1">
              <a:off x="3067" y="192"/>
              <a:ext cx="696" cy="696"/>
            </a:xfrm>
            <a:prstGeom prst="ellipse">
              <a:avLst/>
            </a:prstGeom>
            <a:solidFill>
              <a:schemeClr val="accent2"/>
            </a:solidFill>
            <a:ln w="28575">
              <a:noFill/>
              <a:round/>
              <a:headEnd/>
              <a:tailEnd/>
            </a:ln>
            <a:effectLst/>
          </p:spPr>
          <p:txBody>
            <a:bodyPr wrap="none" anchor="ctr"/>
            <a:lstStyle/>
            <a:p>
              <a:pPr algn="ctr"/>
              <a:endParaRPr lang="en-US" sz="2400">
                <a:latin typeface="Times New Roman" pitchFamily="18" charset="0"/>
              </a:endParaRPr>
            </a:p>
          </p:txBody>
        </p:sp>
        <p:sp>
          <p:nvSpPr>
            <p:cNvPr id="1033" name="Oval 4"/>
            <p:cNvSpPr>
              <a:spLocks noChangeArrowheads="1"/>
            </p:cNvSpPr>
            <p:nvPr/>
          </p:nvSpPr>
          <p:spPr bwMode="hidden">
            <a:xfrm flipH="1">
              <a:off x="4777" y="192"/>
              <a:ext cx="695" cy="696"/>
            </a:xfrm>
            <a:prstGeom prst="ellipse">
              <a:avLst/>
            </a:prstGeom>
            <a:solidFill>
              <a:schemeClr val="accent2"/>
            </a:solidFill>
            <a:ln w="28575">
              <a:noFill/>
              <a:round/>
              <a:headEnd/>
              <a:tailEnd/>
            </a:ln>
            <a:effectLst/>
          </p:spPr>
          <p:txBody>
            <a:bodyPr wrap="none" anchor="ctr"/>
            <a:lstStyle/>
            <a:p>
              <a:pPr algn="ctr"/>
              <a:endParaRPr lang="en-US" sz="2400">
                <a:latin typeface="Times New Roman" pitchFamily="18" charset="0"/>
              </a:endParaRPr>
            </a:p>
          </p:txBody>
        </p:sp>
        <p:sp>
          <p:nvSpPr>
            <p:cNvPr id="1034" name="Oval 5"/>
            <p:cNvSpPr>
              <a:spLocks noChangeArrowheads="1"/>
            </p:cNvSpPr>
            <p:nvPr/>
          </p:nvSpPr>
          <p:spPr bwMode="hidden">
            <a:xfrm flipH="1">
              <a:off x="675" y="193"/>
              <a:ext cx="695" cy="696"/>
            </a:xfrm>
            <a:prstGeom prst="ellipse">
              <a:avLst/>
            </a:prstGeom>
            <a:solidFill>
              <a:schemeClr val="accent2"/>
            </a:solidFill>
            <a:ln w="28575">
              <a:noFill/>
              <a:round/>
              <a:headEnd/>
              <a:tailEnd/>
            </a:ln>
            <a:effectLst/>
          </p:spPr>
          <p:txBody>
            <a:bodyPr wrap="none" anchor="ctr"/>
            <a:lstStyle/>
            <a:p>
              <a:pPr algn="ctr"/>
              <a:endParaRPr lang="en-US" sz="2400">
                <a:latin typeface="Times New Roman" pitchFamily="18" charset="0"/>
              </a:endParaRPr>
            </a:p>
          </p:txBody>
        </p:sp>
        <p:sp>
          <p:nvSpPr>
            <p:cNvPr id="1035" name="Oval 6"/>
            <p:cNvSpPr>
              <a:spLocks noChangeArrowheads="1"/>
            </p:cNvSpPr>
            <p:nvPr/>
          </p:nvSpPr>
          <p:spPr bwMode="hidden">
            <a:xfrm flipH="1">
              <a:off x="3984" y="192"/>
              <a:ext cx="695" cy="696"/>
            </a:xfrm>
            <a:prstGeom prst="ellipse">
              <a:avLst/>
            </a:prstGeom>
            <a:noFill/>
            <a:ln w="28575">
              <a:solidFill>
                <a:schemeClr val="accent2"/>
              </a:solidFill>
              <a:round/>
              <a:headEnd/>
              <a:tailEnd/>
            </a:ln>
            <a:effectLst/>
          </p:spPr>
          <p:txBody>
            <a:bodyPr wrap="none" anchor="ctr"/>
            <a:lstStyle/>
            <a:p>
              <a:pPr algn="ctr"/>
              <a:endParaRPr lang="en-US" sz="2400">
                <a:latin typeface="Times New Roman" pitchFamily="18" charset="0"/>
              </a:endParaRPr>
            </a:p>
          </p:txBody>
        </p:sp>
        <p:sp>
          <p:nvSpPr>
            <p:cNvPr id="1036" name="Oval 7"/>
            <p:cNvSpPr>
              <a:spLocks noChangeArrowheads="1"/>
            </p:cNvSpPr>
            <p:nvPr/>
          </p:nvSpPr>
          <p:spPr bwMode="hidden">
            <a:xfrm flipH="1">
              <a:off x="1486" y="192"/>
              <a:ext cx="695" cy="696"/>
            </a:xfrm>
            <a:prstGeom prst="ellipse">
              <a:avLst/>
            </a:prstGeom>
            <a:noFill/>
            <a:ln w="28575">
              <a:solidFill>
                <a:schemeClr val="accent2"/>
              </a:solidFill>
              <a:round/>
              <a:headEnd/>
              <a:tailEnd/>
            </a:ln>
            <a:effectLst/>
          </p:spPr>
          <p:txBody>
            <a:bodyPr wrap="none" anchor="ctr"/>
            <a:lstStyle/>
            <a:p>
              <a:pPr algn="ctr"/>
              <a:endParaRPr lang="en-US" sz="2400">
                <a:latin typeface="Times New Roman" pitchFamily="18" charset="0"/>
              </a:endParaRPr>
            </a:p>
          </p:txBody>
        </p:sp>
      </p:grpSp>
      <p:sp>
        <p:nvSpPr>
          <p:cNvPr id="1027" name="Rectangle 8"/>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105" name="Rectangle 9"/>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vl1pPr>
          </a:lstStyle>
          <a:p>
            <a:pPr>
              <a:defRPr/>
            </a:pPr>
            <a:endParaRPr lang="es-ES"/>
          </a:p>
        </p:txBody>
      </p:sp>
      <p:sp>
        <p:nvSpPr>
          <p:cNvPr id="4106" name="Rectangle 10"/>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s-ES"/>
          </a:p>
        </p:txBody>
      </p:sp>
      <p:sp>
        <p:nvSpPr>
          <p:cNvPr id="4107" name="Rectangle 11"/>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pPr>
              <a:defRPr/>
            </a:pPr>
            <a:fld id="{15178B82-6CAF-4EE6-A03D-BD8EF8656F22}" type="slidenum">
              <a:rPr lang="es-ES"/>
              <a:pPr>
                <a:defRPr/>
              </a:pPr>
              <a:t>‹#›</a:t>
            </a:fld>
            <a:endParaRPr lang="es-ES"/>
          </a:p>
        </p:txBody>
      </p:sp>
      <p:sp>
        <p:nvSpPr>
          <p:cNvPr id="4108" name="Rectangle 12"/>
          <p:cNvSpPr>
            <a:spLocks noGrp="1" noChangeArrowheads="1"/>
          </p:cNvSpPr>
          <p:nvPr>
            <p:ph type="title"/>
          </p:nvPr>
        </p:nvSpPr>
        <p:spPr bwMode="auto">
          <a:xfrm>
            <a:off x="457200" y="274638"/>
            <a:ext cx="8229600" cy="1143000"/>
          </a:xfrm>
          <a:prstGeom prst="rect">
            <a:avLst/>
          </a:prstGeom>
          <a:solidFill>
            <a:schemeClr val="accent1">
              <a:alpha val="71001"/>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Tree>
  </p:cSld>
  <p:clrMap bg1="lt1" tx1="dk1" bg2="lt2" tx2="dk2" accent1="accent1" accent2="accent2" accent3="accent3" accent4="accent4" accent5="accent5" accent6="accent6" hlink="hlink" folHlink="folHlink"/>
  <p:sldLayoutIdLst>
    <p:sldLayoutId id="214748370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txStyles>
    <p:titleStyle>
      <a:lvl1pPr algn="l" rtl="0" eaLnBrk="0" fontAlgn="base" hangingPunct="0">
        <a:spcBef>
          <a:spcPct val="0"/>
        </a:spcBef>
        <a:spcAft>
          <a:spcPct val="0"/>
        </a:spcAft>
        <a:defRPr sz="3800" b="1">
          <a:solidFill>
            <a:schemeClr val="tx2"/>
          </a:solidFill>
          <a:effectLst>
            <a:outerShdw blurRad="38100" dist="38100" dir="2700000" algn="tl">
              <a:srgbClr val="FFFFFF"/>
            </a:outerShdw>
          </a:effectLst>
          <a:latin typeface="+mj-lt"/>
          <a:ea typeface="+mj-ea"/>
          <a:cs typeface="+mj-cs"/>
        </a:defRPr>
      </a:lvl1pPr>
      <a:lvl2pPr algn="l" rtl="0" eaLnBrk="0" fontAlgn="base" hangingPunct="0">
        <a:spcBef>
          <a:spcPct val="0"/>
        </a:spcBef>
        <a:spcAft>
          <a:spcPct val="0"/>
        </a:spcAft>
        <a:defRPr sz="3800" b="1">
          <a:solidFill>
            <a:schemeClr val="tx2"/>
          </a:solidFill>
          <a:effectLst>
            <a:outerShdw blurRad="38100" dist="38100" dir="2700000" algn="tl">
              <a:srgbClr val="FFFFFF"/>
            </a:outerShdw>
          </a:effectLst>
          <a:latin typeface="Arial" charset="0"/>
          <a:cs typeface="Arial" charset="0"/>
        </a:defRPr>
      </a:lvl2pPr>
      <a:lvl3pPr algn="l" rtl="0" eaLnBrk="0" fontAlgn="base" hangingPunct="0">
        <a:spcBef>
          <a:spcPct val="0"/>
        </a:spcBef>
        <a:spcAft>
          <a:spcPct val="0"/>
        </a:spcAft>
        <a:defRPr sz="3800" b="1">
          <a:solidFill>
            <a:schemeClr val="tx2"/>
          </a:solidFill>
          <a:effectLst>
            <a:outerShdw blurRad="38100" dist="38100" dir="2700000" algn="tl">
              <a:srgbClr val="FFFFFF"/>
            </a:outerShdw>
          </a:effectLst>
          <a:latin typeface="Arial" charset="0"/>
          <a:cs typeface="Arial" charset="0"/>
        </a:defRPr>
      </a:lvl3pPr>
      <a:lvl4pPr algn="l" rtl="0" eaLnBrk="0" fontAlgn="base" hangingPunct="0">
        <a:spcBef>
          <a:spcPct val="0"/>
        </a:spcBef>
        <a:spcAft>
          <a:spcPct val="0"/>
        </a:spcAft>
        <a:defRPr sz="3800" b="1">
          <a:solidFill>
            <a:schemeClr val="tx2"/>
          </a:solidFill>
          <a:effectLst>
            <a:outerShdw blurRad="38100" dist="38100" dir="2700000" algn="tl">
              <a:srgbClr val="FFFFFF"/>
            </a:outerShdw>
          </a:effectLst>
          <a:latin typeface="Arial" charset="0"/>
          <a:cs typeface="Arial" charset="0"/>
        </a:defRPr>
      </a:lvl4pPr>
      <a:lvl5pPr algn="l" rtl="0" eaLnBrk="0" fontAlgn="base" hangingPunct="0">
        <a:spcBef>
          <a:spcPct val="0"/>
        </a:spcBef>
        <a:spcAft>
          <a:spcPct val="0"/>
        </a:spcAft>
        <a:defRPr sz="3800" b="1">
          <a:solidFill>
            <a:schemeClr val="tx2"/>
          </a:solidFill>
          <a:effectLst>
            <a:outerShdw blurRad="38100" dist="38100" dir="2700000" algn="tl">
              <a:srgbClr val="FFFFFF"/>
            </a:outerShdw>
          </a:effectLst>
          <a:latin typeface="Arial" charset="0"/>
          <a:cs typeface="Arial" charset="0"/>
        </a:defRPr>
      </a:lvl5pPr>
      <a:lvl6pPr marL="457200" algn="l" rtl="0" fontAlgn="base">
        <a:spcBef>
          <a:spcPct val="0"/>
        </a:spcBef>
        <a:spcAft>
          <a:spcPct val="0"/>
        </a:spcAft>
        <a:defRPr sz="3800" b="1">
          <a:solidFill>
            <a:schemeClr val="tx2"/>
          </a:solidFill>
          <a:effectLst>
            <a:outerShdw blurRad="38100" dist="38100" dir="2700000" algn="tl">
              <a:srgbClr val="FFFFFF"/>
            </a:outerShdw>
          </a:effectLst>
          <a:latin typeface="Arial" charset="0"/>
          <a:cs typeface="Arial" charset="0"/>
        </a:defRPr>
      </a:lvl6pPr>
      <a:lvl7pPr marL="914400" algn="l" rtl="0" fontAlgn="base">
        <a:spcBef>
          <a:spcPct val="0"/>
        </a:spcBef>
        <a:spcAft>
          <a:spcPct val="0"/>
        </a:spcAft>
        <a:defRPr sz="3800" b="1">
          <a:solidFill>
            <a:schemeClr val="tx2"/>
          </a:solidFill>
          <a:effectLst>
            <a:outerShdw blurRad="38100" dist="38100" dir="2700000" algn="tl">
              <a:srgbClr val="FFFFFF"/>
            </a:outerShdw>
          </a:effectLst>
          <a:latin typeface="Arial" charset="0"/>
          <a:cs typeface="Arial" charset="0"/>
        </a:defRPr>
      </a:lvl7pPr>
      <a:lvl8pPr marL="1371600" algn="l" rtl="0" fontAlgn="base">
        <a:spcBef>
          <a:spcPct val="0"/>
        </a:spcBef>
        <a:spcAft>
          <a:spcPct val="0"/>
        </a:spcAft>
        <a:defRPr sz="3800" b="1">
          <a:solidFill>
            <a:schemeClr val="tx2"/>
          </a:solidFill>
          <a:effectLst>
            <a:outerShdw blurRad="38100" dist="38100" dir="2700000" algn="tl">
              <a:srgbClr val="FFFFFF"/>
            </a:outerShdw>
          </a:effectLst>
          <a:latin typeface="Arial" charset="0"/>
          <a:cs typeface="Arial" charset="0"/>
        </a:defRPr>
      </a:lvl8pPr>
      <a:lvl9pPr marL="1828800" algn="l" rtl="0" fontAlgn="base">
        <a:spcBef>
          <a:spcPct val="0"/>
        </a:spcBef>
        <a:spcAft>
          <a:spcPct val="0"/>
        </a:spcAft>
        <a:defRPr sz="3800" b="1">
          <a:solidFill>
            <a:schemeClr val="tx2"/>
          </a:solidFill>
          <a:effectLst>
            <a:outerShdw blurRad="38100" dist="38100" dir="2700000" algn="tl">
              <a:srgbClr val="FFFFFF"/>
            </a:outerShdw>
          </a:effectLst>
          <a:latin typeface="Arial" charset="0"/>
          <a:cs typeface="Arial" charset="0"/>
        </a:defRPr>
      </a:lvl9pPr>
    </p:titleStyle>
    <p:bodyStyle>
      <a:lvl1pPr marL="342900" indent="-342900" algn="l" rtl="0" eaLnBrk="0" fontAlgn="base" hangingPunct="0">
        <a:spcBef>
          <a:spcPct val="20000"/>
        </a:spcBef>
        <a:spcAft>
          <a:spcPct val="0"/>
        </a:spcAft>
        <a:buClr>
          <a:schemeClr val="accent1"/>
        </a:buClr>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700">
          <a:solidFill>
            <a:schemeClr val="tx1"/>
          </a:solidFill>
          <a:latin typeface="+mn-lt"/>
          <a:cs typeface="+mn-cs"/>
        </a:defRPr>
      </a:lvl2pPr>
      <a:lvl3pPr marL="1143000" indent="-228600" algn="l" rtl="0" eaLnBrk="0" fontAlgn="base" hangingPunct="0">
        <a:spcBef>
          <a:spcPct val="20000"/>
        </a:spcBef>
        <a:spcAft>
          <a:spcPct val="0"/>
        </a:spcAft>
        <a:buClr>
          <a:schemeClr val="accent1"/>
        </a:buClr>
        <a:buFont typeface="Wingdings" pitchFamily="2" charset="2"/>
        <a:buChar char="l"/>
        <a:defRPr sz="2300">
          <a:solidFill>
            <a:schemeClr val="tx1"/>
          </a:solidFill>
          <a:latin typeface="+mn-lt"/>
          <a:cs typeface="+mn-cs"/>
        </a:defRPr>
      </a:lvl3pPr>
      <a:lvl4pPr marL="1600200" indent="-228600" algn="l" rtl="0" eaLnBrk="0" fontAlgn="base" hangingPunct="0">
        <a:spcBef>
          <a:spcPct val="20000"/>
        </a:spcBef>
        <a:spcAft>
          <a:spcPct val="0"/>
        </a:spcAft>
        <a:buClr>
          <a:schemeClr val="accent1"/>
        </a:buClr>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accent1"/>
        </a:buClr>
        <a:buFont typeface="Wingdings" pitchFamily="2" charset="2"/>
        <a:buChar char=""/>
        <a:defRPr sz="2000">
          <a:solidFill>
            <a:schemeClr val="tx1"/>
          </a:solidFill>
          <a:latin typeface="+mn-lt"/>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SNOMED%20CT/Codigos_CiudadReal_revisadoMGR.xls" TargetMode="External"/><Relationship Id="rId2" Type="http://schemas.openxmlformats.org/officeDocument/2006/relationships/hyperlink" Target="Temas%20a%20tratar/IHE/Copia%20de%20IHE_PAT_Suppl_APSR_Appendix_Value_Sets_2011_03_31.xls"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www.seap.es/"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extLst>
            <a:ext uri="{909E8E84-426E-40DD-AFC4-6F175D3DCCD1}">
              <a14:hiddenFill xmlns:a14="http://schemas.microsoft.com/office/drawing/2010/main" xmlns="">
                <a:solidFill>
                  <a:schemeClr val="accent1"/>
                </a:solidFill>
              </a14:hiddenFill>
            </a:ext>
          </a:extLst>
        </p:spPr>
        <p:txBody>
          <a:bodyPr/>
          <a:lstStyle/>
          <a:p>
            <a:pPr eaLnBrk="1" hangingPunct="1">
              <a:defRPr/>
            </a:pPr>
            <a:r>
              <a:rPr lang="es-ES" dirty="0" smtClean="0"/>
              <a:t>SNOMED </a:t>
            </a:r>
            <a:r>
              <a:rPr lang="es-ES" dirty="0" err="1" smtClean="0"/>
              <a:t>CT</a:t>
            </a:r>
            <a:r>
              <a:rPr lang="es-ES" dirty="0" smtClean="0"/>
              <a:t> in </a:t>
            </a:r>
            <a:r>
              <a:rPr lang="es-ES" dirty="0" err="1" smtClean="0"/>
              <a:t>Anatomic</a:t>
            </a:r>
            <a:r>
              <a:rPr lang="es-ES" dirty="0" smtClean="0"/>
              <a:t> </a:t>
            </a:r>
            <a:r>
              <a:rPr lang="es-ES" dirty="0" err="1" smtClean="0"/>
              <a:t>Pathology</a:t>
            </a:r>
            <a:endParaRPr lang="es-ES" dirty="0" smtClean="0"/>
          </a:p>
        </p:txBody>
      </p:sp>
      <p:sp>
        <p:nvSpPr>
          <p:cNvPr id="3075" name="Rectangle 3"/>
          <p:cNvSpPr>
            <a:spLocks noGrp="1" noChangeArrowheads="1"/>
          </p:cNvSpPr>
          <p:nvPr>
            <p:ph type="subTitle" idx="1"/>
          </p:nvPr>
        </p:nvSpPr>
        <p:spPr>
          <a:xfrm>
            <a:off x="1979613" y="3213100"/>
            <a:ext cx="6478587" cy="2520950"/>
          </a:xfrm>
        </p:spPr>
        <p:txBody>
          <a:bodyPr/>
          <a:lstStyle/>
          <a:p>
            <a:pPr eaLnBrk="1" hangingPunct="1">
              <a:lnSpc>
                <a:spcPct val="80000"/>
              </a:lnSpc>
            </a:pPr>
            <a:r>
              <a:rPr lang="es-ES" sz="2000" b="1" smtClean="0"/>
              <a:t>Marcial García Rojo</a:t>
            </a:r>
          </a:p>
          <a:p>
            <a:pPr eaLnBrk="1" hangingPunct="1">
              <a:lnSpc>
                <a:spcPct val="80000"/>
              </a:lnSpc>
            </a:pPr>
            <a:r>
              <a:rPr lang="es-ES" sz="2000" smtClean="0"/>
              <a:t>Hospital General Universitario de Ciudad Real. Spain</a:t>
            </a:r>
          </a:p>
          <a:p>
            <a:pPr eaLnBrk="1" hangingPunct="1">
              <a:lnSpc>
                <a:spcPct val="80000"/>
              </a:lnSpc>
            </a:pPr>
            <a:endParaRPr lang="es-ES" sz="2000" smtClean="0"/>
          </a:p>
        </p:txBody>
      </p:sp>
      <p:sp>
        <p:nvSpPr>
          <p:cNvPr id="3076" name="Rectangle 5"/>
          <p:cNvSpPr>
            <a:spLocks noChangeArrowheads="1"/>
          </p:cNvSpPr>
          <p:nvPr/>
        </p:nvSpPr>
        <p:spPr bwMode="auto">
          <a:xfrm>
            <a:off x="971550" y="5816600"/>
            <a:ext cx="7853363" cy="523875"/>
          </a:xfrm>
          <a:prstGeom prst="rect">
            <a:avLst/>
          </a:prstGeom>
          <a:noFill/>
          <a:ln w="9525">
            <a:noFill/>
            <a:miter lim="800000"/>
            <a:headEnd/>
            <a:tailEnd/>
          </a:ln>
          <a:effectLst/>
        </p:spPr>
        <p:txBody>
          <a:bodyPr wrap="none">
            <a:spAutoFit/>
          </a:bodyPr>
          <a:lstStyle/>
          <a:p>
            <a:r>
              <a:rPr lang="en-GB" sz="2800" b="1">
                <a:solidFill>
                  <a:schemeClr val="accent2"/>
                </a:solidFill>
              </a:rPr>
              <a:t>SNOMED CT Implementation Showcase 2012</a:t>
            </a:r>
            <a:endParaRPr lang="es-ES" sz="2800" b="1">
              <a:solidFill>
                <a:schemeClr val="accent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n-GB" dirty="0" smtClean="0"/>
              <a:t>Results of encoding specimens and procedures with SNOMED CT</a:t>
            </a:r>
          </a:p>
        </p:txBody>
      </p:sp>
      <p:sp>
        <p:nvSpPr>
          <p:cNvPr id="12291" name="2 Marcador de contenido"/>
          <p:cNvSpPr>
            <a:spLocks noGrp="1"/>
          </p:cNvSpPr>
          <p:nvPr>
            <p:ph idx="1"/>
          </p:nvPr>
        </p:nvSpPr>
        <p:spPr/>
        <p:txBody>
          <a:bodyPr/>
          <a:lstStyle/>
          <a:p>
            <a:pPr eaLnBrk="1" hangingPunct="1"/>
            <a:r>
              <a:rPr lang="en-GB" smtClean="0"/>
              <a:t>Biopsies: 345 specimens and procedures</a:t>
            </a:r>
          </a:p>
          <a:p>
            <a:pPr lvl="1" eaLnBrk="1" hangingPunct="1"/>
            <a:r>
              <a:rPr lang="en-GB" smtClean="0"/>
              <a:t>112 specimens (32%) post-coordinated</a:t>
            </a:r>
          </a:p>
          <a:p>
            <a:pPr lvl="1" eaLnBrk="1" hangingPunct="1"/>
            <a:r>
              <a:rPr lang="en-GB" smtClean="0"/>
              <a:t>47 procedures (14%) post-coordinated</a:t>
            </a:r>
          </a:p>
          <a:p>
            <a:pPr eaLnBrk="1" hangingPunct="1"/>
            <a:r>
              <a:rPr lang="en-GB" smtClean="0"/>
              <a:t>Cytologies: 206 </a:t>
            </a:r>
            <a:r>
              <a:rPr lang="en-GB" sz="2800" smtClean="0"/>
              <a:t>specimens and procedures</a:t>
            </a:r>
            <a:endParaRPr lang="en-GB" smtClean="0"/>
          </a:p>
          <a:p>
            <a:pPr lvl="1" eaLnBrk="1" hangingPunct="1"/>
            <a:r>
              <a:rPr lang="en-GB" smtClean="0"/>
              <a:t>73 specimens (35%) post-coordinated</a:t>
            </a:r>
          </a:p>
          <a:p>
            <a:pPr lvl="1" eaLnBrk="1" hangingPunct="1"/>
            <a:r>
              <a:rPr lang="en-GB" smtClean="0"/>
              <a:t>92 procedures (46%) post-coordinated</a:t>
            </a:r>
          </a:p>
          <a:p>
            <a:pPr eaLnBrk="1" hangingPunct="1"/>
            <a:r>
              <a:rPr lang="en-GB" smtClean="0"/>
              <a:t>Autopsies: 21 different procedures (3 post-coordinated)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n-GB" dirty="0" smtClean="0"/>
              <a:t>Guidelines for encoding with SNOMED CT. Biopsies </a:t>
            </a:r>
          </a:p>
        </p:txBody>
      </p:sp>
      <p:sp>
        <p:nvSpPr>
          <p:cNvPr id="3" name="2 Marcador de contenido"/>
          <p:cNvSpPr>
            <a:spLocks noGrp="1"/>
          </p:cNvSpPr>
          <p:nvPr>
            <p:ph idx="1"/>
          </p:nvPr>
        </p:nvSpPr>
        <p:spPr/>
        <p:txBody>
          <a:bodyPr>
            <a:normAutofit fontScale="92500" lnSpcReduction="10000"/>
          </a:bodyPr>
          <a:lstStyle/>
          <a:p>
            <a:pPr eaLnBrk="1" hangingPunct="1">
              <a:defRPr/>
            </a:pPr>
            <a:r>
              <a:rPr lang="en-GB" dirty="0" smtClean="0"/>
              <a:t>What to do when 2 similar codes are found (choose the most specific one). </a:t>
            </a:r>
          </a:p>
          <a:p>
            <a:pPr lvl="1" eaLnBrk="1" hangingPunct="1">
              <a:defRPr/>
            </a:pPr>
            <a:r>
              <a:rPr lang="es-ES" sz="2000" dirty="0" smtClean="0">
                <a:ea typeface="+mn-ea"/>
              </a:rPr>
              <a:t>128157004 |</a:t>
            </a:r>
            <a:r>
              <a:rPr lang="es-ES" sz="2000" b="1" dirty="0" err="1" smtClean="0">
                <a:ea typeface="+mn-ea"/>
              </a:rPr>
              <a:t>tissue</a:t>
            </a:r>
            <a:r>
              <a:rPr lang="es-ES" sz="2000" dirty="0" smtClean="0">
                <a:ea typeface="+mn-ea"/>
              </a:rPr>
              <a:t> </a:t>
            </a:r>
            <a:r>
              <a:rPr lang="es-ES" sz="2000" dirty="0" err="1" smtClean="0">
                <a:ea typeface="+mn-ea"/>
              </a:rPr>
              <a:t>specimen</a:t>
            </a:r>
            <a:r>
              <a:rPr lang="es-ES" sz="2000" dirty="0" smtClean="0">
                <a:ea typeface="+mn-ea"/>
              </a:rPr>
              <a:t> </a:t>
            </a:r>
            <a:r>
              <a:rPr lang="es-ES" sz="2000" dirty="0" err="1" smtClean="0">
                <a:ea typeface="+mn-ea"/>
              </a:rPr>
              <a:t>from</a:t>
            </a:r>
            <a:r>
              <a:rPr lang="es-ES" sz="2000" dirty="0" smtClean="0">
                <a:ea typeface="+mn-ea"/>
              </a:rPr>
              <a:t> </a:t>
            </a:r>
            <a:r>
              <a:rPr lang="es-ES" sz="2000" dirty="0" err="1" smtClean="0">
                <a:ea typeface="+mn-ea"/>
              </a:rPr>
              <a:t>brain</a:t>
            </a:r>
            <a:r>
              <a:rPr lang="es-ES" sz="2000" dirty="0" smtClean="0">
                <a:ea typeface="+mn-ea"/>
              </a:rPr>
              <a:t> (</a:t>
            </a:r>
            <a:r>
              <a:rPr lang="es-ES" sz="2000" dirty="0" err="1" smtClean="0">
                <a:ea typeface="+mn-ea"/>
              </a:rPr>
              <a:t>specimen</a:t>
            </a:r>
            <a:r>
              <a:rPr lang="es-ES" sz="2000" dirty="0" smtClean="0">
                <a:ea typeface="+mn-ea"/>
              </a:rPr>
              <a:t>)| </a:t>
            </a:r>
            <a:br>
              <a:rPr lang="es-ES" sz="2000" dirty="0" smtClean="0">
                <a:ea typeface="+mn-ea"/>
              </a:rPr>
            </a:br>
            <a:r>
              <a:rPr lang="es-ES" sz="2000" b="1" dirty="0" err="1" smtClean="0"/>
              <a:t>better</a:t>
            </a:r>
            <a:r>
              <a:rPr lang="es-ES" sz="2000" b="1" dirty="0" smtClean="0"/>
              <a:t> </a:t>
            </a:r>
            <a:r>
              <a:rPr lang="es-ES" sz="2000" b="1" dirty="0" err="1" smtClean="0"/>
              <a:t>than</a:t>
            </a:r>
            <a:r>
              <a:rPr lang="es-ES" sz="2000" dirty="0" smtClean="0"/>
              <a:t> </a:t>
            </a:r>
            <a:br>
              <a:rPr lang="es-ES" sz="2000" dirty="0" smtClean="0"/>
            </a:br>
            <a:r>
              <a:rPr lang="es-ES" sz="2000" dirty="0" smtClean="0">
                <a:ea typeface="+mn-ea"/>
              </a:rPr>
              <a:t>119398007 |</a:t>
            </a:r>
            <a:r>
              <a:rPr lang="es-ES" sz="2000" dirty="0" err="1" smtClean="0">
                <a:ea typeface="+mn-ea"/>
              </a:rPr>
              <a:t>specimen</a:t>
            </a:r>
            <a:r>
              <a:rPr lang="es-ES" sz="2000" dirty="0" smtClean="0">
                <a:ea typeface="+mn-ea"/>
              </a:rPr>
              <a:t> </a:t>
            </a:r>
            <a:r>
              <a:rPr lang="es-ES" sz="2000" dirty="0" err="1" smtClean="0">
                <a:ea typeface="+mn-ea"/>
              </a:rPr>
              <a:t>from</a:t>
            </a:r>
            <a:r>
              <a:rPr lang="es-ES" sz="2000" dirty="0" smtClean="0">
                <a:ea typeface="+mn-ea"/>
              </a:rPr>
              <a:t> </a:t>
            </a:r>
            <a:r>
              <a:rPr lang="es-ES" sz="2000" dirty="0" err="1" smtClean="0">
                <a:ea typeface="+mn-ea"/>
              </a:rPr>
              <a:t>brain</a:t>
            </a:r>
            <a:r>
              <a:rPr lang="es-ES" sz="2000" dirty="0" smtClean="0">
                <a:ea typeface="+mn-ea"/>
              </a:rPr>
              <a:t> (</a:t>
            </a:r>
            <a:r>
              <a:rPr lang="es-ES" sz="2000" dirty="0" err="1" smtClean="0">
                <a:ea typeface="+mn-ea"/>
              </a:rPr>
              <a:t>specimen</a:t>
            </a:r>
            <a:r>
              <a:rPr lang="es-ES" sz="2000" dirty="0" smtClean="0">
                <a:ea typeface="+mn-ea"/>
              </a:rPr>
              <a:t>)| </a:t>
            </a:r>
          </a:p>
          <a:p>
            <a:pPr lvl="1" eaLnBrk="1" hangingPunct="1">
              <a:defRPr/>
            </a:pPr>
            <a:r>
              <a:rPr lang="en-GB" sz="2000" dirty="0" smtClean="0"/>
              <a:t>438351003 | tissue specimen obtained by </a:t>
            </a:r>
            <a:r>
              <a:rPr lang="en-GB" sz="2000" dirty="0" err="1" smtClean="0"/>
              <a:t>esophagogastrectomy</a:t>
            </a:r>
            <a:r>
              <a:rPr lang="en-GB" sz="2000" dirty="0" smtClean="0"/>
              <a:t> (specimen) | </a:t>
            </a:r>
            <a:br>
              <a:rPr lang="en-GB" sz="2000" dirty="0" smtClean="0"/>
            </a:br>
            <a:r>
              <a:rPr lang="en-GB" sz="2000" dirty="0" smtClean="0"/>
              <a:t>   </a:t>
            </a:r>
            <a:r>
              <a:rPr lang="en-GB" sz="2000" i="1" dirty="0" smtClean="0"/>
              <a:t>includes:</a:t>
            </a:r>
            <a:br>
              <a:rPr lang="en-GB" sz="2000" i="1" dirty="0" smtClean="0"/>
            </a:br>
            <a:r>
              <a:rPr lang="en-GB" sz="2000" i="1" dirty="0" smtClean="0"/>
              <a:t>       122631007 | specimen from </a:t>
            </a:r>
            <a:r>
              <a:rPr lang="en-GB" sz="2000" i="1" dirty="0" err="1" smtClean="0"/>
              <a:t>esophagus</a:t>
            </a:r>
            <a:r>
              <a:rPr lang="en-GB" sz="2000" i="1" dirty="0" smtClean="0"/>
              <a:t> obtained by</a:t>
            </a:r>
            <a:br>
              <a:rPr lang="en-GB" sz="2000" i="1" dirty="0" smtClean="0"/>
            </a:br>
            <a:r>
              <a:rPr lang="en-GB" sz="2000" i="1" dirty="0" smtClean="0"/>
              <a:t>        </a:t>
            </a:r>
            <a:r>
              <a:rPr lang="en-GB" sz="2000" i="1" dirty="0" err="1" smtClean="0"/>
              <a:t>esophagogastrectomy</a:t>
            </a:r>
            <a:r>
              <a:rPr lang="en-GB" sz="2000" i="1" dirty="0" smtClean="0"/>
              <a:t> (specimen) |  ?????</a:t>
            </a:r>
            <a:r>
              <a:rPr lang="en-GB" sz="2000" dirty="0" smtClean="0"/>
              <a:t>  </a:t>
            </a:r>
          </a:p>
          <a:p>
            <a:pPr eaLnBrk="1" hangingPunct="1">
              <a:defRPr/>
            </a:pPr>
            <a:r>
              <a:rPr lang="es-ES" dirty="0" smtClean="0"/>
              <a:t>“</a:t>
            </a:r>
            <a:r>
              <a:rPr lang="es-ES" dirty="0" err="1" smtClean="0"/>
              <a:t>esophageal</a:t>
            </a:r>
            <a:r>
              <a:rPr lang="es-ES" dirty="0" smtClean="0"/>
              <a:t> …. [</a:t>
            </a:r>
            <a:r>
              <a:rPr lang="es-ES" b="1" dirty="0" err="1" smtClean="0"/>
              <a:t>biopsy</a:t>
            </a:r>
            <a:r>
              <a:rPr lang="es-ES" b="1" dirty="0" smtClean="0"/>
              <a:t> </a:t>
            </a:r>
            <a:r>
              <a:rPr lang="es-ES" b="1" dirty="0" err="1" smtClean="0"/>
              <a:t>sample</a:t>
            </a:r>
            <a:r>
              <a:rPr lang="es-ES" dirty="0" smtClean="0"/>
              <a:t>” </a:t>
            </a:r>
            <a:r>
              <a:rPr lang="es-ES" dirty="0" err="1" smtClean="0"/>
              <a:t>or</a:t>
            </a:r>
            <a:r>
              <a:rPr lang="es-ES" dirty="0" smtClean="0"/>
              <a:t> “</a:t>
            </a:r>
            <a:r>
              <a:rPr lang="es-ES" b="1" dirty="0" err="1" smtClean="0"/>
              <a:t>tissue</a:t>
            </a:r>
            <a:r>
              <a:rPr lang="es-ES" b="1" dirty="0" smtClean="0"/>
              <a:t> </a:t>
            </a:r>
            <a:r>
              <a:rPr lang="es-ES" b="1" dirty="0" err="1" smtClean="0"/>
              <a:t>specimen</a:t>
            </a:r>
            <a:r>
              <a:rPr lang="es-ES" b="1" dirty="0" smtClean="0"/>
              <a:t>]</a:t>
            </a:r>
            <a:r>
              <a:rPr lang="es-ES" dirty="0" smtClean="0"/>
              <a:t> </a:t>
            </a:r>
            <a:r>
              <a:rPr lang="es-ES" dirty="0" err="1" smtClean="0"/>
              <a:t>from</a:t>
            </a:r>
            <a:r>
              <a:rPr lang="es-ES" dirty="0" smtClean="0"/>
              <a:t> </a:t>
            </a:r>
            <a:r>
              <a:rPr lang="es-ES" dirty="0" err="1" smtClean="0"/>
              <a:t>esophagus</a:t>
            </a:r>
            <a:r>
              <a:rPr lang="es-ES" dirty="0" smtClean="0"/>
              <a:t>”? </a:t>
            </a:r>
            <a:r>
              <a:rPr lang="es-ES" u="sng" dirty="0" smtClean="0"/>
              <a:t>“</a:t>
            </a:r>
            <a:r>
              <a:rPr lang="es-ES" u="sng" dirty="0" err="1" smtClean="0"/>
              <a:t>tissue</a:t>
            </a:r>
            <a:r>
              <a:rPr lang="es-ES" u="sng" dirty="0" smtClean="0"/>
              <a:t> </a:t>
            </a:r>
            <a:r>
              <a:rPr lang="es-ES" u="sng" dirty="0" err="1" smtClean="0"/>
              <a:t>specimen</a:t>
            </a:r>
            <a:r>
              <a:rPr lang="es-ES" u="sng" dirty="0" smtClean="0"/>
              <a:t>”</a:t>
            </a:r>
            <a:r>
              <a:rPr lang="es-ES" dirty="0" smtClean="0"/>
              <a:t> </a:t>
            </a:r>
            <a:r>
              <a:rPr lang="es-ES" dirty="0" err="1" smtClean="0"/>
              <a:t>was</a:t>
            </a:r>
            <a:r>
              <a:rPr lang="es-ES" dirty="0" smtClean="0"/>
              <a:t> </a:t>
            </a:r>
            <a:r>
              <a:rPr lang="es-ES" dirty="0" err="1" smtClean="0"/>
              <a:t>preferred</a:t>
            </a:r>
            <a:endParaRPr lang="es-ES" dirty="0" smtClean="0"/>
          </a:p>
          <a:p>
            <a:pPr eaLnBrk="1" hangingPunct="1">
              <a:defRPr/>
            </a:pPr>
            <a:endParaRPr lang="en-GB"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n-GB" dirty="0" smtClean="0"/>
              <a:t>Guidelines for encoding specimens with SNOMED CT</a:t>
            </a:r>
          </a:p>
        </p:txBody>
      </p:sp>
      <p:sp>
        <p:nvSpPr>
          <p:cNvPr id="3" name="2 Marcador de contenido"/>
          <p:cNvSpPr>
            <a:spLocks noGrp="1"/>
          </p:cNvSpPr>
          <p:nvPr>
            <p:ph idx="1"/>
          </p:nvPr>
        </p:nvSpPr>
        <p:spPr/>
        <p:txBody>
          <a:bodyPr>
            <a:normAutofit fontScale="62500" lnSpcReduction="20000"/>
          </a:bodyPr>
          <a:lstStyle/>
          <a:p>
            <a:pPr eaLnBrk="1" hangingPunct="1">
              <a:defRPr/>
            </a:pPr>
            <a:r>
              <a:rPr lang="en-US" b="1" dirty="0" smtClean="0"/>
              <a:t>specimen from __</a:t>
            </a:r>
            <a:r>
              <a:rPr lang="en-US" dirty="0" smtClean="0"/>
              <a:t>[topography]</a:t>
            </a:r>
            <a:r>
              <a:rPr lang="en-US" b="1" dirty="0" smtClean="0"/>
              <a:t>__ obtained by __</a:t>
            </a:r>
            <a:r>
              <a:rPr lang="en-US" dirty="0" smtClean="0"/>
              <a:t>[procedure]</a:t>
            </a:r>
            <a:r>
              <a:rPr lang="en-US" b="1" dirty="0" smtClean="0"/>
              <a:t>__</a:t>
            </a:r>
            <a:r>
              <a:rPr lang="en-US" dirty="0" smtClean="0"/>
              <a:t> </a:t>
            </a:r>
            <a:br>
              <a:rPr lang="en-US" dirty="0" smtClean="0"/>
            </a:br>
            <a:r>
              <a:rPr lang="es-ES" i="1" dirty="0" err="1" smtClean="0"/>
              <a:t>Where</a:t>
            </a:r>
            <a:r>
              <a:rPr lang="es-ES" i="1" dirty="0" smtClean="0"/>
              <a:t> </a:t>
            </a:r>
            <a:r>
              <a:rPr lang="es-ES" i="1" dirty="0" err="1" smtClean="0"/>
              <a:t>procedure</a:t>
            </a:r>
            <a:r>
              <a:rPr lang="es-ES" i="1" dirty="0" smtClean="0"/>
              <a:t> &lt;&gt; “</a:t>
            </a:r>
            <a:r>
              <a:rPr lang="es-ES" i="1" dirty="0" err="1" smtClean="0"/>
              <a:t>biopsy</a:t>
            </a:r>
            <a:r>
              <a:rPr lang="es-ES" i="1" dirty="0" smtClean="0"/>
              <a:t>”. </a:t>
            </a:r>
            <a:r>
              <a:rPr lang="es-ES" i="1" dirty="0" err="1" smtClean="0"/>
              <a:t>Procedure</a:t>
            </a:r>
            <a:r>
              <a:rPr lang="es-ES" i="1" dirty="0" smtClean="0"/>
              <a:t> can be general (“</a:t>
            </a:r>
            <a:r>
              <a:rPr lang="es-ES" i="1" dirty="0" err="1" smtClean="0"/>
              <a:t>excision</a:t>
            </a:r>
            <a:r>
              <a:rPr lang="es-ES" i="1" dirty="0" smtClean="0"/>
              <a:t>”) </a:t>
            </a:r>
            <a:r>
              <a:rPr lang="es-ES" i="1" dirty="0" err="1" smtClean="0"/>
              <a:t>or</a:t>
            </a:r>
            <a:r>
              <a:rPr lang="es-ES" i="1" dirty="0" smtClean="0"/>
              <a:t> </a:t>
            </a:r>
            <a:r>
              <a:rPr lang="es-ES" i="1" dirty="0" err="1" smtClean="0"/>
              <a:t>very</a:t>
            </a:r>
            <a:r>
              <a:rPr lang="es-ES" i="1" dirty="0" smtClean="0"/>
              <a:t> </a:t>
            </a:r>
            <a:r>
              <a:rPr lang="es-ES" i="1" dirty="0" err="1" smtClean="0"/>
              <a:t>specific</a:t>
            </a:r>
            <a:r>
              <a:rPr lang="es-ES" i="1" dirty="0" smtClean="0"/>
              <a:t> (“</a:t>
            </a:r>
            <a:r>
              <a:rPr lang="es-ES" i="1" dirty="0" err="1" smtClean="0"/>
              <a:t>Whipple</a:t>
            </a:r>
            <a:r>
              <a:rPr lang="es-ES" i="1" dirty="0" smtClean="0"/>
              <a:t> </a:t>
            </a:r>
            <a:r>
              <a:rPr lang="es-ES" i="1" dirty="0" err="1" smtClean="0"/>
              <a:t>resection</a:t>
            </a:r>
            <a:r>
              <a:rPr lang="es-ES" i="1" dirty="0" smtClean="0"/>
              <a:t> | subtotal </a:t>
            </a:r>
            <a:r>
              <a:rPr lang="es-ES" i="1" dirty="0" err="1" smtClean="0"/>
              <a:t>adrenalectomy</a:t>
            </a:r>
            <a:r>
              <a:rPr lang="es-ES" i="1" dirty="0" smtClean="0"/>
              <a:t>”).</a:t>
            </a:r>
            <a:r>
              <a:rPr lang="es-ES" dirty="0" smtClean="0"/>
              <a:t> (229 </a:t>
            </a:r>
            <a:r>
              <a:rPr lang="es-ES" dirty="0" err="1" smtClean="0"/>
              <a:t>concepts</a:t>
            </a:r>
            <a:r>
              <a:rPr lang="es-ES" dirty="0" smtClean="0"/>
              <a:t>)</a:t>
            </a:r>
          </a:p>
          <a:p>
            <a:pPr eaLnBrk="1" hangingPunct="1">
              <a:defRPr/>
            </a:pPr>
            <a:r>
              <a:rPr lang="en-US" b="1" dirty="0" smtClean="0"/>
              <a:t>specimen from __</a:t>
            </a:r>
            <a:r>
              <a:rPr lang="en-US" dirty="0" smtClean="0"/>
              <a:t>[topography]</a:t>
            </a:r>
            <a:r>
              <a:rPr lang="en-US" b="1" dirty="0" smtClean="0"/>
              <a:t>__ obtained by __</a:t>
            </a:r>
            <a:r>
              <a:rPr lang="en-US" dirty="0" smtClean="0"/>
              <a:t>[ |core |excisional |image guided core |incisional |open |…]</a:t>
            </a:r>
            <a:r>
              <a:rPr lang="en-US" b="1" dirty="0" smtClean="0"/>
              <a:t>__ biopsy</a:t>
            </a:r>
            <a:r>
              <a:rPr lang="en-US" dirty="0" smtClean="0"/>
              <a:t/>
            </a:r>
            <a:br>
              <a:rPr lang="en-US" dirty="0" smtClean="0"/>
            </a:br>
            <a:r>
              <a:rPr lang="es-ES" i="1" dirty="0" err="1" smtClean="0"/>
              <a:t>Very</a:t>
            </a:r>
            <a:r>
              <a:rPr lang="es-ES" i="1" dirty="0" smtClean="0"/>
              <a:t> </a:t>
            </a:r>
            <a:r>
              <a:rPr lang="es-ES" i="1" dirty="0" err="1" smtClean="0"/>
              <a:t>specific</a:t>
            </a:r>
            <a:r>
              <a:rPr lang="es-ES" i="1" dirty="0" smtClean="0"/>
              <a:t> </a:t>
            </a:r>
            <a:r>
              <a:rPr lang="es-ES" i="1" dirty="0" err="1" smtClean="0"/>
              <a:t>procedures</a:t>
            </a:r>
            <a:r>
              <a:rPr lang="es-ES" i="1" dirty="0" smtClean="0"/>
              <a:t>, </a:t>
            </a:r>
            <a:r>
              <a:rPr lang="es-ES" i="1" dirty="0" err="1" smtClean="0"/>
              <a:t>from</a:t>
            </a:r>
            <a:r>
              <a:rPr lang="es-ES" i="1" dirty="0" smtClean="0"/>
              <a:t> “incisional </a:t>
            </a:r>
            <a:r>
              <a:rPr lang="es-ES" i="1" dirty="0" err="1" smtClean="0"/>
              <a:t>biopsy</a:t>
            </a:r>
            <a:r>
              <a:rPr lang="es-ES" i="1" dirty="0" smtClean="0"/>
              <a:t>” </a:t>
            </a:r>
            <a:r>
              <a:rPr lang="es-ES" i="1" dirty="0" err="1" smtClean="0"/>
              <a:t>to</a:t>
            </a:r>
            <a:r>
              <a:rPr lang="es-ES" i="1" dirty="0" smtClean="0"/>
              <a:t> “</a:t>
            </a:r>
            <a:r>
              <a:rPr lang="es-ES" i="1" dirty="0" err="1" smtClean="0"/>
              <a:t>stereotactically</a:t>
            </a:r>
            <a:r>
              <a:rPr lang="es-ES" i="1" dirty="0" smtClean="0"/>
              <a:t> </a:t>
            </a:r>
            <a:r>
              <a:rPr lang="es-ES" i="1" dirty="0" err="1" smtClean="0"/>
              <a:t>guided</a:t>
            </a:r>
            <a:r>
              <a:rPr lang="es-ES" i="1" dirty="0" smtClean="0"/>
              <a:t> </a:t>
            </a:r>
            <a:r>
              <a:rPr lang="es-ES" i="1" dirty="0" err="1" smtClean="0"/>
              <a:t>core</a:t>
            </a:r>
            <a:r>
              <a:rPr lang="es-ES" i="1" dirty="0" smtClean="0"/>
              <a:t> </a:t>
            </a:r>
            <a:r>
              <a:rPr lang="es-ES" i="1" dirty="0" err="1" smtClean="0"/>
              <a:t>needle</a:t>
            </a:r>
            <a:r>
              <a:rPr lang="es-ES" i="1" dirty="0" smtClean="0"/>
              <a:t> </a:t>
            </a:r>
            <a:r>
              <a:rPr lang="es-ES" i="1" dirty="0" err="1" smtClean="0"/>
              <a:t>biopsy</a:t>
            </a:r>
            <a:r>
              <a:rPr lang="es-ES" i="1" dirty="0" smtClean="0"/>
              <a:t>” </a:t>
            </a:r>
            <a:r>
              <a:rPr lang="es-ES" i="1" dirty="0" err="1" smtClean="0"/>
              <a:t>or</a:t>
            </a:r>
            <a:r>
              <a:rPr lang="es-ES" i="1" dirty="0" smtClean="0"/>
              <a:t> “</a:t>
            </a:r>
            <a:r>
              <a:rPr lang="es-ES" i="1" dirty="0" err="1" smtClean="0"/>
              <a:t>CT</a:t>
            </a:r>
            <a:r>
              <a:rPr lang="es-ES" i="1" dirty="0" smtClean="0"/>
              <a:t> </a:t>
            </a:r>
            <a:r>
              <a:rPr lang="es-ES" i="1" dirty="0" err="1" smtClean="0"/>
              <a:t>guided</a:t>
            </a:r>
            <a:r>
              <a:rPr lang="es-ES" i="1" dirty="0" smtClean="0"/>
              <a:t> </a:t>
            </a:r>
            <a:r>
              <a:rPr lang="es-ES" i="1" dirty="0" err="1" smtClean="0"/>
              <a:t>needle</a:t>
            </a:r>
            <a:r>
              <a:rPr lang="es-ES" i="1" dirty="0" smtClean="0"/>
              <a:t> </a:t>
            </a:r>
            <a:r>
              <a:rPr lang="es-ES" i="1" dirty="0" err="1" smtClean="0"/>
              <a:t>biopsy</a:t>
            </a:r>
            <a:r>
              <a:rPr lang="es-ES" i="1" dirty="0" smtClean="0"/>
              <a:t>”</a:t>
            </a:r>
            <a:r>
              <a:rPr lang="es-ES" dirty="0" smtClean="0"/>
              <a:t>. (55 </a:t>
            </a:r>
            <a:r>
              <a:rPr lang="es-ES" dirty="0" err="1" smtClean="0"/>
              <a:t>concepts</a:t>
            </a:r>
            <a:r>
              <a:rPr lang="es-ES" dirty="0" smtClean="0"/>
              <a:t>).</a:t>
            </a:r>
          </a:p>
          <a:p>
            <a:pPr eaLnBrk="1" hangingPunct="1">
              <a:defRPr/>
            </a:pPr>
            <a:r>
              <a:rPr lang="en-US" b="1" dirty="0" smtClean="0"/>
              <a:t>specimen from __</a:t>
            </a:r>
            <a:r>
              <a:rPr lang="en-US" dirty="0" smtClean="0"/>
              <a:t>[topography]</a:t>
            </a:r>
            <a:r>
              <a:rPr lang="en-US" b="1" dirty="0" smtClean="0"/>
              <a:t>__ obtained by biopsy (specimen)</a:t>
            </a:r>
            <a:r>
              <a:rPr lang="en-US" dirty="0" smtClean="0"/>
              <a:t/>
            </a:r>
            <a:br>
              <a:rPr lang="en-US" dirty="0" smtClean="0"/>
            </a:br>
            <a:r>
              <a:rPr lang="en-US" i="1" dirty="0" smtClean="0"/>
              <a:t>B</a:t>
            </a:r>
            <a:r>
              <a:rPr lang="es-ES" i="1" dirty="0" err="1" smtClean="0"/>
              <a:t>iopsy</a:t>
            </a:r>
            <a:r>
              <a:rPr lang="es-ES" i="1" dirty="0" smtClean="0"/>
              <a:t> </a:t>
            </a:r>
            <a:r>
              <a:rPr lang="es-ES" i="1" dirty="0" err="1" smtClean="0"/>
              <a:t>type</a:t>
            </a:r>
            <a:r>
              <a:rPr lang="es-ES" i="1" dirty="0" smtClean="0"/>
              <a:t> </a:t>
            </a:r>
            <a:r>
              <a:rPr lang="es-ES" i="1" dirty="0" err="1" smtClean="0"/>
              <a:t>is</a:t>
            </a:r>
            <a:r>
              <a:rPr lang="es-ES" i="1" dirty="0" smtClean="0"/>
              <a:t> </a:t>
            </a:r>
            <a:r>
              <a:rPr lang="es-ES" i="1" dirty="0" err="1" smtClean="0"/>
              <a:t>not</a:t>
            </a:r>
            <a:r>
              <a:rPr lang="es-ES" i="1" dirty="0" smtClean="0"/>
              <a:t> </a:t>
            </a:r>
            <a:r>
              <a:rPr lang="es-ES" i="1" dirty="0" err="1" smtClean="0"/>
              <a:t>stated</a:t>
            </a:r>
            <a:r>
              <a:rPr lang="es-ES" dirty="0" smtClean="0"/>
              <a:t>. (46 </a:t>
            </a:r>
            <a:r>
              <a:rPr lang="es-ES" dirty="0" err="1" smtClean="0"/>
              <a:t>concepts</a:t>
            </a:r>
            <a:r>
              <a:rPr lang="es-ES" dirty="0" smtClean="0"/>
              <a:t>) </a:t>
            </a:r>
          </a:p>
          <a:p>
            <a:pPr eaLnBrk="1" hangingPunct="1">
              <a:defRPr/>
            </a:pPr>
            <a:r>
              <a:rPr lang="es-ES" dirty="0" smtClean="0"/>
              <a:t>[</a:t>
            </a:r>
            <a:r>
              <a:rPr lang="es-ES" dirty="0" err="1" smtClean="0"/>
              <a:t>topography</a:t>
            </a:r>
            <a:r>
              <a:rPr lang="es-ES" dirty="0" smtClean="0"/>
              <a:t>]</a:t>
            </a:r>
            <a:r>
              <a:rPr lang="es-ES" b="1" dirty="0" smtClean="0"/>
              <a:t>__ </a:t>
            </a:r>
            <a:r>
              <a:rPr lang="es-ES" b="1" dirty="0" err="1" smtClean="0"/>
              <a:t>biopsy</a:t>
            </a:r>
            <a:r>
              <a:rPr lang="es-ES" b="1" dirty="0" smtClean="0"/>
              <a:t> </a:t>
            </a:r>
            <a:r>
              <a:rPr lang="es-ES" b="1" dirty="0" err="1" smtClean="0"/>
              <a:t>sample</a:t>
            </a:r>
            <a:r>
              <a:rPr lang="es-ES" dirty="0" smtClean="0"/>
              <a:t/>
            </a:r>
            <a:br>
              <a:rPr lang="es-ES" dirty="0" smtClean="0"/>
            </a:br>
            <a:r>
              <a:rPr lang="es-ES" dirty="0" smtClean="0"/>
              <a:t>(75 </a:t>
            </a:r>
            <a:r>
              <a:rPr lang="es-ES" dirty="0" err="1" smtClean="0"/>
              <a:t>concepts</a:t>
            </a:r>
            <a:r>
              <a:rPr lang="es-ES" dirty="0" smtClean="0"/>
              <a:t>).</a:t>
            </a:r>
          </a:p>
          <a:p>
            <a:pPr eaLnBrk="1" hangingPunct="1">
              <a:defRPr/>
            </a:pPr>
            <a:r>
              <a:rPr lang="es-ES" b="1" dirty="0" err="1" smtClean="0"/>
              <a:t>tissue</a:t>
            </a:r>
            <a:r>
              <a:rPr lang="es-ES" b="1" dirty="0" smtClean="0"/>
              <a:t> </a:t>
            </a:r>
            <a:r>
              <a:rPr lang="es-ES" b="1" dirty="0" err="1" smtClean="0"/>
              <a:t>specimen</a:t>
            </a:r>
            <a:r>
              <a:rPr lang="es-ES" b="1" dirty="0" smtClean="0"/>
              <a:t> </a:t>
            </a:r>
            <a:r>
              <a:rPr lang="es-ES" b="1" dirty="0" err="1" smtClean="0"/>
              <a:t>from</a:t>
            </a:r>
            <a:r>
              <a:rPr lang="es-ES" b="1" dirty="0" smtClean="0"/>
              <a:t>__</a:t>
            </a:r>
            <a:r>
              <a:rPr lang="es-ES" dirty="0" smtClean="0"/>
              <a:t>[</a:t>
            </a:r>
            <a:r>
              <a:rPr lang="es-ES" dirty="0" err="1" smtClean="0"/>
              <a:t>topography</a:t>
            </a:r>
            <a:r>
              <a:rPr lang="es-ES" dirty="0" smtClean="0"/>
              <a:t>]</a:t>
            </a:r>
            <a:r>
              <a:rPr lang="es-ES" b="1" dirty="0" smtClean="0"/>
              <a:t>__</a:t>
            </a:r>
            <a:r>
              <a:rPr lang="es-ES" dirty="0" smtClean="0"/>
              <a:t/>
            </a:r>
            <a:br>
              <a:rPr lang="es-ES" dirty="0" smtClean="0"/>
            </a:br>
            <a:r>
              <a:rPr lang="es-ES" dirty="0" smtClean="0"/>
              <a:t>(62 </a:t>
            </a:r>
            <a:r>
              <a:rPr lang="es-ES" dirty="0" err="1" smtClean="0"/>
              <a:t>concepts</a:t>
            </a:r>
            <a:r>
              <a:rPr lang="es-ES" dirty="0" smtClean="0"/>
              <a:t>)</a:t>
            </a:r>
          </a:p>
          <a:p>
            <a:pPr eaLnBrk="1" hangingPunct="1">
              <a:defRPr/>
            </a:pPr>
            <a:endParaRPr lang="en-GB"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n-GB" dirty="0" err="1" smtClean="0"/>
              <a:t>Postcoodination</a:t>
            </a:r>
            <a:r>
              <a:rPr lang="en-GB" dirty="0" smtClean="0"/>
              <a:t> rules</a:t>
            </a:r>
          </a:p>
        </p:txBody>
      </p:sp>
      <p:sp>
        <p:nvSpPr>
          <p:cNvPr id="3" name="2 Marcador de contenido"/>
          <p:cNvSpPr>
            <a:spLocks noGrp="1"/>
          </p:cNvSpPr>
          <p:nvPr>
            <p:ph idx="1"/>
          </p:nvPr>
        </p:nvSpPr>
        <p:spPr/>
        <p:txBody>
          <a:bodyPr>
            <a:normAutofit fontScale="77500" lnSpcReduction="20000"/>
          </a:bodyPr>
          <a:lstStyle/>
          <a:p>
            <a:pPr marL="0" indent="0" eaLnBrk="1" hangingPunct="1">
              <a:buFont typeface="Wingdings" pitchFamily="2" charset="2"/>
              <a:buNone/>
              <a:defRPr/>
            </a:pPr>
            <a:r>
              <a:rPr lang="en-GB" dirty="0" smtClean="0"/>
              <a:t>Refinement (</a:t>
            </a:r>
            <a:r>
              <a:rPr lang="es-ES" b="1" dirty="0" smtClean="0"/>
              <a:t>C:A=V</a:t>
            </a:r>
            <a:r>
              <a:rPr lang="en-GB" dirty="0" smtClean="0"/>
              <a:t>) </a:t>
            </a:r>
            <a:r>
              <a:rPr lang="en-GB" sz="2400" dirty="0" smtClean="0"/>
              <a:t>(</a:t>
            </a:r>
            <a:r>
              <a:rPr lang="es-ES" sz="2400" b="1" dirty="0" smtClean="0"/>
              <a:t>C:A</a:t>
            </a:r>
            <a:r>
              <a:rPr lang="es-ES" sz="2400" b="1" baseline="-25000" dirty="0" smtClean="0"/>
              <a:t>1</a:t>
            </a:r>
            <a:r>
              <a:rPr lang="es-ES" sz="2400" b="1" dirty="0" smtClean="0"/>
              <a:t>=V</a:t>
            </a:r>
            <a:r>
              <a:rPr lang="es-ES" sz="2400" b="1" baseline="-25000" dirty="0" smtClean="0"/>
              <a:t>1</a:t>
            </a:r>
            <a:r>
              <a:rPr lang="es-ES" sz="2400" b="1" dirty="0" smtClean="0"/>
              <a:t>,A</a:t>
            </a:r>
            <a:r>
              <a:rPr lang="es-ES" sz="2400" b="1" baseline="-25000" dirty="0" smtClean="0"/>
              <a:t>2</a:t>
            </a:r>
            <a:r>
              <a:rPr lang="es-ES" sz="2400" b="1" dirty="0" smtClean="0"/>
              <a:t>=(V</a:t>
            </a:r>
            <a:r>
              <a:rPr lang="es-ES" sz="2400" b="1" baseline="-25000" dirty="0" smtClean="0"/>
              <a:t>2</a:t>
            </a:r>
            <a:r>
              <a:rPr lang="es-ES" sz="2400" b="1" dirty="0" smtClean="0"/>
              <a:t>),…,A</a:t>
            </a:r>
            <a:r>
              <a:rPr lang="es-ES" sz="2400" b="1" baseline="-25000" dirty="0" smtClean="0"/>
              <a:t>n</a:t>
            </a:r>
            <a:r>
              <a:rPr lang="es-ES" sz="2400" b="1" dirty="0" smtClean="0"/>
              <a:t>=V</a:t>
            </a:r>
            <a:r>
              <a:rPr lang="es-ES" sz="2400" b="1" baseline="-25000" dirty="0" smtClean="0"/>
              <a:t>n</a:t>
            </a:r>
            <a:r>
              <a:rPr lang="en-GB" sz="2400" dirty="0" smtClean="0"/>
              <a:t>)</a:t>
            </a:r>
          </a:p>
          <a:p>
            <a:pPr eaLnBrk="1" hangingPunct="1">
              <a:defRPr/>
            </a:pPr>
            <a:r>
              <a:rPr lang="en-GB" dirty="0" smtClean="0"/>
              <a:t>Specimens</a:t>
            </a:r>
            <a:r>
              <a:rPr lang="en-GB" sz="2400" dirty="0" smtClean="0"/>
              <a:t>:</a:t>
            </a:r>
            <a:endParaRPr lang="en-GB" dirty="0" smtClean="0"/>
          </a:p>
          <a:p>
            <a:pPr marL="971550" lvl="1" indent="-514350" eaLnBrk="1" hangingPunct="1">
              <a:buFont typeface="+mj-lt"/>
              <a:buAutoNum type="alphaLcPeriod"/>
              <a:defRPr/>
            </a:pPr>
            <a:r>
              <a:rPr lang="es-ES" b="1" dirty="0" err="1" smtClean="0"/>
              <a:t>specimen</a:t>
            </a:r>
            <a:r>
              <a:rPr lang="es-ES" b="1" dirty="0" smtClean="0"/>
              <a:t> : </a:t>
            </a:r>
            <a:r>
              <a:rPr lang="es-ES" b="1" dirty="0" err="1" smtClean="0"/>
              <a:t>specimen</a:t>
            </a:r>
            <a:r>
              <a:rPr lang="es-ES" b="1" dirty="0" smtClean="0"/>
              <a:t> </a:t>
            </a:r>
            <a:r>
              <a:rPr lang="es-ES" b="1" dirty="0" err="1" smtClean="0"/>
              <a:t>procedure</a:t>
            </a:r>
            <a:r>
              <a:rPr lang="es-ES" b="1" dirty="0" smtClean="0"/>
              <a:t> (</a:t>
            </a:r>
            <a:r>
              <a:rPr lang="es-ES" b="1" dirty="0" err="1" smtClean="0"/>
              <a:t>attribute</a:t>
            </a:r>
            <a:r>
              <a:rPr lang="es-ES" b="1" dirty="0" smtClean="0"/>
              <a:t>) = </a:t>
            </a:r>
            <a:r>
              <a:rPr lang="es-ES" b="1" dirty="0" err="1" smtClean="0"/>
              <a:t>procedure</a:t>
            </a:r>
            <a:r>
              <a:rPr lang="es-ES" b="1" dirty="0" smtClean="0"/>
              <a:t> </a:t>
            </a:r>
          </a:p>
          <a:p>
            <a:pPr marL="971550" lvl="1" indent="-514350" eaLnBrk="1" hangingPunct="1">
              <a:buFont typeface="+mj-lt"/>
              <a:buAutoNum type="alphaLcPeriod"/>
              <a:defRPr/>
            </a:pPr>
            <a:r>
              <a:rPr lang="en-US" dirty="0" smtClean="0">
                <a:ea typeface="+mn-ea"/>
              </a:rPr>
              <a:t>specimen : specimen source topography (attribute) = body structure</a:t>
            </a:r>
          </a:p>
          <a:p>
            <a:pPr marL="971550" lvl="1" indent="-514350" eaLnBrk="1" hangingPunct="1">
              <a:buFont typeface="+mj-lt"/>
              <a:buAutoNum type="alphaLcPeriod"/>
              <a:defRPr/>
            </a:pPr>
            <a:r>
              <a:rPr lang="en-US" dirty="0" smtClean="0">
                <a:ea typeface="+mn-ea"/>
              </a:rPr>
              <a:t>specimen : </a:t>
            </a:r>
            <a:br>
              <a:rPr lang="en-US" dirty="0" smtClean="0">
                <a:ea typeface="+mn-ea"/>
              </a:rPr>
            </a:br>
            <a:r>
              <a:rPr lang="en-US" dirty="0" smtClean="0">
                <a:ea typeface="+mn-ea"/>
              </a:rPr>
              <a:t>specimen source topography (attribute) = body structure , </a:t>
            </a:r>
            <a:br>
              <a:rPr lang="en-US" dirty="0" smtClean="0">
                <a:ea typeface="+mn-ea"/>
              </a:rPr>
            </a:br>
            <a:r>
              <a:rPr lang="en-US" dirty="0" smtClean="0">
                <a:ea typeface="+mn-ea"/>
              </a:rPr>
              <a:t>specimen procedure (attribute) = procedure</a:t>
            </a:r>
            <a:endParaRPr lang="es-ES" sz="3100" dirty="0" smtClean="0">
              <a:ea typeface="+mn-ea"/>
            </a:endParaRPr>
          </a:p>
          <a:p>
            <a:pPr lvl="1" eaLnBrk="1" hangingPunct="1">
              <a:defRPr/>
            </a:pPr>
            <a:endParaRPr lang="es-ES" dirty="0" smtClean="0"/>
          </a:p>
          <a:p>
            <a:pPr eaLnBrk="1" hangingPunct="1">
              <a:defRPr/>
            </a:pPr>
            <a:r>
              <a:rPr lang="en-GB" dirty="0" smtClean="0"/>
              <a:t>Procedures:</a:t>
            </a:r>
          </a:p>
          <a:p>
            <a:pPr lvl="1" eaLnBrk="1" hangingPunct="1">
              <a:defRPr/>
            </a:pPr>
            <a:r>
              <a:rPr lang="en-US" dirty="0" smtClean="0"/>
              <a:t>procedure : procedure site - Direct (attribute) = body structure</a:t>
            </a:r>
            <a:endParaRPr lang="es-ES" dirty="0" smtClean="0"/>
          </a:p>
          <a:p>
            <a:pPr lvl="1" eaLnBrk="1" hangingPunct="1">
              <a:defRPr/>
            </a:pPr>
            <a:endParaRPr lang="en-GB"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lvl="1">
              <a:defRPr/>
            </a:pPr>
            <a:r>
              <a:rPr lang="es-ES" dirty="0" err="1"/>
              <a:t>specimen</a:t>
            </a:r>
            <a:r>
              <a:rPr lang="es-ES" dirty="0"/>
              <a:t> : </a:t>
            </a:r>
            <a:r>
              <a:rPr lang="es-ES" dirty="0" err="1"/>
              <a:t>specimen</a:t>
            </a:r>
            <a:r>
              <a:rPr lang="es-ES" dirty="0"/>
              <a:t> </a:t>
            </a:r>
            <a:r>
              <a:rPr lang="es-ES" dirty="0" err="1"/>
              <a:t>procedure</a:t>
            </a:r>
            <a:r>
              <a:rPr lang="es-ES" dirty="0"/>
              <a:t> (</a:t>
            </a:r>
            <a:r>
              <a:rPr lang="es-ES" dirty="0" err="1"/>
              <a:t>attribute</a:t>
            </a:r>
            <a:r>
              <a:rPr lang="es-ES" dirty="0"/>
              <a:t>) = </a:t>
            </a:r>
            <a:r>
              <a:rPr lang="es-ES" dirty="0" err="1"/>
              <a:t>procedure</a:t>
            </a:r>
            <a:r>
              <a:rPr lang="es-ES" dirty="0"/>
              <a:t> </a:t>
            </a:r>
          </a:p>
        </p:txBody>
      </p:sp>
      <p:sp>
        <p:nvSpPr>
          <p:cNvPr id="3" name="2 Marcador de contenido"/>
          <p:cNvSpPr>
            <a:spLocks noGrp="1"/>
          </p:cNvSpPr>
          <p:nvPr>
            <p:ph idx="1"/>
          </p:nvPr>
        </p:nvSpPr>
        <p:spPr/>
        <p:txBody>
          <a:bodyPr/>
          <a:lstStyle/>
          <a:p>
            <a:pPr>
              <a:defRPr/>
            </a:pPr>
            <a:r>
              <a:rPr lang="en-US" dirty="0"/>
              <a:t>128171007 | tissue specimen from stomach (specimen) | : </a:t>
            </a:r>
            <a:r>
              <a:rPr lang="en-US" dirty="0" smtClean="0"/>
              <a:t/>
            </a:r>
            <a:br>
              <a:rPr lang="en-US" dirty="0" smtClean="0"/>
            </a:br>
            <a:r>
              <a:rPr lang="en-US" dirty="0" smtClean="0"/>
              <a:t>118171006 </a:t>
            </a:r>
            <a:r>
              <a:rPr lang="en-US" dirty="0"/>
              <a:t>| specimen procedure (attribute) | = </a:t>
            </a:r>
            <a:r>
              <a:rPr lang="en-US" dirty="0" smtClean="0"/>
              <a:t/>
            </a:r>
            <a:br>
              <a:rPr lang="en-US" dirty="0" smtClean="0"/>
            </a:br>
            <a:r>
              <a:rPr lang="en-US" dirty="0" smtClean="0"/>
              <a:t>10077008 </a:t>
            </a:r>
            <a:r>
              <a:rPr lang="en-US" dirty="0"/>
              <a:t>| endoscopic biopsy of stomach (procedure) | </a:t>
            </a:r>
            <a:endParaRPr lang="es-ES" dirty="0"/>
          </a:p>
          <a:p>
            <a:pPr>
              <a:defRPr/>
            </a:pPr>
            <a:endParaRPr lang="es-ES" dirty="0" smtClean="0"/>
          </a:p>
          <a:p>
            <a:pPr marL="0" indent="0">
              <a:buFont typeface="Wingdings" pitchFamily="2" charset="2"/>
              <a:buNone/>
              <a:defRPr/>
            </a:pPr>
            <a:r>
              <a:rPr lang="es-ES" dirty="0" smtClean="0"/>
              <a:t>(</a:t>
            </a:r>
            <a:r>
              <a:rPr lang="es-ES" dirty="0" err="1" smtClean="0"/>
              <a:t>Simplified</a:t>
            </a:r>
            <a:r>
              <a:rPr lang="es-ES" dirty="0" smtClean="0"/>
              <a:t> </a:t>
            </a:r>
            <a:r>
              <a:rPr lang="es-ES" dirty="0" err="1" smtClean="0"/>
              <a:t>notation</a:t>
            </a:r>
            <a:r>
              <a:rPr lang="es-ES" dirty="0" smtClean="0"/>
              <a:t>)</a:t>
            </a:r>
            <a:endParaRPr lang="es-E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lvl="1">
              <a:defRPr/>
            </a:pPr>
            <a:r>
              <a:rPr lang="en-US" smtClean="0"/>
              <a:t>specimen : specimen procedure (attribute) = procedure </a:t>
            </a:r>
            <a:endParaRPr lang="en-US"/>
          </a:p>
        </p:txBody>
      </p:sp>
      <p:sp>
        <p:nvSpPr>
          <p:cNvPr id="3" name="2 Marcador de contenido"/>
          <p:cNvSpPr>
            <a:spLocks noGrp="1"/>
          </p:cNvSpPr>
          <p:nvPr>
            <p:ph idx="1"/>
          </p:nvPr>
        </p:nvSpPr>
        <p:spPr/>
        <p:txBody>
          <a:bodyPr/>
          <a:lstStyle/>
          <a:p>
            <a:pPr marL="0" indent="0">
              <a:buFont typeface="Wingdings" pitchFamily="2" charset="2"/>
              <a:buNone/>
              <a:defRPr/>
            </a:pPr>
            <a:r>
              <a:rPr lang="en-US" dirty="0" smtClean="0"/>
              <a:t>How to distinguish partial from total </a:t>
            </a:r>
            <a:r>
              <a:rPr lang="en-US" dirty="0" err="1" smtClean="0"/>
              <a:t>esophagectomy</a:t>
            </a:r>
            <a:r>
              <a:rPr lang="en-US" dirty="0" smtClean="0"/>
              <a:t> specimen:</a:t>
            </a:r>
          </a:p>
          <a:p>
            <a:pPr>
              <a:defRPr/>
            </a:pPr>
            <a:endParaRPr lang="en-US" dirty="0" smtClean="0"/>
          </a:p>
          <a:p>
            <a:pPr>
              <a:defRPr/>
            </a:pPr>
            <a:r>
              <a:rPr lang="en-US" dirty="0"/>
              <a:t>122630008 | specimen from esophagus obtained by esophageal resection | </a:t>
            </a:r>
            <a:r>
              <a:rPr lang="en-US" dirty="0" smtClean="0"/>
              <a:t>:</a:t>
            </a:r>
            <a:br>
              <a:rPr lang="en-US" dirty="0" smtClean="0"/>
            </a:br>
            <a:r>
              <a:rPr lang="en-US" dirty="0" smtClean="0"/>
              <a:t>118171006 </a:t>
            </a:r>
            <a:r>
              <a:rPr lang="en-US" dirty="0"/>
              <a:t>| specimen procedure | = </a:t>
            </a:r>
            <a:br>
              <a:rPr lang="en-US" dirty="0"/>
            </a:br>
            <a:r>
              <a:rPr lang="en-US" dirty="0"/>
              <a:t>3980006 | subtotal resection of esophagus (procedure) | </a:t>
            </a:r>
            <a:endParaRPr lang="en-US" dirty="0" smtClean="0"/>
          </a:p>
          <a:p>
            <a:pPr>
              <a:defRPr/>
            </a:pP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n-GB" dirty="0" smtClean="0"/>
              <a:t>Very specific anatomic regions</a:t>
            </a:r>
          </a:p>
        </p:txBody>
      </p:sp>
      <p:sp>
        <p:nvSpPr>
          <p:cNvPr id="3" name="2 Marcador de contenido"/>
          <p:cNvSpPr>
            <a:spLocks noGrp="1"/>
          </p:cNvSpPr>
          <p:nvPr>
            <p:ph idx="1"/>
          </p:nvPr>
        </p:nvSpPr>
        <p:spPr/>
        <p:txBody>
          <a:bodyPr>
            <a:normAutofit/>
          </a:bodyPr>
          <a:lstStyle/>
          <a:p>
            <a:pPr eaLnBrk="1" hangingPunct="1">
              <a:defRPr/>
            </a:pPr>
            <a:r>
              <a:rPr lang="en-GB" dirty="0" smtClean="0"/>
              <a:t>Very few </a:t>
            </a:r>
            <a:r>
              <a:rPr lang="en-GB" dirty="0" err="1" smtClean="0"/>
              <a:t>precoordinated</a:t>
            </a:r>
            <a:r>
              <a:rPr lang="en-GB" dirty="0" smtClean="0"/>
              <a:t> terms are very specific (post-coordinated needed)</a:t>
            </a:r>
          </a:p>
          <a:p>
            <a:pPr lvl="1" eaLnBrk="1" hangingPunct="1">
              <a:defRPr/>
            </a:pPr>
            <a:r>
              <a:rPr lang="en-US" dirty="0" smtClean="0"/>
              <a:t>122683000 | specimen from left kidney, inferior pole obtained by partial nephrectomy (specimen) |</a:t>
            </a:r>
            <a:endParaRPr lang="es-ES" dirty="0" smtClean="0"/>
          </a:p>
          <a:p>
            <a:pPr eaLnBrk="1" hangingPunct="1">
              <a:defRPr/>
            </a:pPr>
            <a:r>
              <a:rPr lang="en-GB" dirty="0" smtClean="0"/>
              <a:t>A specific topographic code may be found as </a:t>
            </a:r>
            <a:r>
              <a:rPr lang="en-GB" dirty="0" err="1" smtClean="0"/>
              <a:t>precoordinated</a:t>
            </a:r>
            <a:r>
              <a:rPr lang="en-GB" dirty="0" smtClean="0"/>
              <a:t>:</a:t>
            </a:r>
          </a:p>
          <a:p>
            <a:pPr lvl="1" eaLnBrk="1" hangingPunct="1">
              <a:defRPr/>
            </a:pPr>
            <a:r>
              <a:rPr lang="en-US" dirty="0" smtClean="0">
                <a:ea typeface="+mn-ea"/>
              </a:rPr>
              <a:t>12212007 | structure of superior segment of left lower lobe of lung (body structure) |</a:t>
            </a:r>
            <a:endParaRPr lang="en-GB"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n-GB" dirty="0" smtClean="0"/>
              <a:t>Laterality</a:t>
            </a:r>
          </a:p>
        </p:txBody>
      </p:sp>
      <p:sp>
        <p:nvSpPr>
          <p:cNvPr id="3" name="2 Marcador de contenido"/>
          <p:cNvSpPr>
            <a:spLocks noGrp="1"/>
          </p:cNvSpPr>
          <p:nvPr>
            <p:ph idx="1"/>
          </p:nvPr>
        </p:nvSpPr>
        <p:spPr/>
        <p:txBody>
          <a:bodyPr>
            <a:noAutofit/>
          </a:bodyPr>
          <a:lstStyle/>
          <a:p>
            <a:pPr marL="0" indent="0" eaLnBrk="1" hangingPunct="1">
              <a:buFont typeface="Wingdings" pitchFamily="2" charset="2"/>
              <a:buNone/>
              <a:defRPr/>
            </a:pPr>
            <a:r>
              <a:rPr lang="es-ES" sz="2400" b="1" dirty="0" smtClean="0"/>
              <a:t>118169006 | </a:t>
            </a:r>
            <a:r>
              <a:rPr lang="es-ES" sz="2400" b="1" dirty="0" err="1" smtClean="0"/>
              <a:t>specimen</a:t>
            </a:r>
            <a:r>
              <a:rPr lang="es-ES" sz="2400" b="1" dirty="0" smtClean="0"/>
              <a:t> </a:t>
            </a:r>
            <a:r>
              <a:rPr lang="es-ES" sz="2400" b="1" dirty="0" err="1" smtClean="0"/>
              <a:t>source</a:t>
            </a:r>
            <a:r>
              <a:rPr lang="es-ES" sz="2400" b="1" dirty="0" smtClean="0"/>
              <a:t> </a:t>
            </a:r>
            <a:r>
              <a:rPr lang="es-ES" sz="2400" b="1" dirty="0" err="1" smtClean="0"/>
              <a:t>topography</a:t>
            </a:r>
            <a:r>
              <a:rPr lang="es-ES" sz="2400" b="1" dirty="0" smtClean="0"/>
              <a:t> (</a:t>
            </a:r>
            <a:r>
              <a:rPr lang="es-ES" sz="2400" b="1" dirty="0" err="1" smtClean="0"/>
              <a:t>attribute</a:t>
            </a:r>
            <a:r>
              <a:rPr lang="es-ES" sz="2400" b="1" dirty="0" smtClean="0"/>
              <a:t>) |</a:t>
            </a:r>
          </a:p>
          <a:p>
            <a:pPr marL="0" indent="0" eaLnBrk="1" hangingPunct="1">
              <a:buFont typeface="Wingdings" pitchFamily="2" charset="2"/>
              <a:buNone/>
              <a:defRPr/>
            </a:pPr>
            <a:r>
              <a:rPr lang="en-GB" sz="2400" b="1" dirty="0" smtClean="0"/>
              <a:t>272741003 | laterality (attribute) |</a:t>
            </a:r>
          </a:p>
          <a:p>
            <a:pPr marL="0" indent="0" eaLnBrk="1" hangingPunct="1">
              <a:buFont typeface="Wingdings" pitchFamily="2" charset="2"/>
              <a:buNone/>
              <a:defRPr/>
            </a:pPr>
            <a:r>
              <a:rPr lang="en-GB" sz="2400" dirty="0" smtClean="0"/>
              <a:t>Values admitted by this attribute are descendants from the concept: 182353008 | </a:t>
            </a:r>
            <a:r>
              <a:rPr lang="en-GB" sz="2400" b="1" dirty="0" smtClean="0"/>
              <a:t>side (qualifier value)</a:t>
            </a:r>
            <a:r>
              <a:rPr lang="en-GB" sz="2400" dirty="0" smtClean="0"/>
              <a:t> |:</a:t>
            </a:r>
          </a:p>
          <a:p>
            <a:pPr lvl="1" eaLnBrk="1" hangingPunct="1">
              <a:defRPr/>
            </a:pPr>
            <a:r>
              <a:rPr lang="en-GB" dirty="0" smtClean="0">
                <a:ea typeface="+mn-ea"/>
              </a:rPr>
              <a:t> </a:t>
            </a:r>
            <a:r>
              <a:rPr lang="en-GB" sz="2400" dirty="0" smtClean="0">
                <a:ea typeface="+mn-ea"/>
              </a:rPr>
              <a:t>  7771000 | left | </a:t>
            </a:r>
          </a:p>
          <a:p>
            <a:pPr lvl="2" eaLnBrk="1" hangingPunct="1">
              <a:defRPr/>
            </a:pPr>
            <a:r>
              <a:rPr lang="en-GB" dirty="0" smtClean="0">
                <a:ea typeface="+mn-ea"/>
              </a:rPr>
              <a:t>    51440002 | right and left | </a:t>
            </a:r>
          </a:p>
          <a:p>
            <a:pPr lvl="2" eaLnBrk="1" hangingPunct="1">
              <a:defRPr/>
            </a:pPr>
            <a:r>
              <a:rPr lang="en-GB" dirty="0" smtClean="0">
                <a:ea typeface="+mn-ea"/>
              </a:rPr>
              <a:t>    419161000 | unilateral left | </a:t>
            </a:r>
          </a:p>
          <a:p>
            <a:pPr lvl="1" eaLnBrk="1" hangingPunct="1">
              <a:defRPr/>
            </a:pPr>
            <a:r>
              <a:rPr lang="en-GB" sz="2400" dirty="0" smtClean="0">
                <a:ea typeface="+mn-ea"/>
              </a:rPr>
              <a:t>   24028007 | right | </a:t>
            </a:r>
          </a:p>
          <a:p>
            <a:pPr lvl="2" eaLnBrk="1" hangingPunct="1">
              <a:defRPr/>
            </a:pPr>
            <a:r>
              <a:rPr lang="en-GB" dirty="0" smtClean="0">
                <a:ea typeface="+mn-ea"/>
              </a:rPr>
              <a:t>    51440002 | right and left | </a:t>
            </a:r>
          </a:p>
          <a:p>
            <a:pPr lvl="2" eaLnBrk="1" hangingPunct="1">
              <a:defRPr/>
            </a:pPr>
            <a:r>
              <a:rPr lang="en-GB" dirty="0" smtClean="0">
                <a:ea typeface="+mn-ea"/>
              </a:rPr>
              <a:t>    419465000 | unilateral right |</a:t>
            </a:r>
          </a:p>
          <a:p>
            <a:pPr eaLnBrk="1" hangingPunct="1">
              <a:defRPr/>
            </a:pPr>
            <a:endParaRPr lang="en-GB"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n-GB" dirty="0" smtClean="0"/>
              <a:t>Implementation of specific sites and laterality</a:t>
            </a:r>
          </a:p>
        </p:txBody>
      </p:sp>
      <p:sp>
        <p:nvSpPr>
          <p:cNvPr id="20483" name="2 Marcador de contenido"/>
          <p:cNvSpPr>
            <a:spLocks noGrp="1"/>
          </p:cNvSpPr>
          <p:nvPr>
            <p:ph idx="1"/>
          </p:nvPr>
        </p:nvSpPr>
        <p:spPr/>
        <p:txBody>
          <a:bodyPr/>
          <a:lstStyle/>
          <a:p>
            <a:pPr eaLnBrk="1" hangingPunct="1"/>
            <a:r>
              <a:rPr lang="en-GB" smtClean="0"/>
              <a:t>It may be easier implementing a database field “topography” coded with SNOMED CT than post-coordinating specimens or procedures with this attribute.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n-GB" dirty="0" smtClean="0"/>
              <a:t>A possible error in SNOMED CT</a:t>
            </a:r>
          </a:p>
        </p:txBody>
      </p:sp>
      <p:sp>
        <p:nvSpPr>
          <p:cNvPr id="21507" name="2 Marcador de contenido"/>
          <p:cNvSpPr>
            <a:spLocks noGrp="1"/>
          </p:cNvSpPr>
          <p:nvPr>
            <p:ph idx="1"/>
          </p:nvPr>
        </p:nvSpPr>
        <p:spPr/>
        <p:txBody>
          <a:bodyPr/>
          <a:lstStyle/>
          <a:p>
            <a:pPr eaLnBrk="1" hangingPunct="1"/>
            <a:r>
              <a:rPr lang="es-ES" smtClean="0"/>
              <a:t>“122622007 | specimen from pleura obtained by lymph node biopsy |” </a:t>
            </a:r>
          </a:p>
          <a:p>
            <a:pPr eaLnBrk="1" hangingPunct="1"/>
            <a:endParaRPr lang="es-ES" smtClean="0"/>
          </a:p>
          <a:p>
            <a:pPr eaLnBrk="1" hangingPunct="1"/>
            <a:r>
              <a:rPr lang="es-ES" smtClean="0"/>
              <a:t>(included as a descendant of “pleura biopsy sample”)</a:t>
            </a:r>
          </a:p>
          <a:p>
            <a:pPr eaLnBrk="1" hangingPunct="1"/>
            <a:endParaRPr lang="en-GB"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defRPr/>
            </a:pPr>
            <a:r>
              <a:rPr lang="es-ES" dirty="0" smtClean="0"/>
              <a:t>Agenda</a:t>
            </a:r>
            <a:endParaRPr lang="en-GB" dirty="0"/>
          </a:p>
        </p:txBody>
      </p:sp>
      <p:sp>
        <p:nvSpPr>
          <p:cNvPr id="4099" name="2 Marcador de contenido"/>
          <p:cNvSpPr>
            <a:spLocks noGrp="1"/>
          </p:cNvSpPr>
          <p:nvPr>
            <p:ph idx="1"/>
          </p:nvPr>
        </p:nvSpPr>
        <p:spPr/>
        <p:txBody>
          <a:bodyPr/>
          <a:lstStyle/>
          <a:p>
            <a:r>
              <a:rPr lang="es-ES" smtClean="0"/>
              <a:t>Background</a:t>
            </a:r>
          </a:p>
          <a:p>
            <a:r>
              <a:rPr lang="es-ES" smtClean="0"/>
              <a:t>Encoding specimens and procedures</a:t>
            </a:r>
          </a:p>
          <a:p>
            <a:r>
              <a:rPr lang="es-ES" smtClean="0"/>
              <a:t>Encoding pathology diagnosis</a:t>
            </a:r>
          </a:p>
          <a:p>
            <a:r>
              <a:rPr lang="es-ES" smtClean="0"/>
              <a:t>Postcoordination in diagnosis</a:t>
            </a:r>
          </a:p>
          <a:p>
            <a:r>
              <a:rPr lang="es-ES" smtClean="0"/>
              <a:t>Morphological vs clinical codes</a:t>
            </a:r>
            <a:endParaRPr lang="en-GB"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defRPr/>
            </a:pPr>
            <a:r>
              <a:rPr lang="en-US" dirty="0" smtClean="0"/>
              <a:t>Encoding Pathology diagnosis</a:t>
            </a:r>
          </a:p>
        </p:txBody>
      </p:sp>
      <p:sp>
        <p:nvSpPr>
          <p:cNvPr id="22531" name="Rectangle 3"/>
          <p:cNvSpPr>
            <a:spLocks noGrp="1" noChangeArrowheads="1"/>
          </p:cNvSpPr>
          <p:nvPr>
            <p:ph type="body" idx="1"/>
          </p:nvPr>
        </p:nvSpPr>
        <p:spPr/>
        <p:txBody>
          <a:bodyPr/>
          <a:lstStyle/>
          <a:p>
            <a:pPr eaLnBrk="1" hangingPunct="1"/>
            <a:r>
              <a:rPr lang="en-US" smtClean="0"/>
              <a:t>Pathologists should become aware of the structure and contents of SNOMED CT</a:t>
            </a:r>
          </a:p>
          <a:p>
            <a:pPr eaLnBrk="1" hangingPunct="1"/>
            <a:r>
              <a:rPr lang="en-US" smtClean="0"/>
              <a:t>A shift from T, P, M schema to a polihierarchy and relationship schema</a:t>
            </a:r>
          </a:p>
          <a:p>
            <a:pPr eaLnBrk="1" hangingPunct="1"/>
            <a:r>
              <a:rPr lang="en-US" smtClean="0"/>
              <a:t>Pathologist’ diagnosis should be encoded as morphology (abnormal body structure) or as clinical diagnosis?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defRPr/>
            </a:pPr>
            <a:r>
              <a:rPr lang="en-US" smtClean="0"/>
              <a:t>CAP Anatomic Pathology Subset</a:t>
            </a:r>
          </a:p>
        </p:txBody>
      </p:sp>
      <p:sp>
        <p:nvSpPr>
          <p:cNvPr id="23555" name="Rectangle 3"/>
          <p:cNvSpPr>
            <a:spLocks noGrp="1" noChangeArrowheads="1"/>
          </p:cNvSpPr>
          <p:nvPr>
            <p:ph type="body" idx="1"/>
          </p:nvPr>
        </p:nvSpPr>
        <p:spPr/>
        <p:txBody>
          <a:bodyPr/>
          <a:lstStyle/>
          <a:p>
            <a:pPr eaLnBrk="1" hangingPunct="1">
              <a:lnSpc>
                <a:spcPct val="80000"/>
              </a:lnSpc>
              <a:buFont typeface="Wingdings" pitchFamily="2" charset="2"/>
              <a:buNone/>
            </a:pPr>
            <a:r>
              <a:rPr lang="en-US" sz="1400" b="1" u="sng" smtClean="0"/>
              <a:t>Hierarchy 			Approximate Count 	</a:t>
            </a:r>
            <a:endParaRPr lang="en-US" sz="1400" smtClean="0"/>
          </a:p>
          <a:p>
            <a:pPr eaLnBrk="1" hangingPunct="1">
              <a:lnSpc>
                <a:spcPct val="80000"/>
              </a:lnSpc>
              <a:buFont typeface="Wingdings" pitchFamily="2" charset="2"/>
              <a:buNone/>
            </a:pPr>
            <a:r>
              <a:rPr lang="en-US" sz="1400" smtClean="0"/>
              <a:t>Body structure 			3,805 	</a:t>
            </a:r>
          </a:p>
          <a:p>
            <a:pPr eaLnBrk="1" hangingPunct="1">
              <a:lnSpc>
                <a:spcPct val="80000"/>
              </a:lnSpc>
              <a:buFont typeface="Wingdings" pitchFamily="2" charset="2"/>
              <a:buNone/>
            </a:pPr>
            <a:r>
              <a:rPr lang="en-US" sz="1400" smtClean="0"/>
              <a:t>Clinical Finding 			2,024 	</a:t>
            </a:r>
          </a:p>
          <a:p>
            <a:pPr eaLnBrk="1" hangingPunct="1">
              <a:lnSpc>
                <a:spcPct val="80000"/>
              </a:lnSpc>
              <a:buFont typeface="Wingdings" pitchFamily="2" charset="2"/>
              <a:buNone/>
            </a:pPr>
            <a:r>
              <a:rPr lang="en-US" sz="1400" smtClean="0"/>
              <a:t>Procedure 				780 	</a:t>
            </a:r>
          </a:p>
          <a:p>
            <a:pPr eaLnBrk="1" hangingPunct="1">
              <a:lnSpc>
                <a:spcPct val="80000"/>
              </a:lnSpc>
              <a:buFont typeface="Wingdings" pitchFamily="2" charset="2"/>
              <a:buNone/>
            </a:pPr>
            <a:r>
              <a:rPr lang="en-US" sz="1400" smtClean="0"/>
              <a:t>Observable entity 			386 	</a:t>
            </a:r>
          </a:p>
          <a:p>
            <a:pPr eaLnBrk="1" hangingPunct="1">
              <a:lnSpc>
                <a:spcPct val="80000"/>
              </a:lnSpc>
              <a:buFont typeface="Wingdings" pitchFamily="2" charset="2"/>
              <a:buNone/>
            </a:pPr>
            <a:r>
              <a:rPr lang="en-US" sz="1400" smtClean="0"/>
              <a:t>Specimen 				264 	</a:t>
            </a:r>
          </a:p>
          <a:p>
            <a:pPr eaLnBrk="1" hangingPunct="1">
              <a:lnSpc>
                <a:spcPct val="80000"/>
              </a:lnSpc>
              <a:buFont typeface="Wingdings" pitchFamily="2" charset="2"/>
              <a:buNone/>
            </a:pPr>
            <a:r>
              <a:rPr lang="en-US" sz="1400" smtClean="0"/>
              <a:t>Pharmaceutical / Biologic product 		83 	</a:t>
            </a:r>
          </a:p>
          <a:p>
            <a:pPr eaLnBrk="1" hangingPunct="1">
              <a:lnSpc>
                <a:spcPct val="80000"/>
              </a:lnSpc>
              <a:buFont typeface="Wingdings" pitchFamily="2" charset="2"/>
              <a:buNone/>
            </a:pPr>
            <a:r>
              <a:rPr lang="en-US" sz="1400" smtClean="0"/>
              <a:t>Record artifact 			67 	</a:t>
            </a:r>
          </a:p>
          <a:p>
            <a:pPr eaLnBrk="1" hangingPunct="1">
              <a:lnSpc>
                <a:spcPct val="80000"/>
              </a:lnSpc>
              <a:buFont typeface="Wingdings" pitchFamily="2" charset="2"/>
              <a:buNone/>
            </a:pPr>
            <a:r>
              <a:rPr lang="en-US" sz="1400" smtClean="0"/>
              <a:t>Organism 				61 	</a:t>
            </a:r>
          </a:p>
          <a:p>
            <a:pPr eaLnBrk="1" hangingPunct="1">
              <a:lnSpc>
                <a:spcPct val="80000"/>
              </a:lnSpc>
              <a:buFont typeface="Wingdings" pitchFamily="2" charset="2"/>
              <a:buNone/>
            </a:pPr>
            <a:r>
              <a:rPr lang="en-US" sz="1400" smtClean="0"/>
              <a:t>Staging and scales 			33 	</a:t>
            </a:r>
          </a:p>
          <a:p>
            <a:pPr eaLnBrk="1" hangingPunct="1">
              <a:lnSpc>
                <a:spcPct val="80000"/>
              </a:lnSpc>
              <a:buFont typeface="Wingdings" pitchFamily="2" charset="2"/>
              <a:buNone/>
            </a:pPr>
            <a:r>
              <a:rPr lang="en-US" sz="1400" smtClean="0"/>
              <a:t>Substance 				24 	</a:t>
            </a:r>
          </a:p>
          <a:p>
            <a:pPr eaLnBrk="1" hangingPunct="1">
              <a:lnSpc>
                <a:spcPct val="80000"/>
              </a:lnSpc>
              <a:buFont typeface="Wingdings" pitchFamily="2" charset="2"/>
              <a:buNone/>
            </a:pPr>
            <a:r>
              <a:rPr lang="en-US" sz="1400" smtClean="0"/>
              <a:t>Qualifier value 			21 	</a:t>
            </a:r>
          </a:p>
          <a:p>
            <a:pPr eaLnBrk="1" hangingPunct="1">
              <a:lnSpc>
                <a:spcPct val="80000"/>
              </a:lnSpc>
              <a:buFont typeface="Wingdings" pitchFamily="2" charset="2"/>
              <a:buNone/>
            </a:pPr>
            <a:r>
              <a:rPr lang="en-US" sz="1400" smtClean="0"/>
              <a:t>Special concept 			12 	</a:t>
            </a:r>
          </a:p>
          <a:p>
            <a:pPr eaLnBrk="1" hangingPunct="1">
              <a:lnSpc>
                <a:spcPct val="80000"/>
              </a:lnSpc>
              <a:buFont typeface="Wingdings" pitchFamily="2" charset="2"/>
              <a:buNone/>
            </a:pPr>
            <a:r>
              <a:rPr lang="en-US" sz="1400" smtClean="0"/>
              <a:t>Events 				9 	</a:t>
            </a:r>
          </a:p>
          <a:p>
            <a:pPr eaLnBrk="1" hangingPunct="1">
              <a:lnSpc>
                <a:spcPct val="80000"/>
              </a:lnSpc>
              <a:buFont typeface="Wingdings" pitchFamily="2" charset="2"/>
              <a:buNone/>
            </a:pPr>
            <a:r>
              <a:rPr lang="en-US" sz="1400" smtClean="0"/>
              <a:t>Situation with explicit context 		9 	</a:t>
            </a:r>
          </a:p>
          <a:p>
            <a:pPr eaLnBrk="1" hangingPunct="1">
              <a:lnSpc>
                <a:spcPct val="80000"/>
              </a:lnSpc>
              <a:buFont typeface="Wingdings" pitchFamily="2" charset="2"/>
              <a:buNone/>
            </a:pPr>
            <a:r>
              <a:rPr lang="en-US" sz="1400" smtClean="0"/>
              <a:t>Physical object 			4 	</a:t>
            </a:r>
            <a:endParaRPr lang="en-US" sz="1400" b="1" smtClean="0"/>
          </a:p>
          <a:p>
            <a:pPr eaLnBrk="1" hangingPunct="1">
              <a:lnSpc>
                <a:spcPct val="80000"/>
              </a:lnSpc>
              <a:buFont typeface="Wingdings" pitchFamily="2" charset="2"/>
              <a:buNone/>
            </a:pPr>
            <a:r>
              <a:rPr lang="en-US" sz="1400" b="1" smtClean="0"/>
              <a:t>TOTAL CONCEPTS </a:t>
            </a:r>
            <a:r>
              <a:rPr lang="en-US" sz="1400" smtClean="0"/>
              <a:t>(Jan 2010) 		</a:t>
            </a:r>
            <a:r>
              <a:rPr lang="en-US" sz="1400" b="1" smtClean="0"/>
              <a:t>7,582 </a:t>
            </a:r>
            <a:r>
              <a:rPr lang="en-US" sz="1400" smtClean="0"/>
              <a:t>	</a:t>
            </a:r>
          </a:p>
          <a:p>
            <a:pPr eaLnBrk="1" hangingPunct="1">
              <a:lnSpc>
                <a:spcPct val="80000"/>
              </a:lnSpc>
              <a:buFont typeface="Wingdings" pitchFamily="2" charset="2"/>
              <a:buNone/>
            </a:pPr>
            <a:r>
              <a:rPr lang="en-US" sz="1600" b="1" smtClean="0"/>
              <a:t>In daily practice, this subset was not considered useful by pathologists, mainly due to the mixture of different hierarchies (clinical findings, body structure, observations,..), and due to the fact that many basic pathology diagnosis were not included in the CAP AP Subset.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333375"/>
            <a:ext cx="8229600" cy="1143000"/>
          </a:xfrm>
          <a:solidFill>
            <a:schemeClr val="accent1">
              <a:alpha val="74001"/>
            </a:schemeClr>
          </a:solidFill>
          <a:extLst>
            <a:ext uri="{91240B29-F687-4F45-9708-019B960494DF}">
              <a14:hiddenLine xmlns:a14="http://schemas.microsoft.com/office/drawing/2010/main" xmlns=""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eaLnBrk="1" hangingPunct="1">
              <a:defRPr/>
            </a:pPr>
            <a:r>
              <a:rPr lang="en-US" smtClean="0">
                <a:solidFill>
                  <a:schemeClr val="tx1"/>
                </a:solidFill>
              </a:rPr>
              <a:t>Implementation of SNOMED CT in Hospital General de Ciudad Real</a:t>
            </a:r>
            <a:endParaRPr lang="es-ES" smtClean="0">
              <a:solidFill>
                <a:schemeClr val="tx1"/>
              </a:solidFill>
            </a:endParaRPr>
          </a:p>
        </p:txBody>
      </p:sp>
      <p:sp>
        <p:nvSpPr>
          <p:cNvPr id="24579" name="Rectangle 3"/>
          <p:cNvSpPr>
            <a:spLocks noGrp="1" noChangeArrowheads="1"/>
          </p:cNvSpPr>
          <p:nvPr>
            <p:ph type="body" idx="1"/>
          </p:nvPr>
        </p:nvSpPr>
        <p:spPr>
          <a:xfrm>
            <a:off x="468313" y="1628775"/>
            <a:ext cx="8229600" cy="4824413"/>
          </a:xfrm>
          <a:noFill/>
        </p:spPr>
        <p:txBody>
          <a:bodyPr/>
          <a:lstStyle/>
          <a:p>
            <a:pPr eaLnBrk="1" hangingPunct="1">
              <a:lnSpc>
                <a:spcPct val="80000"/>
              </a:lnSpc>
            </a:pPr>
            <a:r>
              <a:rPr lang="en-US" smtClean="0">
                <a:hlinkClick r:id="rId2" action="ppaction://hlinkfile"/>
              </a:rPr>
              <a:t>IHE: Structured Reports Value Sets</a:t>
            </a:r>
            <a:r>
              <a:rPr lang="en-US" smtClean="0"/>
              <a:t> (1,840 possible values for observations)</a:t>
            </a:r>
          </a:p>
          <a:p>
            <a:pPr eaLnBrk="1" hangingPunct="1">
              <a:lnSpc>
                <a:spcPct val="80000"/>
              </a:lnSpc>
            </a:pPr>
            <a:r>
              <a:rPr lang="en-US" smtClean="0"/>
              <a:t>HGUCR: 2,320 pathology diagnosis </a:t>
            </a:r>
            <a:r>
              <a:rPr lang="en-US" smtClean="0">
                <a:hlinkClick r:id="rId3" action="ppaction://hlinkfile"/>
              </a:rPr>
              <a:t>codes mapped to SNOMED CT</a:t>
            </a:r>
            <a:endParaRPr lang="en-US" smtClean="0"/>
          </a:p>
          <a:p>
            <a:pPr eaLnBrk="1" hangingPunct="1">
              <a:lnSpc>
                <a:spcPct val="80000"/>
              </a:lnSpc>
            </a:pPr>
            <a:r>
              <a:rPr lang="en-GB" sz="2800" smtClean="0"/>
              <a:t>Search for descriptions that match the local legacy codes was performed using CliniClue Xplorer version 2010 1.243, using SNOMED CT 2011-01-31 International Release and 2010-04-30 Spanish Edition.</a:t>
            </a:r>
            <a:endParaRPr lang="es-ES" smtClean="0"/>
          </a:p>
        </p:txBody>
      </p:sp>
      <p:sp>
        <p:nvSpPr>
          <p:cNvPr id="24580" name="AutoShape 4" descr="image001"/>
          <p:cNvSpPr>
            <a:spLocks noChangeAspect="1" noChangeArrowheads="1"/>
          </p:cNvSpPr>
          <p:nvPr/>
        </p:nvSpPr>
        <p:spPr bwMode="auto">
          <a:xfrm>
            <a:off x="1547813" y="2919413"/>
            <a:ext cx="6048375" cy="1019175"/>
          </a:xfrm>
          <a:prstGeom prst="rect">
            <a:avLst/>
          </a:prstGeom>
          <a:noFill/>
          <a:ln w="9525">
            <a:noFill/>
            <a:miter lim="800000"/>
            <a:headEnd/>
            <a:tailEnd/>
          </a:ln>
        </p:spPr>
        <p:txBody>
          <a:bodyPr/>
          <a:lstStyle/>
          <a:p>
            <a:endParaRPr lang="en-US"/>
          </a:p>
        </p:txBody>
      </p:sp>
      <p:sp>
        <p:nvSpPr>
          <p:cNvPr id="24581" name="AutoShape 5" descr="image001"/>
          <p:cNvSpPr>
            <a:spLocks noChangeAspect="1" noChangeArrowheads="1"/>
          </p:cNvSpPr>
          <p:nvPr/>
        </p:nvSpPr>
        <p:spPr bwMode="auto">
          <a:xfrm>
            <a:off x="1547813" y="2919413"/>
            <a:ext cx="6048375" cy="1019175"/>
          </a:xfrm>
          <a:prstGeom prst="rect">
            <a:avLst/>
          </a:prstGeom>
          <a:noFill/>
          <a:ln w="9525">
            <a:noFill/>
            <a:miter lim="800000"/>
            <a:headEnd/>
            <a:tailEnd/>
          </a:ln>
        </p:spPr>
        <p:txBody>
          <a:bodyPr/>
          <a:lstStyle/>
          <a:p>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solidFill>
            <a:schemeClr val="accent1">
              <a:alpha val="74001"/>
            </a:schemeClr>
          </a:solidFill>
          <a:extLst>
            <a:ext uri="{91240B29-F687-4F45-9708-019B960494DF}">
              <a14:hiddenLine xmlns:a14="http://schemas.microsoft.com/office/drawing/2010/main" xmlns="" w="9525" cap="flat" cmpd="sng" algn="ctr">
                <a:solidFill>
                  <a:srgbClr val="000000"/>
                </a:solidFill>
                <a:prstDash val="solid"/>
                <a:miter lim="800000"/>
                <a:headEnd type="none" w="med" len="med"/>
                <a:tailEnd type="none" w="med" len="me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eaLnBrk="1" hangingPunct="1">
              <a:defRPr/>
            </a:pPr>
            <a:r>
              <a:rPr lang="en-US" sz="3400" smtClean="0">
                <a:solidFill>
                  <a:schemeClr val="tx1"/>
                </a:solidFill>
              </a:rPr>
              <a:t>Results. Implementation of SNOMED CT. </a:t>
            </a:r>
            <a:r>
              <a:rPr lang="en-US" sz="3000" smtClean="0">
                <a:solidFill>
                  <a:schemeClr val="tx1"/>
                </a:solidFill>
              </a:rPr>
              <a:t>Hierarchies of precoordinated terms</a:t>
            </a:r>
            <a:endParaRPr lang="es-ES" sz="3000" smtClean="0">
              <a:solidFill>
                <a:schemeClr val="tx1"/>
              </a:solidFill>
            </a:endParaRPr>
          </a:p>
        </p:txBody>
      </p:sp>
      <p:sp>
        <p:nvSpPr>
          <p:cNvPr id="25603" name="Rectangle 3"/>
          <p:cNvSpPr>
            <a:spLocks noGrp="1" noChangeArrowheads="1"/>
          </p:cNvSpPr>
          <p:nvPr>
            <p:ph type="body" idx="1"/>
          </p:nvPr>
        </p:nvSpPr>
        <p:spPr>
          <a:xfrm>
            <a:off x="468313" y="1844675"/>
            <a:ext cx="8229600" cy="4824413"/>
          </a:xfrm>
          <a:noFill/>
        </p:spPr>
        <p:txBody>
          <a:bodyPr/>
          <a:lstStyle/>
          <a:p>
            <a:pPr eaLnBrk="1" hangingPunct="1">
              <a:lnSpc>
                <a:spcPct val="80000"/>
              </a:lnSpc>
            </a:pPr>
            <a:r>
              <a:rPr lang="en-US" smtClean="0"/>
              <a:t>Postcoordination needed in 19% (3 conceptID needed only rarely) (81% precoordinated)</a:t>
            </a:r>
          </a:p>
          <a:p>
            <a:pPr eaLnBrk="1" hangingPunct="1">
              <a:lnSpc>
                <a:spcPct val="80000"/>
              </a:lnSpc>
            </a:pPr>
            <a:r>
              <a:rPr lang="en-US" smtClean="0"/>
              <a:t>Morphology – Abnormal body structure</a:t>
            </a:r>
          </a:p>
          <a:p>
            <a:pPr lvl="1" eaLnBrk="1" hangingPunct="1">
              <a:lnSpc>
                <a:spcPct val="80000"/>
              </a:lnSpc>
            </a:pPr>
            <a:r>
              <a:rPr lang="en-US" sz="2800" smtClean="0"/>
              <a:t>Only 44% of the codes! (1076)</a:t>
            </a:r>
          </a:p>
          <a:p>
            <a:pPr eaLnBrk="1" hangingPunct="1">
              <a:lnSpc>
                <a:spcPct val="80000"/>
              </a:lnSpc>
            </a:pPr>
            <a:r>
              <a:rPr lang="en-US" smtClean="0"/>
              <a:t>Clinical findings</a:t>
            </a:r>
          </a:p>
          <a:p>
            <a:pPr lvl="1" eaLnBrk="1" hangingPunct="1">
              <a:lnSpc>
                <a:spcPct val="80000"/>
              </a:lnSpc>
            </a:pPr>
            <a:r>
              <a:rPr lang="en-US" sz="2800" smtClean="0"/>
              <a:t>48% of the codes</a:t>
            </a:r>
          </a:p>
          <a:p>
            <a:pPr eaLnBrk="1" hangingPunct="1">
              <a:lnSpc>
                <a:spcPct val="80000"/>
              </a:lnSpc>
            </a:pPr>
            <a:r>
              <a:rPr lang="en-US" smtClean="0"/>
              <a:t>Qualifiers, normal anatomic structures, procedures, physical object, substance,  organism</a:t>
            </a:r>
          </a:p>
          <a:p>
            <a:pPr lvl="1" eaLnBrk="1" hangingPunct="1">
              <a:lnSpc>
                <a:spcPct val="80000"/>
              </a:lnSpc>
            </a:pPr>
            <a:r>
              <a:rPr lang="es-ES" sz="2800" smtClean="0"/>
              <a:t>10% of the codes</a:t>
            </a:r>
          </a:p>
        </p:txBody>
      </p:sp>
      <p:sp>
        <p:nvSpPr>
          <p:cNvPr id="25604" name="AutoShape 4" descr="image001"/>
          <p:cNvSpPr>
            <a:spLocks noChangeAspect="1" noChangeArrowheads="1"/>
          </p:cNvSpPr>
          <p:nvPr/>
        </p:nvSpPr>
        <p:spPr bwMode="auto">
          <a:xfrm>
            <a:off x="1547813" y="2919413"/>
            <a:ext cx="6048375" cy="1019175"/>
          </a:xfrm>
          <a:prstGeom prst="rect">
            <a:avLst/>
          </a:prstGeom>
          <a:noFill/>
          <a:ln w="9525">
            <a:noFill/>
            <a:miter lim="800000"/>
            <a:headEnd/>
            <a:tailEnd/>
          </a:ln>
        </p:spPr>
        <p:txBody>
          <a:bodyPr/>
          <a:lstStyle/>
          <a:p>
            <a:endParaRPr lang="en-US"/>
          </a:p>
        </p:txBody>
      </p:sp>
      <p:sp>
        <p:nvSpPr>
          <p:cNvPr id="25605" name="AutoShape 5" descr="image001"/>
          <p:cNvSpPr>
            <a:spLocks noChangeAspect="1" noChangeArrowheads="1"/>
          </p:cNvSpPr>
          <p:nvPr/>
        </p:nvSpPr>
        <p:spPr bwMode="auto">
          <a:xfrm>
            <a:off x="1547813" y="2919413"/>
            <a:ext cx="6048375" cy="1019175"/>
          </a:xfrm>
          <a:prstGeom prst="rect">
            <a:avLst/>
          </a:prstGeom>
          <a:noFill/>
          <a:ln w="9525">
            <a:noFill/>
            <a:miter lim="800000"/>
            <a:headEnd/>
            <a:tailEnd/>
          </a:ln>
        </p:spPr>
        <p:txBody>
          <a:bodyPr/>
          <a:lstStyle/>
          <a:p>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defRPr/>
            </a:pPr>
            <a:r>
              <a:rPr lang="en-US" smtClean="0"/>
              <a:t>Results</a:t>
            </a:r>
          </a:p>
        </p:txBody>
      </p:sp>
      <p:sp>
        <p:nvSpPr>
          <p:cNvPr id="26627" name="Rectangle 3"/>
          <p:cNvSpPr>
            <a:spLocks noGrp="1" noChangeArrowheads="1"/>
          </p:cNvSpPr>
          <p:nvPr>
            <p:ph type="body" idx="1"/>
          </p:nvPr>
        </p:nvSpPr>
        <p:spPr/>
        <p:txBody>
          <a:bodyPr/>
          <a:lstStyle/>
          <a:p>
            <a:pPr eaLnBrk="1" hangingPunct="1"/>
            <a:r>
              <a:rPr lang="en-US" smtClean="0"/>
              <a:t>48% of the total terms could be coded using the disorder hierarchy, using:</a:t>
            </a:r>
          </a:p>
          <a:p>
            <a:pPr lvl="1" eaLnBrk="1" hangingPunct="1"/>
            <a:r>
              <a:rPr lang="en-US" smtClean="0"/>
              <a:t>In 1104  terms, using “disorder” hierarchy, e.g. Rosacea</a:t>
            </a:r>
          </a:p>
          <a:p>
            <a:pPr lvl="1" eaLnBrk="1" hangingPunct="1"/>
            <a:r>
              <a:rPr lang="en-US" smtClean="0"/>
              <a:t>In 71 terms, using “finding” hierarchy, e.g. World Health Organization (WHO) grade I (central nervous system tumor)</a:t>
            </a:r>
          </a:p>
          <a:p>
            <a:pPr eaLnBrk="1" hangingPunct="1"/>
            <a:endParaRPr lang="en-US"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defRPr/>
            </a:pPr>
            <a:r>
              <a:rPr lang="en-US" smtClean="0"/>
              <a:t>Results</a:t>
            </a:r>
          </a:p>
        </p:txBody>
      </p:sp>
      <p:sp>
        <p:nvSpPr>
          <p:cNvPr id="27651" name="Rectangle 3"/>
          <p:cNvSpPr>
            <a:spLocks noGrp="1" noChangeArrowheads="1"/>
          </p:cNvSpPr>
          <p:nvPr>
            <p:ph type="body" idx="1"/>
          </p:nvPr>
        </p:nvSpPr>
        <p:spPr/>
        <p:txBody>
          <a:bodyPr/>
          <a:lstStyle/>
          <a:p>
            <a:pPr eaLnBrk="1" hangingPunct="1">
              <a:lnSpc>
                <a:spcPct val="90000"/>
              </a:lnSpc>
            </a:pPr>
            <a:r>
              <a:rPr lang="en-US" sz="2800" smtClean="0"/>
              <a:t>There were a 6% of the local morphological diagnosis that were not well represented using either morphological abnormality or disorder/finding hierarchies, and the following SNOMED CT were found useful (generally combined with other hierarchies):</a:t>
            </a:r>
          </a:p>
          <a:p>
            <a:pPr lvl="1" eaLnBrk="1" hangingPunct="1">
              <a:lnSpc>
                <a:spcPct val="90000"/>
              </a:lnSpc>
            </a:pPr>
            <a:r>
              <a:rPr lang="en-US" sz="2300" smtClean="0"/>
              <a:t>In 95 local terms, the use of a SNOMED CT qualifiers (generally combined with clinical or morphological codes) was found useful, e.g. Granulomatous</a:t>
            </a:r>
          </a:p>
          <a:p>
            <a:pPr lvl="1" eaLnBrk="1" hangingPunct="1">
              <a:lnSpc>
                <a:spcPct val="90000"/>
              </a:lnSpc>
            </a:pPr>
            <a:r>
              <a:rPr lang="en-US" sz="2300" smtClean="0"/>
              <a:t>In 68 local terms, the use of SNOMED CT body structures was found useful, e.g. Undescended testis</a:t>
            </a:r>
          </a:p>
          <a:p>
            <a:pPr lvl="1" eaLnBrk="1" hangingPunct="1">
              <a:lnSpc>
                <a:spcPct val="90000"/>
              </a:lnSpc>
            </a:pPr>
            <a:r>
              <a:rPr lang="en-US" sz="2300" smtClean="0"/>
              <a:t>…</a:t>
            </a:r>
          </a:p>
          <a:p>
            <a:pPr eaLnBrk="1" hangingPunct="1">
              <a:lnSpc>
                <a:spcPct val="90000"/>
              </a:lnSpc>
            </a:pPr>
            <a:endParaRPr lang="en-US" sz="2800"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defRPr/>
            </a:pPr>
            <a:r>
              <a:rPr lang="en-US" smtClean="0"/>
              <a:t>Postcoordination</a:t>
            </a:r>
          </a:p>
        </p:txBody>
      </p:sp>
      <p:sp>
        <p:nvSpPr>
          <p:cNvPr id="28675" name="Rectangle 3"/>
          <p:cNvSpPr>
            <a:spLocks noGrp="1" noChangeArrowheads="1"/>
          </p:cNvSpPr>
          <p:nvPr>
            <p:ph type="body" idx="1"/>
          </p:nvPr>
        </p:nvSpPr>
        <p:spPr/>
        <p:txBody>
          <a:bodyPr/>
          <a:lstStyle/>
          <a:p>
            <a:pPr eaLnBrk="1" hangingPunct="1"/>
            <a:r>
              <a:rPr lang="en-US" sz="2800" smtClean="0"/>
              <a:t>Morphological concepts </a:t>
            </a:r>
            <a:r>
              <a:rPr lang="en-US" sz="2800" b="1" smtClean="0"/>
              <a:t>(morphologically abnormal structure) are primitive terms</a:t>
            </a:r>
            <a:r>
              <a:rPr lang="en-US" sz="2800" smtClean="0"/>
              <a:t> (not “sufficiently” defined) and CANNOT be postcoordinated</a:t>
            </a:r>
          </a:p>
          <a:p>
            <a:pPr eaLnBrk="1" hangingPunct="1"/>
            <a:r>
              <a:rPr lang="en-US" sz="2800" smtClean="0"/>
              <a:t>CILLIATED CELL ADENOCARCINOMA</a:t>
            </a:r>
          </a:p>
          <a:p>
            <a:pPr eaLnBrk="1" hangingPunct="1"/>
            <a:r>
              <a:rPr lang="en-US" sz="2800" smtClean="0"/>
              <a:t>35917007 + 125550007</a:t>
            </a:r>
          </a:p>
          <a:p>
            <a:pPr lvl="1" eaLnBrk="1" hangingPunct="1"/>
            <a:r>
              <a:rPr lang="en-US" sz="2300" smtClean="0"/>
              <a:t>35917007 | Adenocarcinoma, no subtype (morphologic abnormality)</a:t>
            </a:r>
          </a:p>
          <a:p>
            <a:pPr lvl="1" eaLnBrk="1" hangingPunct="1"/>
            <a:r>
              <a:rPr lang="en-US" sz="2300" smtClean="0"/>
              <a:t>125550007 | Tubal metaplasia (morphologic abnormality)</a:t>
            </a:r>
          </a:p>
          <a:p>
            <a:pPr eaLnBrk="1" hangingPunct="1"/>
            <a:endParaRPr lang="en-US" sz="280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0" y="-44450"/>
            <a:ext cx="1598613" cy="457200"/>
          </a:xfrm>
          <a:prstGeom prst="rect">
            <a:avLst/>
          </a:prstGeom>
          <a:noFill/>
          <a:ln w="9525">
            <a:noFill/>
            <a:miter lim="800000"/>
            <a:headEnd/>
            <a:tailEnd/>
          </a:ln>
          <a:effectLst/>
        </p:spPr>
        <p:txBody>
          <a:bodyPr wrap="none" anchor="ctr">
            <a:spAutoFit/>
          </a:bodyPr>
          <a:lstStyle/>
          <a:p>
            <a:r>
              <a:rPr lang="en-US" sz="2400" b="1">
                <a:solidFill>
                  <a:srgbClr val="000000"/>
                </a:solidFill>
                <a:latin typeface="Times New Roman" pitchFamily="18" charset="0"/>
                <a:cs typeface="Times New Roman" pitchFamily="18" charset="0"/>
              </a:rPr>
              <a:t>Attributes </a:t>
            </a:r>
            <a:endParaRPr lang="en-US" sz="3600"/>
          </a:p>
        </p:txBody>
      </p:sp>
      <p:graphicFrame>
        <p:nvGraphicFramePr>
          <p:cNvPr id="36867" name="Group 3"/>
          <p:cNvGraphicFramePr>
            <a:graphicFrameLocks noGrp="1"/>
          </p:cNvGraphicFramePr>
          <p:nvPr/>
        </p:nvGraphicFramePr>
        <p:xfrm>
          <a:off x="107950" y="404813"/>
          <a:ext cx="8856663" cy="6264275"/>
        </p:xfrm>
        <a:graphic>
          <a:graphicData uri="http://schemas.openxmlformats.org/drawingml/2006/table">
            <a:tbl>
              <a:tblPr/>
              <a:tblGrid>
                <a:gridCol w="2139950"/>
                <a:gridCol w="2493963"/>
                <a:gridCol w="1909762"/>
                <a:gridCol w="2312988"/>
              </a:tblGrid>
              <a:tr h="6264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rgbClr val="000000"/>
                        </a:solidFill>
                        <a:effectLst/>
                        <a:latin typeface="Arial"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0000"/>
                          </a:solidFill>
                          <a:effectLst/>
                          <a:latin typeface="Arial" charset="0"/>
                          <a:cs typeface="Times New Roman" pitchFamily="18" charset="0"/>
                        </a:rPr>
                        <a:t>Body Structure </a:t>
                      </a:r>
                      <a:endParaRPr kumimoji="0" lang="en-US" sz="1600" b="0" i="0" u="none" strike="noStrike" cap="none" normalizeH="0" baseline="0" smtClean="0">
                        <a:ln>
                          <a:noFill/>
                        </a:ln>
                        <a:solidFill>
                          <a:srgbClr val="FF000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FF0000"/>
                          </a:solidFill>
                          <a:effectLst/>
                          <a:latin typeface="Arial" charset="0"/>
                          <a:cs typeface="Times New Roman" pitchFamily="18" charset="0"/>
                        </a:rPr>
                        <a:t>Laterality </a:t>
                      </a:r>
                      <a:endParaRPr kumimoji="0" lang="en-US" sz="1600" b="0" i="0" u="none" strike="noStrike" cap="none" normalizeH="0" baseline="0" smtClean="0">
                        <a:ln>
                          <a:noFill/>
                        </a:ln>
                        <a:solidFill>
                          <a:srgbClr val="FF000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9900"/>
                          </a:solidFill>
                          <a:effectLst/>
                          <a:latin typeface="Arial" charset="0"/>
                          <a:cs typeface="Times New Roman" pitchFamily="18" charset="0"/>
                        </a:rPr>
                        <a:t>Clinical Finding </a:t>
                      </a:r>
                      <a:endParaRPr kumimoji="0" lang="en-US" sz="1600" b="0" i="0" u="none" strike="noStrike" cap="none" normalizeH="0" baseline="0" smtClean="0">
                        <a:ln>
                          <a:noFill/>
                        </a:ln>
                        <a:solidFill>
                          <a:srgbClr val="00990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Associated With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 After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 Causative Agent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 Due To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Associated </a:t>
                      </a:r>
                      <a:r>
                        <a:rPr kumimoji="0" lang="en-US" sz="1600" b="0" i="0" u="none" strike="noStrike" cap="none" normalizeH="0" baseline="0" smtClean="0">
                          <a:ln>
                            <a:noFill/>
                          </a:ln>
                          <a:solidFill>
                            <a:srgbClr val="009900"/>
                          </a:solidFill>
                          <a:effectLst/>
                          <a:latin typeface="Arial" charset="0"/>
                          <a:cs typeface="Times New Roman" pitchFamily="18" charset="0"/>
                        </a:rPr>
                        <a:t>Morphology </a:t>
                      </a:r>
                      <a:endParaRPr kumimoji="0" lang="en-US" sz="1600" b="0" i="0" u="none" strike="noStrike" cap="none" normalizeH="0" baseline="0" smtClean="0">
                        <a:ln>
                          <a:noFill/>
                        </a:ln>
                        <a:solidFill>
                          <a:srgbClr val="00990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Clinical Course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Episodicity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Finding Informer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Finding Method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Finding Site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Has Definitional Manifestation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Has Interpretation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Interprets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Occurrence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Pathological Process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Severity </a:t>
                      </a:r>
                      <a:endParaRPr kumimoji="0" lang="en-US" sz="2800" b="0" i="0" u="none" strike="noStrike" cap="none" normalizeH="0" baseline="0" smtClean="0">
                        <a:ln>
                          <a:noFill/>
                        </a:ln>
                        <a:solidFill>
                          <a:schemeClr val="tx1"/>
                        </a:solidFill>
                        <a:effectLst/>
                        <a:latin typeface="Arial"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charset="0"/>
                          <a:cs typeface="Times New Roman" pitchFamily="18" charset="0"/>
                        </a:rPr>
                        <a:t>Events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Associated With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 After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 Causative Agent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 Due To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Occurrence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charset="0"/>
                          <a:cs typeface="Times New Roman" pitchFamily="18" charset="0"/>
                        </a:rPr>
                        <a:t>Evaluation Procedure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Component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Has Specimen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Measurement Method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Property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Scale Type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Time Aspect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charset="0"/>
                          <a:cs typeface="Times New Roman" pitchFamily="18" charset="0"/>
                        </a:rPr>
                        <a:t>Pharmaceutical/Biologic Product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Has Active Ingredient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Has Dose Form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charset="0"/>
                          <a:cs typeface="Times New Roman" pitchFamily="18" charset="0"/>
                        </a:rPr>
                        <a:t>Physical Object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Has Active Ingredient </a:t>
                      </a:r>
                      <a:endParaRPr kumimoji="0" lang="en-US" sz="2800" b="0" i="0" u="none" strike="noStrike" cap="none" normalizeH="0" baseline="0" smtClean="0">
                        <a:ln>
                          <a:noFill/>
                        </a:ln>
                        <a:solidFill>
                          <a:schemeClr val="tx1"/>
                        </a:solidFill>
                        <a:effectLst/>
                        <a:latin typeface="Arial"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charset="0"/>
                          <a:cs typeface="Times New Roman" pitchFamily="18" charset="0"/>
                        </a:rPr>
                        <a:t>Procedure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Access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Direct Substance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Has Focus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Has Intent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Method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Priority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Procedure Device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 Direct Device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 Indirect Device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 Using Access Device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 Using Device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Procedure Morphology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 Direct Morphology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 Indirect Morphology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Procedure Site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 Procedure Site – Direct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 Procedure Site – Indirect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Recipient Category </a:t>
                      </a:r>
                      <a:endParaRPr kumimoji="0" lang="en-US" sz="2800" b="0" i="0" u="none" strike="noStrike" cap="none" normalizeH="0" baseline="0" smtClean="0">
                        <a:ln>
                          <a:noFill/>
                        </a:ln>
                        <a:solidFill>
                          <a:schemeClr val="tx1"/>
                        </a:solidFill>
                        <a:effectLst/>
                        <a:latin typeface="Arial"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Revision Status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Route of Administration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Surgical Approach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Using Energy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Using Substance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charset="0"/>
                          <a:cs typeface="Times New Roman" pitchFamily="18" charset="0"/>
                        </a:rPr>
                        <a:t>Situation with Explicit Context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Associated Finding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Associated Procedure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Finding Context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Procedure Context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Subject Relationship Context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Arial" charset="0"/>
                          <a:cs typeface="Times New Roman" pitchFamily="18" charset="0"/>
                        </a:rPr>
                        <a:t>Temporal Context </a:t>
                      </a:r>
                      <a:endParaRPr kumimoji="0" lang="en-US" sz="16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9900"/>
                          </a:solidFill>
                          <a:effectLst/>
                          <a:latin typeface="Arial" charset="0"/>
                          <a:cs typeface="Times New Roman" pitchFamily="18" charset="0"/>
                        </a:rPr>
                        <a:t>Specimen </a:t>
                      </a:r>
                      <a:endParaRPr kumimoji="0" lang="en-US" sz="1600" b="0" i="0" u="none" strike="noStrike" cap="none" normalizeH="0" baseline="0" smtClean="0">
                        <a:ln>
                          <a:noFill/>
                        </a:ln>
                        <a:solidFill>
                          <a:srgbClr val="00990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9900"/>
                          </a:solidFill>
                          <a:effectLst/>
                          <a:latin typeface="Arial" charset="0"/>
                          <a:cs typeface="Times New Roman" pitchFamily="18" charset="0"/>
                        </a:rPr>
                        <a:t>Specimen Procedure </a:t>
                      </a:r>
                      <a:endParaRPr kumimoji="0" lang="en-US" sz="1600" b="0" i="0" u="none" strike="noStrike" cap="none" normalizeH="0" baseline="0" smtClean="0">
                        <a:ln>
                          <a:noFill/>
                        </a:ln>
                        <a:solidFill>
                          <a:srgbClr val="00990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9900"/>
                          </a:solidFill>
                          <a:effectLst/>
                          <a:latin typeface="Arial" charset="0"/>
                          <a:cs typeface="Times New Roman" pitchFamily="18" charset="0"/>
                        </a:rPr>
                        <a:t>Specimen Source Identity </a:t>
                      </a:r>
                      <a:endParaRPr kumimoji="0" lang="en-US" sz="1600" b="0" i="0" u="none" strike="noStrike" cap="none" normalizeH="0" baseline="0" smtClean="0">
                        <a:ln>
                          <a:noFill/>
                        </a:ln>
                        <a:solidFill>
                          <a:srgbClr val="00990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9900"/>
                          </a:solidFill>
                          <a:effectLst/>
                          <a:latin typeface="Arial" charset="0"/>
                          <a:cs typeface="Times New Roman" pitchFamily="18" charset="0"/>
                        </a:rPr>
                        <a:t>Specimen Source Morphology </a:t>
                      </a:r>
                      <a:endParaRPr kumimoji="0" lang="en-US" sz="1600" b="0" i="0" u="none" strike="noStrike" cap="none" normalizeH="0" baseline="0" smtClean="0">
                        <a:ln>
                          <a:noFill/>
                        </a:ln>
                        <a:solidFill>
                          <a:srgbClr val="00990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9900"/>
                          </a:solidFill>
                          <a:effectLst/>
                          <a:latin typeface="Arial" charset="0"/>
                          <a:cs typeface="Times New Roman" pitchFamily="18" charset="0"/>
                        </a:rPr>
                        <a:t>Specimen Source Topography </a:t>
                      </a:r>
                      <a:endParaRPr kumimoji="0" lang="en-US" sz="1600" b="0" i="0" u="none" strike="noStrike" cap="none" normalizeH="0" baseline="0" smtClean="0">
                        <a:ln>
                          <a:noFill/>
                        </a:ln>
                        <a:solidFill>
                          <a:srgbClr val="00990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9900"/>
                          </a:solidFill>
                          <a:effectLst/>
                          <a:latin typeface="Arial" charset="0"/>
                          <a:cs typeface="Times New Roman" pitchFamily="18" charset="0"/>
                        </a:rPr>
                        <a:t>Specimen Substance </a:t>
                      </a:r>
                      <a:endParaRPr kumimoji="0" lang="en-US" sz="2800" b="0" i="0" u="none" strike="noStrike" cap="none" normalizeH="0" baseline="0" smtClean="0">
                        <a:ln>
                          <a:noFill/>
                        </a:ln>
                        <a:solidFill>
                          <a:srgbClr val="009900"/>
                        </a:solidFill>
                        <a:effectLst/>
                        <a:latin typeface="Arial" charset="0"/>
                        <a:cs typeface="Arial" charset="0"/>
                      </a:endParaRPr>
                    </a:p>
                  </a:txBody>
                  <a:tcP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defRPr/>
            </a:pPr>
            <a:r>
              <a:rPr lang="en-GB" smtClean="0"/>
              <a:t>Linkage concepts in Pathology</a:t>
            </a:r>
            <a:endParaRPr lang="es-ES" smtClean="0"/>
          </a:p>
        </p:txBody>
      </p:sp>
      <p:sp>
        <p:nvSpPr>
          <p:cNvPr id="30723" name="Rectangle 3"/>
          <p:cNvSpPr>
            <a:spLocks noGrp="1" noChangeArrowheads="1"/>
          </p:cNvSpPr>
          <p:nvPr>
            <p:ph type="body" idx="1"/>
          </p:nvPr>
        </p:nvSpPr>
        <p:spPr/>
        <p:txBody>
          <a:bodyPr/>
          <a:lstStyle/>
          <a:p>
            <a:pPr eaLnBrk="1" hangingPunct="1">
              <a:lnSpc>
                <a:spcPct val="80000"/>
              </a:lnSpc>
            </a:pPr>
            <a:r>
              <a:rPr lang="en-GB" sz="2400" smtClean="0"/>
              <a:t>The concept “histological grade (attribute)” is a linkage concept.</a:t>
            </a:r>
          </a:p>
          <a:p>
            <a:pPr eaLnBrk="1" hangingPunct="1">
              <a:lnSpc>
                <a:spcPct val="80000"/>
              </a:lnSpc>
            </a:pPr>
            <a:r>
              <a:rPr lang="en-GB" sz="2400" smtClean="0"/>
              <a:t>There are some special concepts, like attributes (e.g. 246229000 | histological grade (attribute)), that can be used as “linkage concepts”:</a:t>
            </a:r>
          </a:p>
          <a:p>
            <a:pPr eaLnBrk="1" hangingPunct="1">
              <a:lnSpc>
                <a:spcPct val="80000"/>
              </a:lnSpc>
            </a:pPr>
            <a:r>
              <a:rPr lang="en-GB" sz="2400" smtClean="0"/>
              <a:t>Question: 	371469007 | histologic grade (observable entity), </a:t>
            </a:r>
          </a:p>
          <a:p>
            <a:pPr eaLnBrk="1" hangingPunct="1">
              <a:lnSpc>
                <a:spcPct val="80000"/>
              </a:lnSpc>
              <a:buFont typeface="Wingdings" pitchFamily="2" charset="2"/>
              <a:buNone/>
            </a:pPr>
            <a:r>
              <a:rPr lang="en-GB" sz="2400" smtClean="0"/>
              <a:t>			246229000 | histological grade (attribute)</a:t>
            </a:r>
          </a:p>
          <a:p>
            <a:pPr eaLnBrk="1" hangingPunct="1">
              <a:lnSpc>
                <a:spcPct val="80000"/>
              </a:lnSpc>
            </a:pPr>
            <a:r>
              <a:rPr lang="en-GB" sz="2400" smtClean="0"/>
              <a:t>Answer (values):</a:t>
            </a:r>
          </a:p>
          <a:p>
            <a:pPr lvl="1" eaLnBrk="1" hangingPunct="1">
              <a:lnSpc>
                <a:spcPct val="80000"/>
              </a:lnSpc>
              <a:buFont typeface="Wingdings" pitchFamily="2" charset="2"/>
              <a:buNone/>
            </a:pPr>
            <a:r>
              <a:rPr lang="en-GB" sz="2000" smtClean="0"/>
              <a:t>370114008 | histological grades (qualifier value): </a:t>
            </a:r>
          </a:p>
          <a:p>
            <a:pPr lvl="2" eaLnBrk="1" hangingPunct="1">
              <a:lnSpc>
                <a:spcPct val="80000"/>
              </a:lnSpc>
              <a:buFont typeface="Wingdings" pitchFamily="2" charset="2"/>
              <a:buNone/>
            </a:pPr>
            <a:r>
              <a:rPr lang="en-GB" sz="1800" smtClean="0"/>
              <a:t>384812005 | moderately differentiated</a:t>
            </a:r>
          </a:p>
          <a:p>
            <a:pPr lvl="2" eaLnBrk="1" hangingPunct="1">
              <a:lnSpc>
                <a:spcPct val="80000"/>
              </a:lnSpc>
              <a:buFont typeface="Wingdings" pitchFamily="2" charset="2"/>
              <a:buNone/>
            </a:pPr>
            <a:r>
              <a:rPr lang="en-GB" sz="1800" smtClean="0"/>
              <a:t>263843001 | poorly differentiated</a:t>
            </a:r>
          </a:p>
          <a:p>
            <a:pPr lvl="2" eaLnBrk="1" hangingPunct="1">
              <a:lnSpc>
                <a:spcPct val="80000"/>
              </a:lnSpc>
              <a:buFont typeface="Wingdings" pitchFamily="2" charset="2"/>
              <a:buNone/>
            </a:pPr>
            <a:r>
              <a:rPr lang="en-GB" sz="1800" smtClean="0"/>
              <a:t>263918006 | undifferentiated</a:t>
            </a:r>
          </a:p>
          <a:p>
            <a:pPr lvl="2" eaLnBrk="1" hangingPunct="1">
              <a:lnSpc>
                <a:spcPct val="80000"/>
              </a:lnSpc>
              <a:buFont typeface="Wingdings" pitchFamily="2" charset="2"/>
              <a:buNone/>
            </a:pPr>
            <a:r>
              <a:rPr lang="en-GB" sz="1800" smtClean="0"/>
              <a:t>263933003 | well differentiated</a:t>
            </a:r>
            <a:r>
              <a:rPr lang="es-ES" sz="1800" smtClean="0"/>
              <a:t>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defRPr/>
            </a:pPr>
            <a:r>
              <a:rPr lang="en-GB" smtClean="0"/>
              <a:t>Linkage concepts</a:t>
            </a:r>
            <a:endParaRPr lang="es-ES" smtClean="0"/>
          </a:p>
        </p:txBody>
      </p:sp>
      <p:sp>
        <p:nvSpPr>
          <p:cNvPr id="31747" name="Rectangle 3"/>
          <p:cNvSpPr>
            <a:spLocks noGrp="1" noChangeArrowheads="1"/>
          </p:cNvSpPr>
          <p:nvPr>
            <p:ph type="body" idx="1"/>
          </p:nvPr>
        </p:nvSpPr>
        <p:spPr/>
        <p:txBody>
          <a:bodyPr/>
          <a:lstStyle/>
          <a:p>
            <a:pPr eaLnBrk="1" hangingPunct="1"/>
            <a:r>
              <a:rPr lang="en-GB" u="sng" smtClean="0"/>
              <a:t>Associated morphology </a:t>
            </a:r>
            <a:r>
              <a:rPr lang="en-GB" smtClean="0"/>
              <a:t>is one of the linkage concepts (attributes) used to define clinical findings concepts. Associated morphology attributes specify the morphologic changes seen at the tissue or cellular level that are characteristic features of a disease. </a:t>
            </a:r>
            <a:endParaRPr lang="es-ES"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defRPr/>
            </a:pPr>
            <a:r>
              <a:rPr lang="en-US" smtClean="0"/>
              <a:t>Background</a:t>
            </a:r>
          </a:p>
        </p:txBody>
      </p:sp>
      <p:sp>
        <p:nvSpPr>
          <p:cNvPr id="5123" name="Rectangle 3"/>
          <p:cNvSpPr>
            <a:spLocks noGrp="1" noChangeArrowheads="1"/>
          </p:cNvSpPr>
          <p:nvPr>
            <p:ph type="body" idx="1"/>
          </p:nvPr>
        </p:nvSpPr>
        <p:spPr/>
        <p:txBody>
          <a:bodyPr/>
          <a:lstStyle/>
          <a:p>
            <a:pPr eaLnBrk="1" hangingPunct="1">
              <a:lnSpc>
                <a:spcPct val="80000"/>
              </a:lnSpc>
              <a:buFont typeface="Wingdings" pitchFamily="2" charset="2"/>
              <a:buNone/>
            </a:pPr>
            <a:r>
              <a:rPr lang="en-US" sz="2400" smtClean="0"/>
              <a:t>SNOMED CT useful in:</a:t>
            </a:r>
          </a:p>
          <a:p>
            <a:pPr eaLnBrk="1" hangingPunct="1">
              <a:lnSpc>
                <a:spcPct val="80000"/>
              </a:lnSpc>
            </a:pPr>
            <a:r>
              <a:rPr lang="en-US" sz="2400" smtClean="0"/>
              <a:t>Reference terminology: Information Systems (IS) integration (semantic interoperability)</a:t>
            </a:r>
          </a:p>
          <a:p>
            <a:pPr lvl="1" eaLnBrk="1" hangingPunct="1">
              <a:lnSpc>
                <a:spcPct val="80000"/>
              </a:lnSpc>
            </a:pPr>
            <a:r>
              <a:rPr lang="en-US" sz="2000" smtClean="0"/>
              <a:t>EHR – Pathology IS</a:t>
            </a:r>
          </a:p>
          <a:p>
            <a:pPr lvl="2" eaLnBrk="1" hangingPunct="1">
              <a:lnSpc>
                <a:spcPct val="80000"/>
              </a:lnSpc>
            </a:pPr>
            <a:r>
              <a:rPr lang="en-US" sz="1800" smtClean="0"/>
              <a:t>Electronic request Pathology Study (specimens, anatomy)</a:t>
            </a:r>
          </a:p>
          <a:p>
            <a:pPr lvl="2" eaLnBrk="1" hangingPunct="1">
              <a:lnSpc>
                <a:spcPct val="80000"/>
              </a:lnSpc>
            </a:pPr>
            <a:r>
              <a:rPr lang="en-US" sz="1800" smtClean="0"/>
              <a:t>Pathology report available in EHR (diagnosis, clinical problems, episode coding-billing)</a:t>
            </a:r>
          </a:p>
          <a:p>
            <a:pPr lvl="1" eaLnBrk="1" hangingPunct="1">
              <a:lnSpc>
                <a:spcPct val="80000"/>
              </a:lnSpc>
            </a:pPr>
            <a:r>
              <a:rPr lang="en-US" sz="2000" smtClean="0"/>
              <a:t>Pathology IS and telepathology portal (specimens and diagnosis)</a:t>
            </a:r>
          </a:p>
          <a:p>
            <a:pPr lvl="1" eaLnBrk="1" hangingPunct="1">
              <a:lnSpc>
                <a:spcPct val="80000"/>
              </a:lnSpc>
            </a:pPr>
            <a:r>
              <a:rPr lang="en-US" sz="2000" smtClean="0"/>
              <a:t>Pathology IS and DICOM image manager (specimens and diagnosis)</a:t>
            </a:r>
          </a:p>
          <a:p>
            <a:pPr lvl="1" eaLnBrk="1" hangingPunct="1">
              <a:lnSpc>
                <a:spcPct val="80000"/>
              </a:lnSpc>
            </a:pPr>
            <a:r>
              <a:rPr lang="en-US" sz="2000" smtClean="0"/>
              <a:t>Pathology IS and hospital tumor registry, biobank IS,… </a:t>
            </a:r>
          </a:p>
          <a:p>
            <a:pPr eaLnBrk="1" hangingPunct="1">
              <a:lnSpc>
                <a:spcPct val="80000"/>
              </a:lnSpc>
            </a:pPr>
            <a:r>
              <a:rPr lang="en-US" sz="2400" smtClean="0"/>
              <a:t>Interphase terminology</a:t>
            </a:r>
          </a:p>
          <a:p>
            <a:pPr lvl="1" eaLnBrk="1" hangingPunct="1">
              <a:lnSpc>
                <a:spcPct val="80000"/>
              </a:lnSpc>
            </a:pPr>
            <a:r>
              <a:rPr lang="en-US" sz="2000" smtClean="0"/>
              <a:t>Searches made easier, Concept navigation, Qualifiers can be added, synonyms are available</a:t>
            </a:r>
          </a:p>
          <a:p>
            <a:pPr eaLnBrk="1" hangingPunct="1">
              <a:lnSpc>
                <a:spcPct val="80000"/>
              </a:lnSpc>
            </a:pPr>
            <a:endParaRPr lang="en-US" sz="240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defRPr/>
            </a:pPr>
            <a:r>
              <a:rPr lang="en-GB" smtClean="0"/>
              <a:t>Morphology attributes</a:t>
            </a:r>
            <a:endParaRPr lang="es-ES" smtClean="0"/>
          </a:p>
        </p:txBody>
      </p:sp>
      <p:sp>
        <p:nvSpPr>
          <p:cNvPr id="32771" name="Rectangle 3"/>
          <p:cNvSpPr>
            <a:spLocks noGrp="1" noChangeArrowheads="1"/>
          </p:cNvSpPr>
          <p:nvPr>
            <p:ph type="body" idx="1"/>
          </p:nvPr>
        </p:nvSpPr>
        <p:spPr/>
        <p:txBody>
          <a:bodyPr/>
          <a:lstStyle/>
          <a:p>
            <a:pPr eaLnBrk="1" hangingPunct="1">
              <a:lnSpc>
                <a:spcPct val="80000"/>
              </a:lnSpc>
            </a:pPr>
            <a:r>
              <a:rPr lang="en-GB" sz="2400" smtClean="0"/>
              <a:t>SNOMED CT concept model provides constraints for attributes that are used as defining relationships, both in distributed SNOMED CT content (so-called pre-coordinated definitions) and in post-coordinated expressions. This model describes that the </a:t>
            </a:r>
            <a:r>
              <a:rPr lang="en-GB" sz="2400" b="1" smtClean="0"/>
              <a:t>domain</a:t>
            </a:r>
            <a:r>
              <a:rPr lang="en-GB" sz="2400" smtClean="0"/>
              <a:t> of the attribute </a:t>
            </a:r>
            <a:r>
              <a:rPr lang="en-GB" sz="2400" u="sng" smtClean="0"/>
              <a:t>Associated Morphology</a:t>
            </a:r>
            <a:r>
              <a:rPr lang="en-GB" sz="2400" smtClean="0"/>
              <a:t> is the </a:t>
            </a:r>
            <a:r>
              <a:rPr lang="en-GB" sz="2400" b="1" smtClean="0"/>
              <a:t>Clinical Finding hierarchy</a:t>
            </a:r>
            <a:r>
              <a:rPr lang="en-GB" sz="2400" smtClean="0"/>
              <a:t>. </a:t>
            </a:r>
          </a:p>
          <a:p>
            <a:pPr eaLnBrk="1" hangingPunct="1">
              <a:lnSpc>
                <a:spcPct val="80000"/>
              </a:lnSpc>
            </a:pPr>
            <a:r>
              <a:rPr lang="en-GB" sz="2400" b="1" smtClean="0"/>
              <a:t>Procedure hierarchy </a:t>
            </a:r>
            <a:r>
              <a:rPr lang="en-GB" sz="2400" smtClean="0"/>
              <a:t>concepts can have a </a:t>
            </a:r>
            <a:r>
              <a:rPr lang="en-GB" sz="2400" u="sng" smtClean="0"/>
              <a:t>Procedure Morphology attribute</a:t>
            </a:r>
            <a:r>
              <a:rPr lang="en-GB" sz="2400" smtClean="0"/>
              <a:t>. </a:t>
            </a:r>
          </a:p>
          <a:p>
            <a:pPr eaLnBrk="1" hangingPunct="1">
              <a:lnSpc>
                <a:spcPct val="80000"/>
              </a:lnSpc>
            </a:pPr>
            <a:r>
              <a:rPr lang="en-GB" sz="2400" b="1" smtClean="0"/>
              <a:t>Specimen concepts</a:t>
            </a:r>
            <a:r>
              <a:rPr lang="en-GB" sz="2400" smtClean="0"/>
              <a:t> can have a </a:t>
            </a:r>
            <a:r>
              <a:rPr lang="en-GB" sz="2400" u="sng" smtClean="0"/>
              <a:t>Specimen Source Morphology attribute</a:t>
            </a:r>
            <a:r>
              <a:rPr lang="en-GB" sz="2400" smtClean="0"/>
              <a:t>. </a:t>
            </a:r>
          </a:p>
          <a:p>
            <a:pPr eaLnBrk="1" hangingPunct="1">
              <a:lnSpc>
                <a:spcPct val="80000"/>
              </a:lnSpc>
            </a:pPr>
            <a:r>
              <a:rPr lang="en-GB" sz="2400" smtClean="0"/>
              <a:t>All other hierarchies (body structure, events, physical objects,..) cannot have morphology related attributes.</a:t>
            </a:r>
            <a:endParaRPr lang="es-ES" sz="2400"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defRPr/>
            </a:pPr>
            <a:r>
              <a:rPr lang="en-GB" smtClean="0"/>
              <a:t>Morphology attributes</a:t>
            </a:r>
            <a:endParaRPr lang="es-ES" smtClean="0"/>
          </a:p>
        </p:txBody>
      </p:sp>
      <p:sp>
        <p:nvSpPr>
          <p:cNvPr id="33795" name="Rectangle 3"/>
          <p:cNvSpPr>
            <a:spLocks noGrp="1" noChangeArrowheads="1"/>
          </p:cNvSpPr>
          <p:nvPr>
            <p:ph type="body" idx="1"/>
          </p:nvPr>
        </p:nvSpPr>
        <p:spPr/>
        <p:txBody>
          <a:bodyPr/>
          <a:lstStyle/>
          <a:p>
            <a:pPr eaLnBrk="1" hangingPunct="1"/>
            <a:r>
              <a:rPr lang="en-GB" smtClean="0"/>
              <a:t>Permissible values for Associated Morphology, Procedure Morphology, and Specimen Source Morphology attributes are codes belonging to the Morphologically abnormal structure (SCTID 49755003) and its descendants in the Body structure hierarchy.</a:t>
            </a:r>
            <a:r>
              <a:rPr lang="es-ES" smtClean="0"/>
              <a:t>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defRPr/>
            </a:pPr>
            <a:r>
              <a:rPr lang="en-US" sz="3400" dirty="0" smtClean="0"/>
              <a:t>Lack of coherence in SNOMED CT?</a:t>
            </a:r>
          </a:p>
        </p:txBody>
      </p:sp>
      <p:sp>
        <p:nvSpPr>
          <p:cNvPr id="34819" name="Rectangle 3"/>
          <p:cNvSpPr>
            <a:spLocks noGrp="1" noChangeArrowheads="1"/>
          </p:cNvSpPr>
          <p:nvPr>
            <p:ph type="body" idx="1"/>
          </p:nvPr>
        </p:nvSpPr>
        <p:spPr/>
        <p:txBody>
          <a:bodyPr/>
          <a:lstStyle/>
          <a:p>
            <a:pPr eaLnBrk="1" hangingPunct="1"/>
            <a:r>
              <a:rPr lang="en-GB" sz="2800" smtClean="0"/>
              <a:t>The concept “well differentiated adenocarcinoma” is not available as pre-coordinated term in SNOMED CT in either body structure or in clinical finding hierarchies.  However, there are available some more specific similar codes like “follicular adenocarcinoma, well differentiated (morphologic abnormality)” or “well differentiated adenocarcinoma, gastric foveolar type (morphologic abnormality)”. </a:t>
            </a:r>
            <a:endParaRPr lang="es-ES" sz="280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smtClean="0"/>
              <a:t>Why we like morphological codes</a:t>
            </a:r>
          </a:p>
        </p:txBody>
      </p:sp>
      <p:sp>
        <p:nvSpPr>
          <p:cNvPr id="35843" name="Rectangle 3"/>
          <p:cNvSpPr>
            <a:spLocks noGrp="1" noChangeArrowheads="1"/>
          </p:cNvSpPr>
          <p:nvPr>
            <p:ph type="body" idx="1"/>
          </p:nvPr>
        </p:nvSpPr>
        <p:spPr/>
        <p:txBody>
          <a:bodyPr/>
          <a:lstStyle/>
          <a:p>
            <a:pPr eaLnBrk="1" hangingPunct="1"/>
            <a:r>
              <a:rPr lang="en-US" sz="2800" smtClean="0"/>
              <a:t>As pathologists, we feel the need to have our pathology reports encoded using not only observables (questions) and qualifiers (value sets), but mainly using morphological codes that summarize all observations described in the report.</a:t>
            </a:r>
          </a:p>
          <a:p>
            <a:pPr eaLnBrk="1" hangingPunct="1"/>
            <a:r>
              <a:rPr lang="en-US" sz="2800" smtClean="0"/>
              <a:t>Therefore, the section of the pathology dedicated to coding should contain a list of morphological codes associated with the corresponding specimen.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defRPr/>
            </a:pPr>
            <a:r>
              <a:rPr lang="en-US" smtClean="0"/>
              <a:t>Clinical findings preferred by EHR</a:t>
            </a:r>
          </a:p>
        </p:txBody>
      </p:sp>
      <p:sp>
        <p:nvSpPr>
          <p:cNvPr id="36867" name="Rectangle 3"/>
          <p:cNvSpPr>
            <a:spLocks noGrp="1" noChangeArrowheads="1"/>
          </p:cNvSpPr>
          <p:nvPr>
            <p:ph type="body" idx="1"/>
          </p:nvPr>
        </p:nvSpPr>
        <p:spPr/>
        <p:txBody>
          <a:bodyPr/>
          <a:lstStyle/>
          <a:p>
            <a:pPr eaLnBrk="1" hangingPunct="1">
              <a:lnSpc>
                <a:spcPct val="90000"/>
              </a:lnSpc>
            </a:pPr>
            <a:r>
              <a:rPr lang="en-US" smtClean="0"/>
              <a:t>In </a:t>
            </a:r>
            <a:r>
              <a:rPr lang="en-US" b="1" smtClean="0"/>
              <a:t>electronic health record</a:t>
            </a:r>
            <a:r>
              <a:rPr lang="en-US" smtClean="0"/>
              <a:t> studies, the </a:t>
            </a:r>
            <a:r>
              <a:rPr lang="en-US" b="1" smtClean="0"/>
              <a:t>clinical findings</a:t>
            </a:r>
            <a:r>
              <a:rPr lang="en-US" smtClean="0"/>
              <a:t> should generally be preferred over the morphologic abnormality concept. In case there is only a morphologic abnormality concept, it should be post-coordinated with a focus concept of "64572001|Disease (disorder)|" and linked with the concept model attribute "116676008|Associated morphology (attribute)|" (Lee, 2010).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n-GB" dirty="0" smtClean="0"/>
              <a:t>Open questions</a:t>
            </a:r>
          </a:p>
        </p:txBody>
      </p:sp>
      <p:sp>
        <p:nvSpPr>
          <p:cNvPr id="3" name="2 Marcador de contenido"/>
          <p:cNvSpPr>
            <a:spLocks noGrp="1"/>
          </p:cNvSpPr>
          <p:nvPr>
            <p:ph idx="1"/>
          </p:nvPr>
        </p:nvSpPr>
        <p:spPr/>
        <p:txBody>
          <a:bodyPr>
            <a:normAutofit fontScale="70000" lnSpcReduction="20000"/>
          </a:bodyPr>
          <a:lstStyle/>
          <a:p>
            <a:pPr eaLnBrk="1" hangingPunct="1">
              <a:defRPr/>
            </a:pPr>
            <a:r>
              <a:rPr lang="en-US" dirty="0" smtClean="0"/>
              <a:t>Should pathology diagnosis be coded using the morphological abnormality sub-hierarchy (part of the Body Structure hierarchy) or should they be coded using Clinical Finding hierarchy?</a:t>
            </a:r>
            <a:endParaRPr lang="en-GB" dirty="0" smtClean="0"/>
          </a:p>
          <a:p>
            <a:pPr eaLnBrk="1" hangingPunct="1">
              <a:defRPr/>
            </a:pPr>
            <a:r>
              <a:rPr lang="en-US" dirty="0" smtClean="0"/>
              <a:t>Should we try to use mainly morphological codes, and when they are not available, could some diagnoses in pathology reports be coded using clinical (disorder or finding hierarchies)? </a:t>
            </a:r>
            <a:endParaRPr lang="en-GB" dirty="0" smtClean="0"/>
          </a:p>
          <a:p>
            <a:pPr eaLnBrk="1" hangingPunct="1">
              <a:defRPr/>
            </a:pPr>
            <a:r>
              <a:rPr lang="en-US" dirty="0" smtClean="0"/>
              <a:t>Does using a mixture of hierarchies (Body Structure and Clinical Finding) in pathology diagnosis coding make sense when implementing data exploitation of information systems?</a:t>
            </a:r>
            <a:endParaRPr lang="en-GB" dirty="0" smtClean="0"/>
          </a:p>
          <a:p>
            <a:pPr eaLnBrk="1" hangingPunct="1">
              <a:defRPr/>
            </a:pPr>
            <a:r>
              <a:rPr lang="en-US" dirty="0" smtClean="0"/>
              <a:t>Should we ask IHTSDO to complete the list of morphological codes to add all those codes missing in the morphological abnormality sub-hierarchy?</a:t>
            </a:r>
            <a:endParaRPr lang="en-GB" dirty="0" smtClean="0"/>
          </a:p>
          <a:p>
            <a:pPr eaLnBrk="1" hangingPunct="1">
              <a:defRPr/>
            </a:pPr>
            <a:endParaRPr lang="en-GB"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defRPr/>
            </a:pPr>
            <a:r>
              <a:rPr lang="en-US" sz="3400" smtClean="0"/>
              <a:t>SNOMED CT and digital images: DICOM</a:t>
            </a:r>
          </a:p>
        </p:txBody>
      </p:sp>
      <p:sp>
        <p:nvSpPr>
          <p:cNvPr id="6147" name="Rectangle 3"/>
          <p:cNvSpPr>
            <a:spLocks noGrp="1" noChangeArrowheads="1"/>
          </p:cNvSpPr>
          <p:nvPr>
            <p:ph type="body" idx="1"/>
          </p:nvPr>
        </p:nvSpPr>
        <p:spPr/>
        <p:txBody>
          <a:bodyPr/>
          <a:lstStyle/>
          <a:p>
            <a:pPr eaLnBrk="1" hangingPunct="1"/>
            <a:r>
              <a:rPr lang="en-US" smtClean="0"/>
              <a:t>Specimen Obtained (types, anatomic location, collection procedure)</a:t>
            </a:r>
          </a:p>
          <a:p>
            <a:pPr eaLnBrk="1" hangingPunct="1"/>
            <a:r>
              <a:rPr lang="en-US" smtClean="0"/>
              <a:t>Specimen processing (sampling procedure, preparation procedure, stains, fixatives, embedding)</a:t>
            </a:r>
          </a:p>
          <a:p>
            <a:pPr eaLnBrk="1" hangingPunct="1"/>
            <a:r>
              <a:rPr lang="en-US" smtClean="0"/>
              <a:t>Diagnosis…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defRPr/>
            </a:pPr>
            <a:r>
              <a:rPr lang="en-US" smtClean="0"/>
              <a:t>Pathology reports</a:t>
            </a:r>
          </a:p>
        </p:txBody>
      </p:sp>
      <p:sp>
        <p:nvSpPr>
          <p:cNvPr id="7171" name="Rectangle 3"/>
          <p:cNvSpPr>
            <a:spLocks noGrp="1" noChangeArrowheads="1"/>
          </p:cNvSpPr>
          <p:nvPr>
            <p:ph type="body" idx="1"/>
          </p:nvPr>
        </p:nvSpPr>
        <p:spPr/>
        <p:txBody>
          <a:bodyPr/>
          <a:lstStyle/>
          <a:p>
            <a:pPr eaLnBrk="1" hangingPunct="1"/>
            <a:r>
              <a:rPr lang="en-US" smtClean="0"/>
              <a:t>Free text reports</a:t>
            </a:r>
          </a:p>
          <a:p>
            <a:pPr lvl="1" eaLnBrk="1" hangingPunct="1"/>
            <a:r>
              <a:rPr lang="en-US" smtClean="0"/>
              <a:t>Coding specimens (procedures?), anatomy and diagnosis</a:t>
            </a:r>
          </a:p>
          <a:p>
            <a:pPr eaLnBrk="1" hangingPunct="1"/>
            <a:r>
              <a:rPr lang="en-US" smtClean="0"/>
              <a:t>Structured reports</a:t>
            </a:r>
          </a:p>
          <a:p>
            <a:pPr lvl="1" eaLnBrk="1" hangingPunct="1"/>
            <a:r>
              <a:rPr lang="en-US" smtClean="0"/>
              <a:t>Coding both the question and the answer</a:t>
            </a:r>
          </a:p>
          <a:p>
            <a:pPr lvl="2" eaLnBrk="1" hangingPunct="1"/>
            <a:r>
              <a:rPr lang="en-US" smtClean="0"/>
              <a:t>Question: Observable entity (Histological grade?)</a:t>
            </a:r>
          </a:p>
          <a:p>
            <a:pPr lvl="2" eaLnBrk="1" hangingPunct="1"/>
            <a:r>
              <a:rPr lang="en-US" smtClean="0"/>
              <a:t>Answer: Diagnosis and qualifiers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defRPr/>
            </a:pPr>
            <a:r>
              <a:rPr lang="en-US" b="0" smtClean="0"/>
              <a:t>Structured pathology reports</a:t>
            </a:r>
          </a:p>
        </p:txBody>
      </p:sp>
      <p:sp>
        <p:nvSpPr>
          <p:cNvPr id="8195" name="Rectangle 3"/>
          <p:cNvSpPr>
            <a:spLocks noGrp="1" noChangeArrowheads="1"/>
          </p:cNvSpPr>
          <p:nvPr>
            <p:ph type="body" idx="1"/>
          </p:nvPr>
        </p:nvSpPr>
        <p:spPr/>
        <p:txBody>
          <a:bodyPr/>
          <a:lstStyle/>
          <a:p>
            <a:pPr eaLnBrk="1" hangingPunct="1"/>
            <a:r>
              <a:rPr lang="en-US" sz="2800" smtClean="0"/>
              <a:t>The general approach to coding items on the CAP and IHE checklist that ask questions has been to use concepts from the SNOMED CT </a:t>
            </a:r>
            <a:r>
              <a:rPr lang="en-US" sz="2800" i="1" smtClean="0"/>
              <a:t>Observable Entity</a:t>
            </a:r>
            <a:r>
              <a:rPr lang="en-US" sz="2800" smtClean="0"/>
              <a:t> hierarchy. </a:t>
            </a:r>
          </a:p>
          <a:p>
            <a:pPr eaLnBrk="1" hangingPunct="1"/>
            <a:r>
              <a:rPr lang="en-US" sz="2800" smtClean="0"/>
              <a:t>The answers to these questions can be chosen from concepts in any of several hierarchies. Primarily, they are found in the </a:t>
            </a:r>
            <a:r>
              <a:rPr lang="en-US" sz="2800" i="1" smtClean="0"/>
              <a:t>Finding, Disorder,</a:t>
            </a:r>
            <a:r>
              <a:rPr lang="en-US" sz="2800" smtClean="0"/>
              <a:t> or </a:t>
            </a:r>
            <a:r>
              <a:rPr lang="en-US" sz="2800" i="1" smtClean="0"/>
              <a:t>Morphologic Abnormality</a:t>
            </a:r>
            <a:r>
              <a:rPr lang="en-US" sz="2800" smtClean="0"/>
              <a:t> hierarchies (van Berkum, 2003).</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defRPr/>
            </a:pPr>
            <a:endParaRPr lang="es-ES" smtClean="0"/>
          </a:p>
        </p:txBody>
      </p:sp>
      <p:sp>
        <p:nvSpPr>
          <p:cNvPr id="9219" name="Rectangle 3"/>
          <p:cNvSpPr>
            <a:spLocks noGrp="1" noChangeArrowheads="1"/>
          </p:cNvSpPr>
          <p:nvPr>
            <p:ph type="body" idx="1"/>
          </p:nvPr>
        </p:nvSpPr>
        <p:spPr/>
        <p:txBody>
          <a:bodyPr/>
          <a:lstStyle/>
          <a:p>
            <a:pPr eaLnBrk="1" hangingPunct="1"/>
            <a:endParaRPr lang="en-US" smtClean="0"/>
          </a:p>
        </p:txBody>
      </p:sp>
      <p:pic>
        <p:nvPicPr>
          <p:cNvPr id="9220" name="Picture 5"/>
          <p:cNvPicPr>
            <a:picLocks noChangeAspect="1" noChangeArrowheads="1"/>
          </p:cNvPicPr>
          <p:nvPr/>
        </p:nvPicPr>
        <p:blipFill>
          <a:blip r:embed="rId2" cstate="print"/>
          <a:srcRect/>
          <a:stretch>
            <a:fillRect/>
          </a:stretch>
        </p:blipFill>
        <p:spPr bwMode="auto">
          <a:xfrm>
            <a:off x="0" y="0"/>
            <a:ext cx="7812088" cy="6832600"/>
          </a:xfrm>
          <a:prstGeom prst="rect">
            <a:avLst/>
          </a:prstGeom>
          <a:noFill/>
          <a:ln w="9525">
            <a:noFill/>
            <a:miter lim="800000"/>
            <a:headEnd/>
            <a:tailEnd/>
          </a:ln>
          <a:effectLst/>
        </p:spPr>
      </p:pic>
      <p:sp>
        <p:nvSpPr>
          <p:cNvPr id="9221" name="Rectangle 6"/>
          <p:cNvSpPr>
            <a:spLocks noChangeArrowheads="1"/>
          </p:cNvSpPr>
          <p:nvPr/>
        </p:nvSpPr>
        <p:spPr bwMode="auto">
          <a:xfrm>
            <a:off x="7832725" y="620713"/>
            <a:ext cx="1276350" cy="366712"/>
          </a:xfrm>
          <a:prstGeom prst="rect">
            <a:avLst/>
          </a:prstGeom>
          <a:noFill/>
          <a:ln w="9525">
            <a:noFill/>
            <a:miter lim="800000"/>
            <a:headEnd/>
            <a:tailEnd/>
          </a:ln>
          <a:effectLst/>
        </p:spPr>
        <p:txBody>
          <a:bodyPr wrap="none" anchor="ctr">
            <a:spAutoFit/>
          </a:bodyPr>
          <a:lstStyle/>
          <a:p>
            <a:r>
              <a:rPr lang="es-ES"/>
              <a:t>procedure </a:t>
            </a:r>
          </a:p>
        </p:txBody>
      </p:sp>
      <p:sp>
        <p:nvSpPr>
          <p:cNvPr id="9222" name="Rectangle 7"/>
          <p:cNvSpPr>
            <a:spLocks noChangeArrowheads="1"/>
          </p:cNvSpPr>
          <p:nvPr/>
        </p:nvSpPr>
        <p:spPr bwMode="auto">
          <a:xfrm>
            <a:off x="7810500" y="1909763"/>
            <a:ext cx="1225550" cy="366712"/>
          </a:xfrm>
          <a:prstGeom prst="rect">
            <a:avLst/>
          </a:prstGeom>
          <a:noFill/>
          <a:ln w="9525">
            <a:noFill/>
            <a:miter lim="800000"/>
            <a:headEnd/>
            <a:tailEnd/>
          </a:ln>
          <a:effectLst/>
        </p:spPr>
        <p:txBody>
          <a:bodyPr wrap="none" anchor="ctr">
            <a:spAutoFit/>
          </a:bodyPr>
          <a:lstStyle/>
          <a:p>
            <a:r>
              <a:rPr lang="es-ES"/>
              <a:t>specimen </a:t>
            </a:r>
          </a:p>
        </p:txBody>
      </p:sp>
      <p:sp>
        <p:nvSpPr>
          <p:cNvPr id="9223" name="Rectangle 8"/>
          <p:cNvSpPr>
            <a:spLocks noChangeArrowheads="1"/>
          </p:cNvSpPr>
          <p:nvPr/>
        </p:nvSpPr>
        <p:spPr bwMode="auto">
          <a:xfrm>
            <a:off x="7832725" y="2492375"/>
            <a:ext cx="1276350" cy="366713"/>
          </a:xfrm>
          <a:prstGeom prst="rect">
            <a:avLst/>
          </a:prstGeom>
          <a:noFill/>
          <a:ln w="9525">
            <a:noFill/>
            <a:miter lim="800000"/>
            <a:headEnd/>
            <a:tailEnd/>
          </a:ln>
          <a:effectLst/>
        </p:spPr>
        <p:txBody>
          <a:bodyPr wrap="none" anchor="ctr">
            <a:spAutoFit/>
          </a:bodyPr>
          <a:lstStyle/>
          <a:p>
            <a:r>
              <a:rPr lang="es-ES"/>
              <a:t>procedure </a:t>
            </a:r>
          </a:p>
        </p:txBody>
      </p:sp>
      <p:sp>
        <p:nvSpPr>
          <p:cNvPr id="9224" name="Rectangle 9"/>
          <p:cNvSpPr>
            <a:spLocks noChangeArrowheads="1"/>
          </p:cNvSpPr>
          <p:nvPr/>
        </p:nvSpPr>
        <p:spPr bwMode="auto">
          <a:xfrm>
            <a:off x="0" y="1844675"/>
            <a:ext cx="9144000" cy="504825"/>
          </a:xfrm>
          <a:prstGeom prst="rect">
            <a:avLst/>
          </a:prstGeom>
          <a:solidFill>
            <a:schemeClr val="accent1">
              <a:alpha val="50980"/>
            </a:schemeClr>
          </a:solidFill>
          <a:ln w="9525">
            <a:solidFill>
              <a:schemeClr val="tx1"/>
            </a:solidFill>
            <a:miter lim="800000"/>
            <a:headEnd/>
            <a:tailEnd/>
          </a:ln>
          <a:effectLst/>
        </p:spPr>
        <p:txBody>
          <a:bodyPr wrap="none" anchor="ctr"/>
          <a:lstStyle/>
          <a:p>
            <a:endParaRPr lang="en-US"/>
          </a:p>
        </p:txBody>
      </p:sp>
      <p:sp>
        <p:nvSpPr>
          <p:cNvPr id="9225" name="Rectangle 10"/>
          <p:cNvSpPr>
            <a:spLocks noChangeArrowheads="1"/>
          </p:cNvSpPr>
          <p:nvPr/>
        </p:nvSpPr>
        <p:spPr bwMode="auto">
          <a:xfrm>
            <a:off x="7812088" y="5367338"/>
            <a:ext cx="1276350" cy="366712"/>
          </a:xfrm>
          <a:prstGeom prst="rect">
            <a:avLst/>
          </a:prstGeom>
          <a:noFill/>
          <a:ln w="9525">
            <a:noFill/>
            <a:miter lim="800000"/>
            <a:headEnd/>
            <a:tailEnd/>
          </a:ln>
          <a:effectLst/>
        </p:spPr>
        <p:txBody>
          <a:bodyPr wrap="none" anchor="ctr">
            <a:spAutoFit/>
          </a:bodyPr>
          <a:lstStyle/>
          <a:p>
            <a:r>
              <a:rPr lang="es-ES"/>
              <a:t>procedure </a:t>
            </a:r>
          </a:p>
        </p:txBody>
      </p:sp>
      <p:sp>
        <p:nvSpPr>
          <p:cNvPr id="9226" name="Rectangle 11"/>
          <p:cNvSpPr>
            <a:spLocks noChangeArrowheads="1"/>
          </p:cNvSpPr>
          <p:nvPr/>
        </p:nvSpPr>
        <p:spPr bwMode="auto">
          <a:xfrm>
            <a:off x="7678738" y="5956300"/>
            <a:ext cx="1501775" cy="336550"/>
          </a:xfrm>
          <a:prstGeom prst="rect">
            <a:avLst/>
          </a:prstGeom>
          <a:noFill/>
          <a:ln w="9525">
            <a:noFill/>
            <a:miter lim="800000"/>
            <a:headEnd/>
            <a:tailEnd/>
          </a:ln>
          <a:effectLst/>
        </p:spPr>
        <p:txBody>
          <a:bodyPr wrap="none" anchor="ctr">
            <a:spAutoFit/>
          </a:bodyPr>
          <a:lstStyle/>
          <a:p>
            <a:r>
              <a:rPr lang="es-ES" sz="1600"/>
              <a:t>clinical finding </a:t>
            </a:r>
          </a:p>
        </p:txBody>
      </p:sp>
      <p:sp>
        <p:nvSpPr>
          <p:cNvPr id="9227" name="Rectangle 12"/>
          <p:cNvSpPr>
            <a:spLocks noChangeArrowheads="1"/>
          </p:cNvSpPr>
          <p:nvPr/>
        </p:nvSpPr>
        <p:spPr bwMode="auto">
          <a:xfrm>
            <a:off x="7810500" y="5654675"/>
            <a:ext cx="1225550" cy="366713"/>
          </a:xfrm>
          <a:prstGeom prst="rect">
            <a:avLst/>
          </a:prstGeom>
          <a:noFill/>
          <a:ln w="9525">
            <a:noFill/>
            <a:miter lim="800000"/>
            <a:headEnd/>
            <a:tailEnd/>
          </a:ln>
          <a:effectLst/>
        </p:spPr>
        <p:txBody>
          <a:bodyPr wrap="none" anchor="ctr">
            <a:spAutoFit/>
          </a:bodyPr>
          <a:lstStyle/>
          <a:p>
            <a:r>
              <a:rPr lang="es-ES"/>
              <a:t>specimen </a:t>
            </a:r>
          </a:p>
        </p:txBody>
      </p:sp>
      <p:sp>
        <p:nvSpPr>
          <p:cNvPr id="9228" name="Rectangle 13"/>
          <p:cNvSpPr>
            <a:spLocks noChangeArrowheads="1"/>
          </p:cNvSpPr>
          <p:nvPr/>
        </p:nvSpPr>
        <p:spPr bwMode="auto">
          <a:xfrm>
            <a:off x="7812088" y="4437063"/>
            <a:ext cx="1225550" cy="366712"/>
          </a:xfrm>
          <a:prstGeom prst="rect">
            <a:avLst/>
          </a:prstGeom>
          <a:noFill/>
          <a:ln w="9525">
            <a:noFill/>
            <a:miter lim="800000"/>
            <a:headEnd/>
            <a:tailEnd/>
          </a:ln>
          <a:effectLst/>
        </p:spPr>
        <p:txBody>
          <a:bodyPr wrap="none" anchor="ctr">
            <a:spAutoFit/>
          </a:bodyPr>
          <a:lstStyle/>
          <a:p>
            <a:r>
              <a:rPr lang="es-ES"/>
              <a:t>specimen </a:t>
            </a:r>
          </a:p>
        </p:txBody>
      </p:sp>
      <p:sp>
        <p:nvSpPr>
          <p:cNvPr id="9229" name="Rectangle 14"/>
          <p:cNvSpPr>
            <a:spLocks noChangeArrowheads="1"/>
          </p:cNvSpPr>
          <p:nvPr/>
        </p:nvSpPr>
        <p:spPr bwMode="auto">
          <a:xfrm>
            <a:off x="7810500" y="6157913"/>
            <a:ext cx="1225550" cy="366712"/>
          </a:xfrm>
          <a:prstGeom prst="rect">
            <a:avLst/>
          </a:prstGeom>
          <a:noFill/>
          <a:ln w="9525">
            <a:noFill/>
            <a:miter lim="800000"/>
            <a:headEnd/>
            <a:tailEnd/>
          </a:ln>
          <a:effectLst/>
        </p:spPr>
        <p:txBody>
          <a:bodyPr wrap="none" anchor="ctr">
            <a:spAutoFit/>
          </a:bodyPr>
          <a:lstStyle/>
          <a:p>
            <a:r>
              <a:rPr lang="es-ES"/>
              <a:t>specimen </a:t>
            </a:r>
          </a:p>
        </p:txBody>
      </p:sp>
      <p:sp>
        <p:nvSpPr>
          <p:cNvPr id="9230" name="Rectangle 15"/>
          <p:cNvSpPr>
            <a:spLocks noChangeArrowheads="1"/>
          </p:cNvSpPr>
          <p:nvPr/>
        </p:nvSpPr>
        <p:spPr bwMode="auto">
          <a:xfrm>
            <a:off x="-34925" y="4508500"/>
            <a:ext cx="9144000" cy="865188"/>
          </a:xfrm>
          <a:prstGeom prst="rect">
            <a:avLst/>
          </a:prstGeom>
          <a:solidFill>
            <a:schemeClr val="accent1">
              <a:alpha val="50980"/>
            </a:schemeClr>
          </a:solidFill>
          <a:ln w="9525">
            <a:solidFill>
              <a:schemeClr val="tx1"/>
            </a:solidFill>
            <a:miter lim="800000"/>
            <a:headEnd/>
            <a:tailEnd/>
          </a:ln>
          <a:effectLst/>
        </p:spPr>
        <p:txBody>
          <a:bodyPr wrap="none" anchor="ctr"/>
          <a:lstStyle/>
          <a:p>
            <a:endParaRPr lang="en-US"/>
          </a:p>
        </p:txBody>
      </p:sp>
      <p:sp>
        <p:nvSpPr>
          <p:cNvPr id="9231" name="Rectangle 16"/>
          <p:cNvSpPr>
            <a:spLocks noChangeArrowheads="1"/>
          </p:cNvSpPr>
          <p:nvPr/>
        </p:nvSpPr>
        <p:spPr bwMode="auto">
          <a:xfrm>
            <a:off x="-34925" y="5662613"/>
            <a:ext cx="9144000" cy="287337"/>
          </a:xfrm>
          <a:prstGeom prst="rect">
            <a:avLst/>
          </a:prstGeom>
          <a:solidFill>
            <a:schemeClr val="accent1">
              <a:alpha val="50980"/>
            </a:schemeClr>
          </a:solidFill>
          <a:ln w="9525">
            <a:solidFill>
              <a:schemeClr val="tx1"/>
            </a:solidFill>
            <a:miter lim="800000"/>
            <a:headEnd/>
            <a:tailEnd/>
          </a:ln>
          <a:effectLst/>
        </p:spPr>
        <p:txBody>
          <a:bodyPr wrap="none" anchor="ctr"/>
          <a:lstStyle/>
          <a:p>
            <a:endParaRPr lang="en-US"/>
          </a:p>
        </p:txBody>
      </p:sp>
      <p:sp>
        <p:nvSpPr>
          <p:cNvPr id="9232" name="Rectangle 17"/>
          <p:cNvSpPr>
            <a:spLocks noChangeArrowheads="1"/>
          </p:cNvSpPr>
          <p:nvPr/>
        </p:nvSpPr>
        <p:spPr bwMode="auto">
          <a:xfrm>
            <a:off x="34925" y="6308725"/>
            <a:ext cx="9144000" cy="504825"/>
          </a:xfrm>
          <a:prstGeom prst="rect">
            <a:avLst/>
          </a:prstGeom>
          <a:solidFill>
            <a:schemeClr val="accent1">
              <a:alpha val="50980"/>
            </a:schemeClr>
          </a:solidFill>
          <a:ln w="9525">
            <a:solidFill>
              <a:schemeClr val="tx1"/>
            </a:solidFill>
            <a:miter lim="800000"/>
            <a:headEnd/>
            <a:tailEnd/>
          </a:ln>
          <a:effectLst/>
        </p:spPr>
        <p:txBody>
          <a:bodyPr wrap="none" anchor="ctr"/>
          <a:lstStyle/>
          <a:p>
            <a:endParaRPr lang="en-US"/>
          </a:p>
        </p:txBody>
      </p:sp>
      <p:sp>
        <p:nvSpPr>
          <p:cNvPr id="9233" name="Rectangle 18"/>
          <p:cNvSpPr>
            <a:spLocks noChangeArrowheads="1"/>
          </p:cNvSpPr>
          <p:nvPr/>
        </p:nvSpPr>
        <p:spPr bwMode="auto">
          <a:xfrm>
            <a:off x="-36513" y="620713"/>
            <a:ext cx="9178926" cy="1223962"/>
          </a:xfrm>
          <a:prstGeom prst="rect">
            <a:avLst/>
          </a:prstGeom>
          <a:solidFill>
            <a:srgbClr val="FF9900">
              <a:alpha val="50980"/>
            </a:srgbClr>
          </a:solidFill>
          <a:ln w="9525">
            <a:solidFill>
              <a:schemeClr val="tx1"/>
            </a:solidFill>
            <a:miter lim="800000"/>
            <a:headEnd/>
            <a:tailEnd/>
          </a:ln>
          <a:effectLst/>
        </p:spPr>
        <p:txBody>
          <a:bodyPr wrap="none" anchor="ctr"/>
          <a:lstStyle/>
          <a:p>
            <a:endParaRPr lang="en-US"/>
          </a:p>
        </p:txBody>
      </p:sp>
      <p:sp>
        <p:nvSpPr>
          <p:cNvPr id="9234" name="Rectangle 19"/>
          <p:cNvSpPr>
            <a:spLocks noChangeArrowheads="1"/>
          </p:cNvSpPr>
          <p:nvPr/>
        </p:nvSpPr>
        <p:spPr bwMode="auto">
          <a:xfrm>
            <a:off x="-36513" y="2349500"/>
            <a:ext cx="9178926" cy="1511300"/>
          </a:xfrm>
          <a:prstGeom prst="rect">
            <a:avLst/>
          </a:prstGeom>
          <a:solidFill>
            <a:srgbClr val="FF9900">
              <a:alpha val="50980"/>
            </a:srgbClr>
          </a:solidFill>
          <a:ln w="9525">
            <a:solidFill>
              <a:schemeClr val="tx1"/>
            </a:solidFill>
            <a:miter lim="800000"/>
            <a:headEnd/>
            <a:tailEnd/>
          </a:ln>
          <a:effectLst/>
        </p:spPr>
        <p:txBody>
          <a:bodyPr wrap="none" anchor="ctr"/>
          <a:lstStyle/>
          <a:p>
            <a:endParaRPr lang="en-US"/>
          </a:p>
        </p:txBody>
      </p:sp>
      <p:sp>
        <p:nvSpPr>
          <p:cNvPr id="9235" name="Rectangle 20"/>
          <p:cNvSpPr>
            <a:spLocks noChangeArrowheads="1"/>
          </p:cNvSpPr>
          <p:nvPr/>
        </p:nvSpPr>
        <p:spPr bwMode="auto">
          <a:xfrm>
            <a:off x="-36513" y="5373688"/>
            <a:ext cx="9178926" cy="287337"/>
          </a:xfrm>
          <a:prstGeom prst="rect">
            <a:avLst/>
          </a:prstGeom>
          <a:solidFill>
            <a:srgbClr val="FF9900">
              <a:alpha val="50980"/>
            </a:srgbClr>
          </a:solidFill>
          <a:ln w="9525">
            <a:solidFill>
              <a:schemeClr val="tx1"/>
            </a:solidFill>
            <a:miter lim="800000"/>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n-GB" dirty="0" smtClean="0"/>
              <a:t>Encoding specimens</a:t>
            </a:r>
          </a:p>
        </p:txBody>
      </p:sp>
      <p:sp>
        <p:nvSpPr>
          <p:cNvPr id="3" name="2 Marcador de contenido"/>
          <p:cNvSpPr>
            <a:spLocks noGrp="1"/>
          </p:cNvSpPr>
          <p:nvPr>
            <p:ph idx="1"/>
          </p:nvPr>
        </p:nvSpPr>
        <p:spPr/>
        <p:txBody>
          <a:bodyPr>
            <a:normAutofit fontScale="70000" lnSpcReduction="20000"/>
          </a:bodyPr>
          <a:lstStyle/>
          <a:p>
            <a:pPr eaLnBrk="1" hangingPunct="1">
              <a:defRPr/>
            </a:pPr>
            <a:r>
              <a:rPr lang="en-GB" dirty="0" smtClean="0"/>
              <a:t>Spanish Society of Anatomic Pathology (SEAP): </a:t>
            </a:r>
            <a:r>
              <a:rPr lang="en-GB" dirty="0" smtClean="0">
                <a:hlinkClick r:id="rId2"/>
              </a:rPr>
              <a:t>www.seap.es</a:t>
            </a:r>
            <a:r>
              <a:rPr lang="en-GB" dirty="0" smtClean="0"/>
              <a:t> </a:t>
            </a:r>
          </a:p>
          <a:p>
            <a:pPr eaLnBrk="1" hangingPunct="1">
              <a:defRPr/>
            </a:pPr>
            <a:r>
              <a:rPr lang="en-GB" dirty="0" smtClean="0"/>
              <a:t>Consensus from 8 institutions from all over Spain.</a:t>
            </a:r>
          </a:p>
          <a:p>
            <a:pPr eaLnBrk="1" hangingPunct="1">
              <a:defRPr/>
            </a:pPr>
            <a:r>
              <a:rPr lang="en-GB" dirty="0" smtClean="0"/>
              <a:t>Criteria for classifying specimens (without consideration of workload or diagnosis)</a:t>
            </a:r>
          </a:p>
          <a:p>
            <a:pPr marL="971550" lvl="1" indent="-514350" eaLnBrk="1" hangingPunct="1">
              <a:buFont typeface="+mj-lt"/>
              <a:buAutoNum type="arabicPeriod"/>
              <a:defRPr/>
            </a:pPr>
            <a:r>
              <a:rPr lang="en-GB" dirty="0" smtClean="0"/>
              <a:t>General topography (skin)</a:t>
            </a:r>
          </a:p>
          <a:p>
            <a:pPr marL="971550" lvl="1" indent="-514350" eaLnBrk="1" hangingPunct="1">
              <a:buFont typeface="+mj-lt"/>
              <a:buAutoNum type="arabicPeriod"/>
              <a:defRPr/>
            </a:pPr>
            <a:r>
              <a:rPr lang="en-GB" dirty="0" smtClean="0"/>
              <a:t>Obtaining procedure or intention: In biopsies</a:t>
            </a:r>
          </a:p>
          <a:p>
            <a:pPr lvl="2" eaLnBrk="1" hangingPunct="1">
              <a:defRPr/>
            </a:pPr>
            <a:r>
              <a:rPr lang="en-GB" dirty="0" smtClean="0">
                <a:ea typeface="+mn-ea"/>
              </a:rPr>
              <a:t>Superficial biopsy (punch, </a:t>
            </a:r>
            <a:r>
              <a:rPr lang="en-GB" dirty="0" err="1" smtClean="0">
                <a:ea typeface="+mn-ea"/>
              </a:rPr>
              <a:t>tru</a:t>
            </a:r>
            <a:r>
              <a:rPr lang="en-GB" dirty="0" smtClean="0">
                <a:ea typeface="+mn-ea"/>
              </a:rPr>
              <a:t>-cut or needle)</a:t>
            </a:r>
          </a:p>
          <a:p>
            <a:pPr lvl="2" eaLnBrk="1" hangingPunct="1">
              <a:defRPr/>
            </a:pPr>
            <a:r>
              <a:rPr lang="en-GB" dirty="0" smtClean="0">
                <a:ea typeface="+mn-ea"/>
              </a:rPr>
              <a:t>Incisional biopsy</a:t>
            </a:r>
          </a:p>
          <a:p>
            <a:pPr lvl="2" eaLnBrk="1" hangingPunct="1">
              <a:defRPr/>
            </a:pPr>
            <a:r>
              <a:rPr lang="en-GB" dirty="0" err="1" smtClean="0">
                <a:ea typeface="+mn-ea"/>
              </a:rPr>
              <a:t>Enucleation</a:t>
            </a:r>
            <a:endParaRPr lang="en-GB" dirty="0" smtClean="0">
              <a:ea typeface="+mn-ea"/>
            </a:endParaRPr>
          </a:p>
          <a:p>
            <a:pPr lvl="2" eaLnBrk="1" hangingPunct="1">
              <a:defRPr/>
            </a:pPr>
            <a:r>
              <a:rPr lang="en-GB" dirty="0" smtClean="0">
                <a:ea typeface="+mn-ea"/>
              </a:rPr>
              <a:t>Complete excision (generally with adjacent tissue)</a:t>
            </a:r>
          </a:p>
          <a:p>
            <a:pPr lvl="2" eaLnBrk="1" hangingPunct="1">
              <a:defRPr/>
            </a:pPr>
            <a:r>
              <a:rPr lang="en-GB" dirty="0" smtClean="0">
                <a:ea typeface="+mn-ea"/>
              </a:rPr>
              <a:t>Partial resection of an organ</a:t>
            </a:r>
          </a:p>
          <a:p>
            <a:pPr lvl="2" eaLnBrk="1" hangingPunct="1">
              <a:defRPr/>
            </a:pPr>
            <a:r>
              <a:rPr lang="en-GB" dirty="0" smtClean="0"/>
              <a:t>Complete removal of an organ</a:t>
            </a:r>
          </a:p>
          <a:p>
            <a:pPr lvl="2" eaLnBrk="1" hangingPunct="1">
              <a:defRPr/>
            </a:pPr>
            <a:r>
              <a:rPr lang="en-GB" dirty="0" smtClean="0">
                <a:ea typeface="+mn-ea"/>
              </a:rPr>
              <a:t>Removal of organ and adjacent structures (e.g. lymphadenectomy)</a:t>
            </a:r>
          </a:p>
          <a:p>
            <a:pPr lvl="2" eaLnBrk="1" hangingPunct="1">
              <a:defRPr/>
            </a:pPr>
            <a:r>
              <a:rPr lang="en-GB" dirty="0" smtClean="0">
                <a:ea typeface="+mn-ea"/>
              </a:rPr>
              <a:t>Special resection (Whipple, </a:t>
            </a:r>
            <a:r>
              <a:rPr lang="en-GB" dirty="0" err="1" smtClean="0">
                <a:ea typeface="+mn-ea"/>
              </a:rPr>
              <a:t>abdominoperineal</a:t>
            </a:r>
            <a:r>
              <a:rPr lang="en-GB" dirty="0" smtClean="0">
                <a:ea typeface="+mn-ea"/>
              </a:rPr>
              <a:t>,…) o method (stereotactic, endoscopy)</a:t>
            </a:r>
            <a:endParaRPr lang="en-GB"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eaLnBrk="1" hangingPunct="1">
              <a:defRPr/>
            </a:pPr>
            <a:r>
              <a:rPr lang="en-GB" dirty="0" smtClean="0"/>
              <a:t>Encoding specimens</a:t>
            </a:r>
          </a:p>
        </p:txBody>
      </p:sp>
      <p:sp>
        <p:nvSpPr>
          <p:cNvPr id="3" name="2 Marcador de contenido"/>
          <p:cNvSpPr>
            <a:spLocks noGrp="1"/>
          </p:cNvSpPr>
          <p:nvPr>
            <p:ph idx="1"/>
          </p:nvPr>
        </p:nvSpPr>
        <p:spPr/>
        <p:txBody>
          <a:bodyPr/>
          <a:lstStyle/>
          <a:p>
            <a:pPr eaLnBrk="1" hangingPunct="1">
              <a:defRPr/>
            </a:pPr>
            <a:r>
              <a:rPr lang="en-GB" dirty="0" smtClean="0"/>
              <a:t>Cytology</a:t>
            </a:r>
          </a:p>
          <a:p>
            <a:pPr lvl="1" eaLnBrk="1" hangingPunct="1">
              <a:defRPr/>
            </a:pPr>
            <a:r>
              <a:rPr lang="en-GB" dirty="0" err="1" smtClean="0">
                <a:ea typeface="+mn-ea"/>
              </a:rPr>
              <a:t>Exfoliative</a:t>
            </a:r>
            <a:r>
              <a:rPr lang="en-GB" dirty="0" smtClean="0">
                <a:ea typeface="+mn-ea"/>
              </a:rPr>
              <a:t> cytology, brushings or scrapings</a:t>
            </a:r>
          </a:p>
          <a:p>
            <a:pPr lvl="1" eaLnBrk="1" hangingPunct="1">
              <a:defRPr/>
            </a:pPr>
            <a:r>
              <a:rPr lang="en-GB" dirty="0" smtClean="0">
                <a:ea typeface="+mn-ea"/>
              </a:rPr>
              <a:t>Fluid sample</a:t>
            </a:r>
          </a:p>
          <a:p>
            <a:pPr lvl="1" eaLnBrk="1" hangingPunct="1">
              <a:defRPr/>
            </a:pPr>
            <a:r>
              <a:rPr lang="en-GB" dirty="0" smtClean="0">
                <a:ea typeface="+mn-ea"/>
              </a:rPr>
              <a:t>Touch preparation</a:t>
            </a:r>
          </a:p>
          <a:p>
            <a:pPr lvl="1" eaLnBrk="1" hangingPunct="1">
              <a:defRPr/>
            </a:pPr>
            <a:r>
              <a:rPr lang="en-GB" dirty="0" smtClean="0">
                <a:ea typeface="+mn-ea"/>
              </a:rPr>
              <a:t>Fine Needle Aspiration (</a:t>
            </a:r>
            <a:r>
              <a:rPr lang="en-GB" dirty="0" err="1" smtClean="0">
                <a:ea typeface="+mn-ea"/>
              </a:rPr>
              <a:t>FNA</a:t>
            </a:r>
            <a:r>
              <a:rPr lang="en-GB" dirty="0" smtClean="0">
                <a:ea typeface="+mn-ea"/>
              </a:rPr>
              <a:t>)</a:t>
            </a:r>
          </a:p>
          <a:p>
            <a:pPr eaLnBrk="1" hangingPunct="1">
              <a:defRPr/>
            </a:pPr>
            <a:r>
              <a:rPr lang="en-GB" dirty="0" smtClean="0"/>
              <a:t>Autopsy</a:t>
            </a:r>
          </a:p>
          <a:p>
            <a:pPr lvl="1" eaLnBrk="1" hangingPunct="1">
              <a:defRPr/>
            </a:pPr>
            <a:r>
              <a:rPr lang="en-GB" dirty="0" smtClean="0"/>
              <a:t>Coded as procedures</a:t>
            </a:r>
          </a:p>
        </p:txBody>
      </p:sp>
    </p:spTree>
  </p:cSld>
  <p:clrMapOvr>
    <a:masterClrMapping/>
  </p:clrMapOvr>
</p:sld>
</file>

<file path=ppt/theme/theme1.xml><?xml version="1.0" encoding="utf-8"?>
<a:theme xmlns:a="http://schemas.openxmlformats.org/drawingml/2006/main" name="Acuarela">
  <a:themeElements>
    <a:clrScheme name="Acuarela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fontScheme name="Acuarela">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Acuarela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Acuarela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Acuarela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Acuarela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Acuarela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Acuarela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Acuarela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Acuarela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Acuarela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Watermark</Template>
  <TotalTime>665</TotalTime>
  <Words>1843</Words>
  <Application>Microsoft Office PowerPoint</Application>
  <PresentationFormat>On-screen Show (4:3)</PresentationFormat>
  <Paragraphs>280</Paragraphs>
  <Slides>35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Wingdings</vt:lpstr>
      <vt:lpstr>Calibri</vt:lpstr>
      <vt:lpstr>Times New Roman</vt:lpstr>
      <vt:lpstr>Acuarela</vt:lpstr>
      <vt:lpstr>SNOMED CT in Anatomic Pathology</vt:lpstr>
      <vt:lpstr>Agenda</vt:lpstr>
      <vt:lpstr>Background</vt:lpstr>
      <vt:lpstr>SNOMED CT and digital images: DICOM</vt:lpstr>
      <vt:lpstr>Pathology reports</vt:lpstr>
      <vt:lpstr>Structured pathology reports</vt:lpstr>
      <vt:lpstr>Slide 7</vt:lpstr>
      <vt:lpstr>Encoding specimens</vt:lpstr>
      <vt:lpstr>Encoding specimens</vt:lpstr>
      <vt:lpstr>Results of encoding specimens and procedures with SNOMED CT</vt:lpstr>
      <vt:lpstr>Guidelines for encoding with SNOMED CT. Biopsies </vt:lpstr>
      <vt:lpstr>Guidelines for encoding specimens with SNOMED CT</vt:lpstr>
      <vt:lpstr>Postcoodination rules</vt:lpstr>
      <vt:lpstr>specimen : specimen procedure (attribute) = procedure </vt:lpstr>
      <vt:lpstr>specimen : specimen procedure (attribute) = procedure </vt:lpstr>
      <vt:lpstr>Very specific anatomic regions</vt:lpstr>
      <vt:lpstr>Laterality</vt:lpstr>
      <vt:lpstr>Implementation of specific sites and laterality</vt:lpstr>
      <vt:lpstr>A possible error in SNOMED CT</vt:lpstr>
      <vt:lpstr>Encoding Pathology diagnosis</vt:lpstr>
      <vt:lpstr>CAP Anatomic Pathology Subset</vt:lpstr>
      <vt:lpstr>Implementation of SNOMED CT in Hospital General de Ciudad Real</vt:lpstr>
      <vt:lpstr>Results. Implementation of SNOMED CT. Hierarchies of precoordinated terms</vt:lpstr>
      <vt:lpstr>Results</vt:lpstr>
      <vt:lpstr>Results</vt:lpstr>
      <vt:lpstr>Postcoordination</vt:lpstr>
      <vt:lpstr>Slide 27</vt:lpstr>
      <vt:lpstr>Linkage concepts in Pathology</vt:lpstr>
      <vt:lpstr>Linkage concepts</vt:lpstr>
      <vt:lpstr>Morphology attributes</vt:lpstr>
      <vt:lpstr>Morphology attributes</vt:lpstr>
      <vt:lpstr>Lack of coherence in SNOMED CT?</vt:lpstr>
      <vt:lpstr>Why we like morphological codes</vt:lpstr>
      <vt:lpstr>Clinical findings preferred by EHR</vt:lpstr>
      <vt:lpstr>Open questions</vt:lpstr>
    </vt:vector>
  </TitlesOfParts>
  <Company>HGCR-SEIS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SNOMED CT in Pathology</dc:title>
  <dc:creator>Marcial García Rojo</dc:creator>
  <cp:lastModifiedBy>Mary Kennedy</cp:lastModifiedBy>
  <cp:revision>51</cp:revision>
  <dcterms:created xsi:type="dcterms:W3CDTF">2011-06-17T10:04:00Z</dcterms:created>
  <dcterms:modified xsi:type="dcterms:W3CDTF">2012-10-24T12:12:42Z</dcterms:modified>
</cp:coreProperties>
</file>