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8" r:id="rId1"/>
  </p:sldMasterIdLst>
  <p:notesMasterIdLst>
    <p:notesMasterId r:id="rId6"/>
  </p:notesMasterIdLst>
  <p:sldIdLst>
    <p:sldId id="258" r:id="rId2"/>
    <p:sldId id="263" r:id="rId3"/>
    <p:sldId id="268" r:id="rId4"/>
    <p:sldId id="267" r:id="rId5"/>
  </p:sldIdLst>
  <p:sldSz cx="9144000" cy="6858000" type="screen4x3"/>
  <p:notesSz cx="9144000" cy="6858000"/>
  <p:defaultTextStyle>
    <a:defPPr marR="0" algn="l" rtl="0">
      <a:lnSpc>
        <a:spcPct val="100000"/>
      </a:lnSpc>
      <a:spcBef>
        <a:spcPts val="0"/>
      </a:spcBef>
      <a:spcAft>
        <a:spcPts val="0"/>
      </a:spcAft>
    </a:defPPr>
    <a:lvl1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 baseline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90651C3A-4460-11DB-9652-00E08161165F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1078" autoAdjust="0"/>
    <p:restoredTop sz="95027" autoAdjust="0"/>
  </p:normalViewPr>
  <p:slideViewPr>
    <p:cSldViewPr snapToGrid="0" snapToObjects="1">
      <p:cViewPr>
        <p:scale>
          <a:sx n="62" d="100"/>
          <a:sy n="62" d="100"/>
        </p:scale>
        <p:origin x="-1344" y="-2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3" name="Shape 3"/>
          <p:cNvSpPr txBox="1">
            <a:spLocks noGrp="1"/>
          </p:cNvSpPr>
          <p:nvPr>
            <p:ph type="dt" idx="10"/>
          </p:nvPr>
        </p:nvSpPr>
        <p:spPr>
          <a:xfrm>
            <a:off x="5179483" y="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r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4" name="Shape 4"/>
          <p:cNvSpPr>
            <a:spLocks noGrp="1" noRot="1" noChangeAspect="1"/>
          </p:cNvSpPr>
          <p:nvPr>
            <p:ph type="sldImg" idx="3"/>
          </p:nvPr>
        </p:nvSpPr>
        <p:spPr>
          <a:xfrm>
            <a:off x="2857500" y="514350"/>
            <a:ext cx="3429000" cy="2571749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5" name="Shape 5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6" name="Shape 6"/>
          <p:cNvSpPr txBox="1">
            <a:spLocks noGrp="1"/>
          </p:cNvSpPr>
          <p:nvPr>
            <p:ph type="ftr" idx="11"/>
          </p:nvPr>
        </p:nvSpPr>
        <p:spPr>
          <a:xfrm>
            <a:off x="0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l" rtl="0">
              <a:defRPr sz="1200" b="0" i="0" u="none" strike="noStrike" cap="none" baseline="0"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sldNum" idx="12"/>
          </p:nvPr>
        </p:nvSpPr>
        <p:spPr>
          <a:xfrm>
            <a:off x="5179483" y="6513910"/>
            <a:ext cx="3962399" cy="3428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indent="0" algn="r" rtl="0">
              <a:defRPr sz="1200" b="0" i="0" u="none" strike="noStrike" cap="none" baseline="0"/>
            </a:lvl1pPr>
            <a:lvl2pPr marL="0" marR="0" indent="0" algn="l" rtl="0">
              <a:defRPr/>
            </a:lvl2pPr>
            <a:lvl3pPr marL="0" marR="0" indent="0" algn="l" rtl="0">
              <a:defRPr/>
            </a:lvl3pPr>
            <a:lvl4pPr marL="0" marR="0" indent="0" algn="l" rtl="0">
              <a:defRPr/>
            </a:lvl4pPr>
            <a:lvl5pPr marL="0" marR="0" indent="0" algn="l" rtl="0">
              <a:defRPr/>
            </a:lvl5pPr>
            <a:lvl6pPr marL="0" marR="0" indent="0" algn="l" rtl="0">
              <a:defRPr/>
            </a:lvl6pPr>
            <a:lvl7pPr marL="0" marR="0" indent="0" algn="l" rtl="0">
              <a:defRPr/>
            </a:lvl7pPr>
            <a:lvl8pPr marL="0" marR="0" indent="0" algn="l" rtl="0">
              <a:defRPr/>
            </a:lvl8pPr>
            <a:lvl9pPr marL="0" marR="0" indent="0" algn="l" rtl="0"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57629482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0615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3624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514350"/>
            <a:ext cx="3429000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190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dias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hape 13"/>
          <p:cNvCxnSpPr/>
          <p:nvPr/>
        </p:nvCxnSpPr>
        <p:spPr>
          <a:xfrm>
            <a:off x="0" y="1613266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685800" y="2143116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3600" b="0" i="0" u="none" strike="noStrike" cap="none" baseline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685800" y="3895402"/>
            <a:ext cx="6400799" cy="146952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None/>
              <a:defRPr sz="2400" b="0" i="0" u="none" strike="noStrike" cap="none" baseline="0">
                <a:solidFill>
                  <a:srgbClr val="0070C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pic>
        <p:nvPicPr>
          <p:cNvPr id="2" name="Picture 1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3" name="Picture 2" descr="delivering_snomed_tagline_CMYK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75" y="5722818"/>
            <a:ext cx="2426053" cy="10339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2A2698-25A6-BB44-BDF3-496AA86874B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hape 9"/>
          <p:cNvSpPr txBox="1">
            <a:spLocks noGrp="1"/>
          </p:cNvSpPr>
          <p:nvPr>
            <p:ph idx="1"/>
          </p:nvPr>
        </p:nvSpPr>
        <p:spPr>
          <a:xfrm>
            <a:off x="457200" y="1452308"/>
            <a:ext cx="8229600" cy="465800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Trebuchet MS"/>
                <a:ea typeface="Arial"/>
                <a:cs typeface="Trebuchet MS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hape 29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6592043" cy="5079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9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810069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i="0" cap="all">
                <a:latin typeface="Trebuchet MS Bold"/>
                <a:cs typeface="Trebuchet MS Bold"/>
              </a:defRPr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i="0">
                <a:latin typeface="Trebuchet MS"/>
                <a:cs typeface="Trebuchet MS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pic>
        <p:nvPicPr>
          <p:cNvPr id="7" name="Picture 6" descr="ihtsdo_brand_master_PMS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9275" y="64416"/>
            <a:ext cx="3238066" cy="1438019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7389741" y="6429396"/>
            <a:ext cx="1104971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8484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ammenligning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7" name="Shape 37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8" name="Shape 38"/>
          <p:cNvSpPr txBox="1">
            <a:spLocks noGrp="1"/>
          </p:cNvSpPr>
          <p:nvPr>
            <p:ph type="body" idx="3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buFont typeface="Arial"/>
              <a:buNone/>
              <a:defRPr sz="2000" b="1" i="0">
                <a:latin typeface="Trebuchet MS Bold"/>
                <a:cs typeface="Trebuchet MS Bold"/>
              </a:defRPr>
            </a:lvl1pPr>
            <a:lvl2pPr marL="457200" indent="0" rtl="0">
              <a:buFont typeface="Arial"/>
              <a:buNone/>
              <a:defRPr sz="2000" b="1"/>
            </a:lvl2pPr>
            <a:lvl3pPr marL="914400" indent="0" rtl="0">
              <a:buFont typeface="Arial"/>
              <a:buNone/>
              <a:defRPr sz="1800" b="1"/>
            </a:lvl3pPr>
            <a:lvl4pPr marL="1371600" indent="0" rtl="0">
              <a:buFont typeface="Arial"/>
              <a:buNone/>
              <a:defRPr sz="1600" b="1"/>
            </a:lvl4pPr>
            <a:lvl5pPr marL="1828800" indent="0" rtl="0">
              <a:buFont typeface="Arial"/>
              <a:buNone/>
              <a:defRPr sz="1600" b="1"/>
            </a:lvl5pPr>
            <a:lvl6pPr marL="2286000" indent="0" rtl="0">
              <a:buFont typeface="Arial"/>
              <a:buNone/>
              <a:defRPr sz="1600" b="1"/>
            </a:lvl6pPr>
            <a:lvl7pPr marL="2743200" indent="0" rtl="0">
              <a:buFont typeface="Arial"/>
              <a:buNone/>
              <a:defRPr sz="1600" b="1"/>
            </a:lvl7pPr>
            <a:lvl8pPr marL="3200400" indent="0" rtl="0">
              <a:buFont typeface="Arial"/>
              <a:buNone/>
              <a:defRPr sz="1600" b="1"/>
            </a:lvl8pPr>
            <a:lvl9pPr marL="3657600" indent="0" rtl="0">
              <a:buFont typeface="Arial"/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9" name="Shape 39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1800" b="0" i="0">
                <a:latin typeface="Trebuchet MS"/>
                <a:cs typeface="Trebuchet MS"/>
              </a:defRPr>
            </a:lvl1pPr>
            <a:lvl2pPr rtl="0">
              <a:defRPr sz="2000"/>
            </a:lvl2pPr>
            <a:lvl3pPr rtl="0">
              <a:defRPr sz="1800"/>
            </a:lvl3pPr>
            <a:lvl4pPr rtl="0">
              <a:defRPr sz="1600"/>
            </a:lvl4pPr>
            <a:lvl5pPr rtl="0">
              <a:defRPr sz="1600"/>
            </a:lvl5pPr>
            <a:lvl6pPr rtl="0">
              <a:defRPr sz="1600"/>
            </a:lvl6pPr>
            <a:lvl7pPr rtl="0">
              <a:defRPr sz="1600"/>
            </a:lvl7pPr>
            <a:lvl8pPr rtl="0">
              <a:defRPr sz="1600"/>
            </a:lvl8pPr>
            <a:lvl9pPr rtl="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1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" name="Shape 18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59204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1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Kun titel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610448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l" rtl="0">
              <a:spcBef>
                <a:spcPts val="0"/>
              </a:spcBef>
              <a:spcAft>
                <a:spcPts val="0"/>
              </a:spcAft>
              <a:defRPr sz="2800" b="0" i="0">
                <a:solidFill>
                  <a:srgbClr val="21218A"/>
                </a:solidFill>
                <a:latin typeface="Trebuchet MS Bold"/>
                <a:ea typeface="Arial"/>
                <a:cs typeface="Trebuchet MS Bold"/>
                <a:sym typeface="Arial"/>
              </a:defRPr>
            </a:lvl1pPr>
            <a:lvl2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algn="l" rtl="0">
              <a:spcBef>
                <a:spcPts val="0"/>
              </a:spcBef>
              <a:spcAft>
                <a:spcPts val="0"/>
              </a:spcAft>
              <a:defRPr sz="320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to edit Master title style</a:t>
            </a:r>
            <a:endParaRPr dirty="0"/>
          </a:p>
        </p:txBody>
      </p:sp>
      <p:cxnSp>
        <p:nvCxnSpPr>
          <p:cNvPr id="7" name="Shape 13"/>
          <p:cNvCxnSpPr/>
          <p:nvPr userDrawn="1"/>
        </p:nvCxnSpPr>
        <p:spPr>
          <a:xfrm>
            <a:off x="0" y="1318802"/>
            <a:ext cx="9144000" cy="0"/>
          </a:xfrm>
          <a:prstGeom prst="straightConnector1">
            <a:avLst/>
          </a:prstGeom>
          <a:noFill/>
          <a:ln w="9525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Tom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Indhold med billedteks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>
            <a:spLocks noGrp="1"/>
          </p:cNvSpPr>
          <p:nvPr>
            <p:ph type="title"/>
          </p:nvPr>
        </p:nvSpPr>
        <p:spPr>
          <a:xfrm>
            <a:off x="457200" y="714356"/>
            <a:ext cx="3008313" cy="7207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body" idx="1"/>
          </p:nvPr>
        </p:nvSpPr>
        <p:spPr>
          <a:xfrm>
            <a:off x="3575050" y="892621"/>
            <a:ext cx="5111750" cy="52335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defRPr sz="2000" b="0" i="0">
                <a:latin typeface="Trebuchet MS"/>
                <a:cs typeface="Trebuchet MS"/>
              </a:defRPr>
            </a:lvl1pPr>
            <a:lvl2pPr rtl="0">
              <a:defRPr sz="2400"/>
            </a:lvl2pPr>
            <a:lvl3pPr rtl="0">
              <a:defRPr sz="2000"/>
            </a:lvl3pPr>
            <a:lvl4pPr rtl="0">
              <a:defRPr sz="1800"/>
            </a:lvl4pPr>
            <a:lvl5pPr rtl="0">
              <a:defRPr sz="1800"/>
            </a:lvl5pPr>
            <a:lvl6pPr rtl="0">
              <a:defRPr sz="2000"/>
            </a:lvl6pPr>
            <a:lvl7pPr rtl="0">
              <a:defRPr sz="2000"/>
            </a:lvl7pPr>
            <a:lvl8pPr rtl="0">
              <a:defRPr sz="2000"/>
            </a:lvl8pPr>
            <a:lvl9pPr rtl="0"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7" name="Shape 57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61" name="Shape 61"/>
          <p:cNvCxnSpPr/>
          <p:nvPr/>
        </p:nvCxnSpPr>
        <p:spPr>
          <a:xfrm>
            <a:off x="428597" y="1428736"/>
            <a:ext cx="3071833" cy="0"/>
          </a:xfrm>
          <a:prstGeom prst="straightConnector1">
            <a:avLst/>
          </a:prstGeom>
          <a:noFill/>
          <a:ln w="38100" cap="flat">
            <a:solidFill>
              <a:srgbClr val="229BB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Billede med billedtekst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1792288" y="4914919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defRPr sz="2000" b="0" i="0">
                <a:latin typeface="Trebuchet MS Bold"/>
                <a:cs typeface="Trebuchet MS Bold"/>
              </a:defRPr>
            </a:lvl1pPr>
            <a:lvl2pPr rtl="0">
              <a:defRPr/>
            </a:lvl2pPr>
            <a:lvl3pPr rtl="0">
              <a:defRPr/>
            </a:lvl3pPr>
            <a:lvl4pPr rtl="0">
              <a:defRPr/>
            </a:lvl4pPr>
            <a:lvl5pPr rtl="0">
              <a:defRPr/>
            </a:lvl5pPr>
            <a:lvl6pPr rtl="0">
              <a:defRPr/>
            </a:lvl6pPr>
            <a:lvl7pPr rtl="0">
              <a:defRPr/>
            </a:lvl7pPr>
            <a:lvl8pPr rtl="0">
              <a:defRPr/>
            </a:lvl8pPr>
            <a:lvl9pPr rtl="0">
              <a:defRPr/>
            </a:lvl9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64" name="Shape 64"/>
          <p:cNvSpPr>
            <a:spLocks noGrp="1"/>
          </p:cNvSpPr>
          <p:nvPr>
            <p:ph type="pic" idx="2"/>
          </p:nvPr>
        </p:nvSpPr>
        <p:spPr>
          <a:xfrm>
            <a:off x="1792288" y="883418"/>
            <a:ext cx="5486399" cy="390290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l" rtl="0">
              <a:spcBef>
                <a:spcPts val="0"/>
              </a:spcBef>
              <a:buClr>
                <a:srgbClr val="150E53"/>
              </a:buClr>
              <a:buFont typeface="Arial"/>
              <a:buNone/>
              <a:defRPr sz="3200" b="0" i="0" u="none" strike="noStrike" cap="none" baseline="0">
                <a:solidFill>
                  <a:srgbClr val="150E53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457200" marR="0" indent="0" algn="l" rtl="0">
              <a:buClr>
                <a:schemeClr val="dk1"/>
              </a:buClr>
              <a:buFont typeface="Arial"/>
              <a:buNone/>
              <a:defRPr sz="28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914400" marR="0" indent="0" algn="l" rtl="0">
              <a:buClr>
                <a:schemeClr val="dk1"/>
              </a:buClr>
              <a:buFont typeface="Arial"/>
              <a:buNone/>
              <a:defRPr sz="24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371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18288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2860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7432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2004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657600" marR="0" indent="0" algn="l" rtl="0">
              <a:buClr>
                <a:schemeClr val="dk1"/>
              </a:buClr>
              <a:buFont typeface="Arial"/>
              <a:buNone/>
              <a:defRPr sz="2000" b="0" i="0" u="none" strike="noStrike" cap="none" baseline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1792288" y="548165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buFont typeface="Arial"/>
              <a:buNone/>
              <a:defRPr sz="1400" b="0" i="0">
                <a:latin typeface="Trebuchet MS"/>
                <a:cs typeface="Trebuchet MS"/>
              </a:defRPr>
            </a:lvl1pPr>
            <a:lvl2pPr marL="457200" indent="0" rtl="0">
              <a:buFont typeface="Arial"/>
              <a:buNone/>
              <a:defRPr sz="1200"/>
            </a:lvl2pPr>
            <a:lvl3pPr marL="914400" indent="0" rtl="0">
              <a:buFont typeface="Arial"/>
              <a:buNone/>
              <a:defRPr sz="1000"/>
            </a:lvl3pPr>
            <a:lvl4pPr marL="1371600" indent="0" rtl="0">
              <a:buFont typeface="Arial"/>
              <a:buNone/>
              <a:defRPr sz="900"/>
            </a:lvl4pPr>
            <a:lvl5pPr marL="1828800" indent="0" rtl="0">
              <a:buFont typeface="Arial"/>
              <a:buNone/>
              <a:defRPr sz="900"/>
            </a:lvl5pPr>
            <a:lvl6pPr marL="2286000" indent="0" rtl="0">
              <a:buFont typeface="Arial"/>
              <a:buNone/>
              <a:defRPr sz="900"/>
            </a:lvl6pPr>
            <a:lvl7pPr marL="2743200" indent="0" rtl="0">
              <a:buFont typeface="Arial"/>
              <a:buNone/>
              <a:defRPr sz="900"/>
            </a:lvl7pPr>
            <a:lvl8pPr marL="3200400" indent="0" rtl="0">
              <a:buFont typeface="Arial"/>
              <a:buNone/>
              <a:defRPr sz="900"/>
            </a:lvl8pPr>
            <a:lvl9pPr marL="3657600" indent="0" rtl="0">
              <a:buFont typeface="Arial"/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>
            <a:spLocks noGrp="1"/>
          </p:cNvSpPr>
          <p:nvPr>
            <p:ph type="body" idx="1"/>
          </p:nvPr>
        </p:nvSpPr>
        <p:spPr>
          <a:xfrm>
            <a:off x="457200" y="1428736"/>
            <a:ext cx="8229600" cy="482881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indent="-213359" algn="l" rtl="0">
              <a:spcBef>
                <a:spcPts val="100"/>
              </a:spcBef>
              <a:spcAft>
                <a:spcPts val="100"/>
              </a:spcAft>
              <a:buClr>
                <a:srgbClr val="0055B0"/>
              </a:buClr>
              <a:buFont typeface="Arial"/>
              <a:buChar char="▪"/>
              <a:defRPr sz="24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742950" marR="0" indent="-177800" algn="l" rtl="0">
              <a:spcBef>
                <a:spcPts val="100"/>
              </a:spcBef>
              <a:spcAft>
                <a:spcPts val="100"/>
              </a:spcAft>
              <a:buClr>
                <a:srgbClr val="0070C0"/>
              </a:buClr>
              <a:buFont typeface="Arial"/>
              <a:buChar char="▪"/>
              <a:defRPr sz="2000" b="0" i="0" u="none" strike="noStrike" cap="none" baseline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143000" marR="0" indent="-165100" algn="l" rtl="0">
              <a:spcBef>
                <a:spcPts val="100"/>
              </a:spcBef>
              <a:spcAft>
                <a:spcPts val="100"/>
              </a:spcAft>
              <a:buClr>
                <a:srgbClr val="229BB8"/>
              </a:buClr>
              <a:buFont typeface="Arial"/>
              <a:buChar char="▪"/>
              <a:defRPr sz="2000" b="0" i="0" u="none" strike="noStrike" cap="none" baseline="0">
                <a:solidFill>
                  <a:srgbClr val="229BB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6002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–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057400" marR="0" indent="-127000" algn="l" rtl="0">
              <a:spcBef>
                <a:spcPts val="100"/>
              </a:spcBef>
              <a:spcAft>
                <a:spcPts val="100"/>
              </a:spcAft>
              <a:buClr>
                <a:srgbClr val="606060"/>
              </a:buClr>
              <a:buFont typeface="Arial"/>
              <a:buChar char="»"/>
              <a:defRPr sz="1600" b="0" i="0" u="none" strike="noStrike" cap="none" baseline="0">
                <a:solidFill>
                  <a:srgbClr val="60606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5146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29718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4290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3886200" marR="0" indent="-101600" algn="l" rtl="0">
              <a:spcBef>
                <a:spcPts val="400"/>
              </a:spcBef>
              <a:spcAft>
                <a:spcPts val="0"/>
              </a:spcAft>
              <a:buClr>
                <a:srgbClr val="0055B0"/>
              </a:buClr>
              <a:buFont typeface="Arial"/>
              <a:buChar char="»"/>
              <a:defRPr sz="2000" b="0" i="0" u="none" strike="noStrike" cap="none" baseline="0">
                <a:solidFill>
                  <a:srgbClr val="0055B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11" name="Shape 11"/>
          <p:cNvSpPr txBox="1">
            <a:spLocks noGrp="1"/>
          </p:cNvSpPr>
          <p:nvPr>
            <p:ph type="title"/>
          </p:nvPr>
        </p:nvSpPr>
        <p:spPr>
          <a:xfrm>
            <a:off x="457200" y="642918"/>
            <a:ext cx="6711673" cy="57943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spcAft>
                <a:spcPts val="0"/>
              </a:spcAft>
              <a:defRPr sz="2800" b="0" i="0" u="none" strike="noStrike" cap="none" baseline="0">
                <a:solidFill>
                  <a:srgbClr val="2121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4572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9144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13716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1828800" marR="0" indent="0" algn="l" rtl="0">
              <a:spcBef>
                <a:spcPts val="0"/>
              </a:spcBef>
              <a:spcAft>
                <a:spcPts val="0"/>
              </a:spcAft>
              <a:defRPr sz="3200" b="0" i="0" u="none" strike="noStrike" cap="none" baseline="0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pic>
        <p:nvPicPr>
          <p:cNvPr id="2" name="Picture 1" descr="ihtsdo_snomed_combined_b_PMS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73" y="114249"/>
            <a:ext cx="1735851" cy="629964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0" i="0">
                <a:solidFill>
                  <a:schemeClr val="tx1">
                    <a:tint val="75000"/>
                  </a:schemeClr>
                </a:solidFill>
                <a:latin typeface="Museo 300"/>
                <a:cs typeface="Museo 300"/>
              </a:defRPr>
            </a:lvl1pPr>
          </a:lstStyle>
          <a:p>
            <a:fld id="{E72A2698-25A6-BB44-BDF3-496AA86874B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80" r:id="rId2"/>
    <p:sldLayoutId id="2147483679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 Bold"/>
          <a:ea typeface="Arial"/>
          <a:cs typeface="Trebuchet MS Bold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Trebuchet MS"/>
          <a:ea typeface="Arial"/>
          <a:cs typeface="Trebuchet MS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1" i="1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 eaLnBrk="1" hangingPunct="1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global.gotomeeting.com/join/751875749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Mapping SIG Conference Call</a:t>
            </a:r>
            <a:r>
              <a:rPr lang="en-US" dirty="0"/>
              <a:t/>
            </a:r>
            <a:br>
              <a:rPr lang="en-US" dirty="0"/>
            </a:br>
            <a:r>
              <a:rPr lang="en-US" sz="3200" dirty="0" smtClean="0"/>
              <a:t>June 8, 2015</a:t>
            </a:r>
            <a:br>
              <a:rPr lang="en-US" sz="3200" dirty="0" smtClean="0"/>
            </a:br>
            <a:r>
              <a:rPr lang="en-US" sz="3200" dirty="0" smtClean="0"/>
              <a:t>19:00-20:00 UTC</a:t>
            </a:r>
            <a:endParaRPr lang="en-US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9900" y="3895402"/>
            <a:ext cx="8474075" cy="1469528"/>
          </a:xfrm>
        </p:spPr>
        <p:txBody>
          <a:bodyPr/>
          <a:lstStyle/>
          <a:p>
            <a:r>
              <a:rPr lang="en-US" sz="2800" b="1" dirty="0">
                <a:hlinkClick r:id="rId2"/>
              </a:rPr>
              <a:t>https://</a:t>
            </a:r>
            <a:r>
              <a:rPr lang="en-US" sz="2800" b="1" dirty="0" smtClean="0">
                <a:hlinkClick r:id="rId2"/>
              </a:rPr>
              <a:t>global.gotomeeting.com/join/</a:t>
            </a:r>
            <a:r>
              <a:rPr lang="en-GB" sz="2800" b="1" dirty="0" smtClean="0">
                <a:hlinkClick r:id="rId2"/>
              </a:rPr>
              <a:t>751875749</a:t>
            </a:r>
            <a:endParaRPr lang="en-GB" sz="2800" b="1" dirty="0" smtClean="0"/>
          </a:p>
          <a:p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790797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1365809"/>
            <a:ext cx="8229600" cy="5385511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Welcome, apologies and conflicts of interest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Notes (audio </a:t>
            </a:r>
            <a:r>
              <a:rPr lang="en-US" sz="1800" dirty="0"/>
              <a:t>recording </a:t>
            </a:r>
            <a:r>
              <a:rPr lang="en-US" sz="1800" dirty="0" smtClean="0"/>
              <a:t>underway)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>
                <a:latin typeface="+mj-lt"/>
              </a:rPr>
              <a:t>Review and agree agenda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1000" dirty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Notes and actions from last meeting (HB)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>
                <a:latin typeface="+mj-lt"/>
              </a:rPr>
              <a:t>Requirement for Face-to-Face Mapping SIG session at the October 2015 Business Meeting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Update on Allergy/ </a:t>
            </a:r>
            <a:r>
              <a:rPr lang="en-US" sz="2200" dirty="0" smtClean="0"/>
              <a:t>Adverse </a:t>
            </a:r>
            <a:r>
              <a:rPr lang="en-US" sz="2200" dirty="0"/>
              <a:t>sensitivity implementation guide </a:t>
            </a:r>
            <a:r>
              <a:rPr lang="en-US" sz="2200" dirty="0" smtClean="0"/>
              <a:t>(JRC) </a:t>
            </a:r>
          </a:p>
          <a:p>
            <a:pPr marL="565150" lvl="1" indent="0">
              <a:buNone/>
            </a:pPr>
            <a:endParaRPr lang="en-US" sz="8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Quality Assurance Topic (All)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 smtClean="0"/>
              <a:t>Mapping of Rare Diseases and Syndromes and the use of </a:t>
            </a:r>
            <a:r>
              <a:rPr lang="en-US" sz="1800" dirty="0" err="1" smtClean="0"/>
              <a:t>Orphanet</a:t>
            </a:r>
            <a:endParaRPr lang="en-US" sz="1800" dirty="0" smtClean="0"/>
          </a:p>
          <a:p>
            <a:pPr marL="565150" lvl="1" indent="0">
              <a:buNone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 smtClean="0"/>
              <a:t>Mapping </a:t>
            </a:r>
            <a:r>
              <a:rPr lang="en-US" sz="2200" dirty="0"/>
              <a:t>Service Team report </a:t>
            </a:r>
            <a:endParaRPr lang="en-US" sz="2200" dirty="0" smtClean="0"/>
          </a:p>
          <a:p>
            <a:pPr>
              <a:buFont typeface="Arial" panose="020B0604020202020204" pitchFamily="34" charset="0"/>
              <a:buChar char="•"/>
            </a:pPr>
            <a:endParaRPr lang="en-US" sz="1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200" dirty="0"/>
              <a:t>NRC Extension Maps </a:t>
            </a:r>
            <a:r>
              <a:rPr lang="en-US" sz="2200" dirty="0" smtClean="0"/>
              <a:t>report</a:t>
            </a:r>
            <a:endParaRPr lang="en-US" sz="1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2000" dirty="0" smtClean="0">
              <a:latin typeface="+mj-lt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endParaRPr lang="en-US" sz="1800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258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29541" indent="0">
              <a:buNone/>
            </a:pPr>
            <a:endParaRPr lang="en-GB" dirty="0"/>
          </a:p>
          <a:p>
            <a:pPr marL="129541" indent="0">
              <a:buNone/>
            </a:pPr>
            <a:endParaRPr lang="en-GB" dirty="0" smtClean="0"/>
          </a:p>
          <a:p>
            <a:pPr marL="129541" indent="0">
              <a:buNone/>
            </a:pPr>
            <a:endParaRPr lang="en-GB" dirty="0"/>
          </a:p>
          <a:p>
            <a:pPr marL="129541" indent="0">
              <a:buNone/>
            </a:pP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Action Log</a:t>
            </a:r>
            <a:endParaRPr lang="en-GB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" y="1844040"/>
            <a:ext cx="8442960" cy="3459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45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52307"/>
            <a:ext cx="8229600" cy="4948493"/>
          </a:xfrm>
        </p:spPr>
        <p:txBody>
          <a:bodyPr/>
          <a:lstStyle/>
          <a:p>
            <a:pPr marL="129541" indent="0">
              <a:buNone/>
            </a:pPr>
            <a:r>
              <a:rPr lang="en-GB" sz="2800" b="1" dirty="0" smtClean="0">
                <a:latin typeface="+mn-lt"/>
              </a:rPr>
              <a:t>Next meeting:</a:t>
            </a:r>
          </a:p>
          <a:p>
            <a:r>
              <a:rPr lang="en-GB" b="1" dirty="0" smtClean="0">
                <a:latin typeface="+mn-lt"/>
              </a:rPr>
              <a:t>13</a:t>
            </a:r>
            <a:r>
              <a:rPr lang="en-GB" b="1" baseline="30000" dirty="0" smtClean="0">
                <a:latin typeface="+mn-lt"/>
              </a:rPr>
              <a:t>th</a:t>
            </a:r>
            <a:r>
              <a:rPr lang="en-GB" b="1" dirty="0" smtClean="0">
                <a:latin typeface="+mn-lt"/>
              </a:rPr>
              <a:t> July </a:t>
            </a:r>
            <a:r>
              <a:rPr lang="en-GB" b="1" dirty="0" smtClean="0">
                <a:latin typeface="+mn-lt"/>
              </a:rPr>
              <a:t>2015 19:00-20:00 UTC</a:t>
            </a: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2000" dirty="0" smtClean="0">
              <a:latin typeface="+mn-lt"/>
            </a:endParaRPr>
          </a:p>
          <a:p>
            <a:pPr marL="129541" indent="0">
              <a:buNone/>
            </a:pPr>
            <a:endParaRPr lang="en-GB" sz="2000" dirty="0">
              <a:latin typeface="+mn-lt"/>
            </a:endParaRPr>
          </a:p>
          <a:p>
            <a:pPr marL="129541" indent="0">
              <a:buNone/>
            </a:pPr>
            <a:endParaRPr lang="en-GB" sz="1000" dirty="0" smtClean="0">
              <a:latin typeface="+mn-lt"/>
            </a:endParaRPr>
          </a:p>
          <a:p>
            <a:pPr marL="129541" indent="0">
              <a:buNone/>
            </a:pPr>
            <a:endParaRPr lang="en-GB" sz="1900" b="1" dirty="0" smtClean="0">
              <a:latin typeface="+mn-lt"/>
            </a:endParaRPr>
          </a:p>
          <a:p>
            <a:pPr marL="129541" indent="0">
              <a:buNone/>
            </a:pPr>
            <a:r>
              <a:rPr lang="en-GB" sz="1900" b="1" dirty="0" smtClean="0">
                <a:latin typeface="+mn-lt"/>
              </a:rPr>
              <a:t>IHTSDO Business Meeting &amp; Showcase October 25</a:t>
            </a:r>
            <a:r>
              <a:rPr lang="en-GB" sz="1900" b="1" baseline="30000" dirty="0" smtClean="0">
                <a:latin typeface="+mn-lt"/>
              </a:rPr>
              <a:t>th</a:t>
            </a:r>
            <a:r>
              <a:rPr lang="en-GB" sz="1900" b="1" dirty="0" smtClean="0">
                <a:latin typeface="+mn-lt"/>
              </a:rPr>
              <a:t>-30</a:t>
            </a:r>
            <a:r>
              <a:rPr lang="en-GB" sz="1900" b="1" baseline="30000" dirty="0" smtClean="0">
                <a:latin typeface="+mn-lt"/>
              </a:rPr>
              <a:t>th</a:t>
            </a:r>
            <a:r>
              <a:rPr lang="en-GB" sz="1900" b="1" dirty="0" smtClean="0">
                <a:latin typeface="+mn-lt"/>
              </a:rPr>
              <a:t> 2015 in Uruguay</a:t>
            </a:r>
            <a:endParaRPr lang="en-GB" sz="1900" b="1" dirty="0">
              <a:latin typeface="+mn-lt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Upcoming Meetings</a:t>
            </a:r>
            <a:endParaRPr lang="en-GB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103" y="2697480"/>
            <a:ext cx="3157537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66030997"/>
      </p:ext>
    </p:extLst>
  </p:cSld>
  <p:clrMapOvr>
    <a:masterClrMapping/>
  </p:clrMapOvr>
</p:sld>
</file>

<file path=ppt/theme/theme1.xml><?xml version="1.0" encoding="utf-8"?>
<a:theme xmlns:a="http://schemas.openxmlformats.org/drawingml/2006/main" name="MappingSIG_Agenda_20141027">
  <a:themeElements>
    <a:clrScheme name="IHTSDO CIIO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9972"/>
      </a:accent1>
      <a:accent2>
        <a:srgbClr val="3333CC"/>
      </a:accent2>
      <a:accent3>
        <a:srgbClr val="FFFFFF"/>
      </a:accent3>
      <a:accent4>
        <a:srgbClr val="000000"/>
      </a:accent4>
      <a:accent5>
        <a:srgbClr val="00CC99"/>
      </a:accent5>
      <a:accent6>
        <a:srgbClr val="2D2DB9"/>
      </a:accent6>
      <a:hlink>
        <a:srgbClr val="0000E5"/>
      </a:hlink>
      <a:folHlink>
        <a:srgbClr val="2D2DB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MappingSIG_Agenda_20141027</Template>
  <TotalTime>1602</TotalTime>
  <Words>108</Words>
  <Application>Microsoft Office PowerPoint</Application>
  <PresentationFormat>On-screen Show (4:3)</PresentationFormat>
  <Paragraphs>38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MappingSIG_Agenda_20141027</vt:lpstr>
      <vt:lpstr>Mapping SIG Conference Call June 8, 2015 19:00-20:00 UTC</vt:lpstr>
      <vt:lpstr>Agenda</vt:lpstr>
      <vt:lpstr>Action Log</vt:lpstr>
      <vt:lpstr>Upcoming Meetings</vt:lpstr>
    </vt:vector>
  </TitlesOfParts>
  <Company>Health &amp; Social Care Information Centre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Mapping SIG Face-to-Face Meeting</dc:title>
  <dc:creator>habr2</dc:creator>
  <cp:lastModifiedBy>habr2</cp:lastModifiedBy>
  <cp:revision>120</cp:revision>
  <dcterms:created xsi:type="dcterms:W3CDTF">2014-10-03T08:09:49Z</dcterms:created>
  <dcterms:modified xsi:type="dcterms:W3CDTF">2015-06-08T13:29:54Z</dcterms:modified>
</cp:coreProperties>
</file>