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8" r:id="rId3"/>
    <p:sldId id="269" r:id="rId4"/>
    <p:sldId id="270" r:id="rId5"/>
    <p:sldId id="271" r:id="rId6"/>
    <p:sldId id="272" r:id="rId7"/>
    <p:sldId id="281" r:id="rId8"/>
    <p:sldId id="273" r:id="rId9"/>
    <p:sldId id="274" r:id="rId10"/>
    <p:sldId id="279" r:id="rId11"/>
    <p:sldId id="275" r:id="rId12"/>
    <p:sldId id="282" r:id="rId13"/>
    <p:sldId id="278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634" autoAdjust="0"/>
    <p:restoredTop sz="94660"/>
  </p:normalViewPr>
  <p:slideViewPr>
    <p:cSldViewPr>
      <p:cViewPr>
        <p:scale>
          <a:sx n="80" d="100"/>
          <a:sy n="80" d="100"/>
        </p:scale>
        <p:origin x="-426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4/23/2012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4/23/2012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4/23/2012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4/23/2012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4/23/2012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4/23/2012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4/23/2012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1371600"/>
            <a:ext cx="8763000" cy="1470025"/>
          </a:xfrm>
        </p:spPr>
        <p:txBody>
          <a:bodyPr>
            <a:normAutofit/>
          </a:bodyPr>
          <a:lstStyle/>
          <a:p>
            <a:r>
              <a:rPr lang="en-GB" dirty="0" smtClean="0">
                <a:ea typeface="Calibri"/>
                <a:cs typeface="Times New Roman"/>
              </a:rPr>
              <a:t>Event, Condition &amp; Episode project group update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Ed Cheetham</a:t>
            </a:r>
          </a:p>
          <a:p>
            <a:r>
              <a:rPr lang="en-GB" dirty="0" smtClean="0"/>
              <a:t>IHTSDO Content Committee</a:t>
            </a:r>
          </a:p>
          <a:p>
            <a:r>
              <a:rPr lang="en-GB" dirty="0" smtClean="0"/>
              <a:t>April 2012</a:t>
            </a:r>
          </a:p>
          <a:p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Overhang/outstanding issues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24400"/>
          </a:xfrm>
        </p:spPr>
        <p:txBody>
          <a:bodyPr>
            <a:normAutofit lnSpcReduction="10000"/>
          </a:bodyPr>
          <a:lstStyle/>
          <a:p>
            <a:r>
              <a:rPr lang="en-GB" dirty="0" smtClean="0"/>
              <a:t>Representation of ‘allergic disorders’</a:t>
            </a:r>
          </a:p>
          <a:p>
            <a:pPr lvl="1"/>
            <a:r>
              <a:rPr lang="en-GB" dirty="0" smtClean="0"/>
              <a:t>Conveniently cast as ‘disordered structures’, but gradual realisation that they are often more than this - structures, processes or dispositions in their own right.</a:t>
            </a:r>
          </a:p>
          <a:p>
            <a:pPr lvl="1"/>
            <a:r>
              <a:rPr lang="en-GB" dirty="0" smtClean="0"/>
              <a:t>Fortunately we have the ‘condition’ disjunction, but not yet </a:t>
            </a:r>
            <a:r>
              <a:rPr lang="en-GB" dirty="0" smtClean="0"/>
              <a:t>fully agreed how </a:t>
            </a:r>
            <a:r>
              <a:rPr lang="en-GB" dirty="0" smtClean="0"/>
              <a:t>to exploit this.</a:t>
            </a:r>
          </a:p>
          <a:p>
            <a:r>
              <a:rPr lang="en-GB" dirty="0" smtClean="0"/>
              <a:t>How to represent SDP commitment</a:t>
            </a:r>
          </a:p>
          <a:p>
            <a:pPr lvl="1"/>
            <a:r>
              <a:rPr lang="en-GB" dirty="0" smtClean="0"/>
              <a:t>Probably simple ‘IsA’ augmentation, but other options exist.</a:t>
            </a:r>
          </a:p>
          <a:p>
            <a:pPr lvl="1"/>
            <a:endParaRPr lang="en-GB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 smtClean="0"/>
              <a:t>Representing compound observations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GB" dirty="0" smtClean="0"/>
              <a:t>Less stable at present, but interesting convergence with other item</a:t>
            </a:r>
          </a:p>
          <a:p>
            <a:pPr lvl="1"/>
            <a:r>
              <a:rPr lang="en-GB" dirty="0" smtClean="0"/>
              <a:t>Long-standing view that many compound observations are ‘situations’ (easiest to conceive are the X without Y</a:t>
            </a:r>
          </a:p>
          <a:p>
            <a:r>
              <a:rPr lang="en-GB" dirty="0" smtClean="0"/>
              <a:t>SCT&lt;&gt;ICD11 work empirically supporting view that many compound conditions best interpreted as ‘situations’ - notably where currently represented as conjunction of </a:t>
            </a:r>
            <a:r>
              <a:rPr lang="en-GB" dirty="0" err="1" smtClean="0"/>
              <a:t>supertypes</a:t>
            </a:r>
            <a:endParaRPr lang="en-GB" dirty="0" smtClean="0"/>
          </a:p>
          <a:p>
            <a:pPr lvl="2"/>
            <a:r>
              <a:rPr lang="en-GB" dirty="0" smtClean="0"/>
              <a:t>(‘...phase of a patient’s life, during which he/she is bearer of (some combination of) pathological conditions...’)</a:t>
            </a:r>
          </a:p>
          <a:p>
            <a:pPr lvl="1"/>
            <a:endParaRPr lang="en-GB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 smtClean="0"/>
              <a:t>Representing compound observations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Ironically the clarity this provides destabilises the representation of ‘conditions’ – as the ICD11/SCT paper concludes:</a:t>
            </a:r>
          </a:p>
          <a:p>
            <a:pPr lvl="2"/>
            <a:r>
              <a:rPr lang="en-GB" dirty="0" smtClean="0"/>
              <a:t>“...This option (situation interpretation) would leave open the challenge of developing a SNOMED CT representation for conditions, and rules for determining when codes for conditions are pre-coordinated into the terminology.”</a:t>
            </a:r>
            <a:endParaRPr lang="en-GB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Next steps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Clarify and stabilise definition of ‘allergic disorder’ classes (and test into wider ‘process outcome’ classes)</a:t>
            </a:r>
          </a:p>
          <a:p>
            <a:r>
              <a:rPr lang="en-GB" dirty="0" smtClean="0"/>
              <a:t>Explore condition representation and implications of widespread ‘situation’ interpretation of findings</a:t>
            </a:r>
          </a:p>
          <a:p>
            <a:pPr lvl="1"/>
            <a:r>
              <a:rPr lang="en-GB" dirty="0" smtClean="0"/>
              <a:t>Relationship to existing finding/disorder content</a:t>
            </a:r>
          </a:p>
          <a:p>
            <a:pPr lvl="1"/>
            <a:r>
              <a:rPr lang="en-GB" dirty="0" smtClean="0"/>
              <a:t>Relationship to existing ‘explicit’ situations </a:t>
            </a:r>
            <a:endParaRPr lang="en-GB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Outline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GB" dirty="0" smtClean="0"/>
              <a:t>Brief recap of stated project objectives</a:t>
            </a:r>
          </a:p>
          <a:p>
            <a:r>
              <a:rPr lang="en-GB" dirty="0" smtClean="0"/>
              <a:t>6 month progress update</a:t>
            </a:r>
          </a:p>
          <a:p>
            <a:pPr lvl="1"/>
            <a:r>
              <a:rPr lang="en-GB" dirty="0" smtClean="0"/>
              <a:t>Meetings</a:t>
            </a:r>
          </a:p>
          <a:p>
            <a:pPr lvl="1"/>
            <a:r>
              <a:rPr lang="en-GB" dirty="0" smtClean="0"/>
              <a:t>Participation</a:t>
            </a:r>
          </a:p>
          <a:p>
            <a:r>
              <a:rPr lang="en-GB" dirty="0" smtClean="0"/>
              <a:t>Distinguishing events and conditions</a:t>
            </a:r>
          </a:p>
          <a:p>
            <a:pPr lvl="1"/>
            <a:r>
              <a:rPr lang="en-GB" dirty="0" smtClean="0"/>
              <a:t>Allergic hypersensitivity [artf6262]</a:t>
            </a:r>
          </a:p>
          <a:p>
            <a:r>
              <a:rPr lang="en-GB" dirty="0" smtClean="0"/>
              <a:t>Representing compound observations</a:t>
            </a:r>
          </a:p>
          <a:p>
            <a:pPr lvl="1"/>
            <a:r>
              <a:rPr lang="en-GB" dirty="0" smtClean="0"/>
              <a:t>X with Y, X without Y [artf6166]</a:t>
            </a:r>
          </a:p>
          <a:p>
            <a:pPr lvl="1"/>
            <a:r>
              <a:rPr lang="en-GB" dirty="0" smtClean="0"/>
              <a:t>SCT &lt;&gt; ICD11 harmonisation</a:t>
            </a:r>
          </a:p>
          <a:p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Background/recap [2008 materials]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lnSpc>
                <a:spcPct val="80000"/>
              </a:lnSpc>
            </a:pPr>
            <a:r>
              <a:rPr lang="en-US" sz="2800" dirty="0" smtClean="0"/>
              <a:t>The problem</a:t>
            </a:r>
          </a:p>
          <a:p>
            <a:pPr lvl="1">
              <a:lnSpc>
                <a:spcPct val="80000"/>
              </a:lnSpc>
            </a:pPr>
            <a:r>
              <a:rPr lang="en-US" sz="2000" dirty="0" smtClean="0"/>
              <a:t>Neither SNOMED modelers nor SNOMED users consistently understand the difference between, say, dog bite (event) (SCTID 217697000) and deep dog bite (clinical finding) (SCTID 262571007). It’s unclear whether a SNOMED Clinical Finding represents a discrete event vs. a persisting condition.</a:t>
            </a:r>
          </a:p>
          <a:p>
            <a:pPr lvl="1">
              <a:lnSpc>
                <a:spcPct val="80000"/>
              </a:lnSpc>
            </a:pPr>
            <a:endParaRPr lang="en-US" sz="2000" dirty="0" smtClean="0"/>
          </a:p>
          <a:p>
            <a:pPr>
              <a:lnSpc>
                <a:spcPct val="80000"/>
              </a:lnSpc>
            </a:pPr>
            <a:r>
              <a:rPr lang="en-GB" sz="2600" dirty="0" smtClean="0"/>
              <a:t>Project description - scope</a:t>
            </a:r>
            <a:endParaRPr lang="en-GB" sz="2400" dirty="0" smtClean="0"/>
          </a:p>
          <a:p>
            <a:pPr lvl="1">
              <a:lnSpc>
                <a:spcPct val="80000"/>
              </a:lnSpc>
            </a:pPr>
            <a:r>
              <a:rPr lang="en-GB" sz="2000" dirty="0" smtClean="0"/>
              <a:t>Establish guidelines for differentiating discrete events from persisting conditions.</a:t>
            </a:r>
          </a:p>
          <a:p>
            <a:pPr lvl="1">
              <a:lnSpc>
                <a:spcPct val="80000"/>
              </a:lnSpc>
            </a:pPr>
            <a:r>
              <a:rPr lang="en-GB" sz="2000" dirty="0" smtClean="0"/>
              <a:t>Establish guidelines for differentiating concepts in the Clinical Findings hierarchy, the Disease (SCTID 64572001) </a:t>
            </a:r>
            <a:r>
              <a:rPr lang="en-GB" sz="2000" dirty="0" err="1" smtClean="0"/>
              <a:t>subhierarchy</a:t>
            </a:r>
            <a:r>
              <a:rPr lang="en-GB" sz="2000" dirty="0" smtClean="0"/>
              <a:t> within Clinical Findings, and the Events hierarchy.</a:t>
            </a:r>
          </a:p>
          <a:p>
            <a:pPr lvl="1">
              <a:lnSpc>
                <a:spcPct val="80000"/>
              </a:lnSpc>
            </a:pPr>
            <a:r>
              <a:rPr lang="en-GB" sz="2000" dirty="0" smtClean="0"/>
              <a:t>Clean up existing content to be consistent with established guidelines.</a:t>
            </a:r>
          </a:p>
          <a:p>
            <a:pPr lvl="1">
              <a:lnSpc>
                <a:spcPct val="80000"/>
              </a:lnSpc>
            </a:pPr>
            <a:endParaRPr lang="en-GB" sz="2000" dirty="0" smtClean="0"/>
          </a:p>
          <a:p>
            <a:pPr lvl="1">
              <a:lnSpc>
                <a:spcPct val="80000"/>
              </a:lnSpc>
            </a:pPr>
            <a:r>
              <a:rPr lang="en-GB" sz="2000" dirty="0" smtClean="0"/>
              <a:t>“Top priority is clarification of the rules. From there, clean up of content will be necessary, but will take some time.” </a:t>
            </a:r>
          </a:p>
          <a:p>
            <a:pPr>
              <a:lnSpc>
                <a:spcPct val="80000"/>
              </a:lnSpc>
            </a:pPr>
            <a:endParaRPr lang="en-US" sz="2400" dirty="0" smtClean="0"/>
          </a:p>
          <a:p>
            <a:endParaRPr lang="en-GB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Background/recap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To date empirical approaches have largely been of questionable use.</a:t>
            </a:r>
          </a:p>
          <a:p>
            <a:r>
              <a:rPr lang="en-GB" dirty="0" smtClean="0"/>
              <a:t>Last 18/24 months (yes...) attempt to incorporate a more formal ontological framework for supporting required distinctions</a:t>
            </a:r>
            <a:endParaRPr lang="en-GB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Meeting details (last 6/12)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Sydney meeting October 2011</a:t>
            </a:r>
          </a:p>
          <a:p>
            <a:r>
              <a:rPr lang="en-GB" dirty="0" smtClean="0"/>
              <a:t>Quiet October/November...</a:t>
            </a:r>
          </a:p>
          <a:p>
            <a:r>
              <a:rPr lang="en-GB" dirty="0" smtClean="0"/>
              <a:t>Catch-up call 14</a:t>
            </a:r>
            <a:r>
              <a:rPr lang="en-GB" baseline="30000" dirty="0" smtClean="0"/>
              <a:t>th</a:t>
            </a:r>
            <a:r>
              <a:rPr lang="en-GB" dirty="0" smtClean="0"/>
              <a:t> December</a:t>
            </a:r>
          </a:p>
          <a:p>
            <a:r>
              <a:rPr lang="en-GB" dirty="0" smtClean="0"/>
              <a:t>2-weekly meetings since January 2012 (7)</a:t>
            </a:r>
          </a:p>
          <a:p>
            <a:pPr lvl="1"/>
            <a:r>
              <a:rPr lang="en-GB" dirty="0" smtClean="0"/>
              <a:t>Alternating between ‘main topics’</a:t>
            </a:r>
          </a:p>
          <a:p>
            <a:pPr lvl="1"/>
            <a:r>
              <a:rPr lang="en-GB" dirty="0" smtClean="0"/>
              <a:t>Main hard work – Bruce Goldberg</a:t>
            </a:r>
          </a:p>
          <a:p>
            <a:pPr lvl="1"/>
            <a:r>
              <a:rPr lang="en-GB" dirty="0" smtClean="0"/>
              <a:t>Significant assistance – Stefan Schulz plus others</a:t>
            </a:r>
            <a:endParaRPr lang="en-GB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 smtClean="0"/>
              <a:t>Distinguishing events and conditions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Sydney meeting – stable (</a:t>
            </a:r>
            <a:r>
              <a:rPr lang="en-GB" dirty="0" err="1" smtClean="0"/>
              <a:t>aspirational</a:t>
            </a:r>
            <a:r>
              <a:rPr lang="en-GB" dirty="0" smtClean="0"/>
              <a:t>) proposal conceived within framework of </a:t>
            </a:r>
          </a:p>
          <a:p>
            <a:pPr lvl="1"/>
            <a:r>
              <a:rPr lang="en-GB" dirty="0" smtClean="0"/>
              <a:t> Schulz et. al </a:t>
            </a:r>
            <a:r>
              <a:rPr lang="en-GB" i="1" dirty="0" smtClean="0"/>
              <a:t>Scalable representations of diseases in biomedical </a:t>
            </a:r>
            <a:r>
              <a:rPr lang="en-GB" i="1" dirty="0" err="1" smtClean="0"/>
              <a:t>ontologies</a:t>
            </a:r>
            <a:r>
              <a:rPr lang="en-GB" i="1" dirty="0" smtClean="0"/>
              <a:t> (2010) </a:t>
            </a:r>
            <a:r>
              <a:rPr lang="en-GB" dirty="0" smtClean="0"/>
              <a:t>as a refinement of:	</a:t>
            </a:r>
          </a:p>
          <a:p>
            <a:pPr lvl="1"/>
            <a:r>
              <a:rPr lang="en-GB" dirty="0" smtClean="0"/>
              <a:t> </a:t>
            </a:r>
            <a:r>
              <a:rPr lang="en-US" dirty="0" err="1" smtClean="0"/>
              <a:t>Scheuermann</a:t>
            </a:r>
            <a:r>
              <a:rPr lang="en-US" dirty="0" smtClean="0"/>
              <a:t> RH, </a:t>
            </a:r>
            <a:r>
              <a:rPr lang="en-US" dirty="0" err="1" smtClean="0"/>
              <a:t>Ceusters</a:t>
            </a:r>
            <a:r>
              <a:rPr lang="en-US" dirty="0" smtClean="0"/>
              <a:t> W, Smith B (2009). </a:t>
            </a:r>
            <a:r>
              <a:rPr lang="en-US" i="1" dirty="0" smtClean="0"/>
              <a:t>Toward an Ontological Treatment of Disease and Diagnosis </a:t>
            </a:r>
            <a:r>
              <a:rPr lang="en-US" dirty="0" smtClean="0"/>
              <a:t>(2009)</a:t>
            </a:r>
            <a:endParaRPr lang="en-GB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Content Placeholder 3" descr="Revised upperlevel allergy class file general mods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152400"/>
            <a:ext cx="8365767" cy="6534265"/>
          </a:xfrm>
        </p:spPr>
      </p:pic>
      <p:sp>
        <p:nvSpPr>
          <p:cNvPr id="5" name="Rectangle 4"/>
          <p:cNvSpPr/>
          <p:nvPr/>
        </p:nvSpPr>
        <p:spPr>
          <a:xfrm>
            <a:off x="7239000" y="1600200"/>
            <a:ext cx="1905000" cy="4038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7" name="Content Placeholder 6" descr="Revised_upperlevel_allergy_class_file_final_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81000" y="152400"/>
            <a:ext cx="8240670" cy="6476562"/>
          </a:xfr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Reaction/disposition relationship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24400"/>
          </a:xfrm>
        </p:spPr>
        <p:txBody>
          <a:bodyPr>
            <a:normAutofit lnSpcReduction="10000"/>
          </a:bodyPr>
          <a:lstStyle/>
          <a:p>
            <a:r>
              <a:rPr lang="en-GB" dirty="0" smtClean="0"/>
              <a:t>Preferred approach would be to avoid a direct relationship between allergic disposition (allergy to...) and the causative agent (...X).</a:t>
            </a:r>
          </a:p>
          <a:p>
            <a:pPr lvl="1"/>
            <a:r>
              <a:rPr lang="en-GB" dirty="0" smtClean="0"/>
              <a:t>Realistic interim compromise would be to retain the current ‘causative agent’ pattern</a:t>
            </a:r>
          </a:p>
          <a:p>
            <a:r>
              <a:rPr lang="en-GB" dirty="0" smtClean="0"/>
              <a:t>Preferred approach would associate allergic disposition with allergic reaction (via has realisation)</a:t>
            </a:r>
          </a:p>
          <a:p>
            <a:pPr lvl="1"/>
            <a:r>
              <a:rPr lang="en-GB" dirty="0" smtClean="0"/>
              <a:t>Realistic interim compromise would be to use current ‘has definitional manifestation’.</a:t>
            </a:r>
          </a:p>
          <a:p>
            <a:endParaRPr lang="en-GB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486</TotalTime>
  <Words>624</Words>
  <Application>Microsoft Office PowerPoint</Application>
  <PresentationFormat>On-screen Show (4:3)</PresentationFormat>
  <Paragraphs>63</Paragraphs>
  <Slides>13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Office Theme</vt:lpstr>
      <vt:lpstr>Event, Condition &amp; Episode project group update</vt:lpstr>
      <vt:lpstr>Outline</vt:lpstr>
      <vt:lpstr>Background/recap [2008 materials]</vt:lpstr>
      <vt:lpstr>Background/recap</vt:lpstr>
      <vt:lpstr>Meeting details (last 6/12)</vt:lpstr>
      <vt:lpstr>Distinguishing events and conditions</vt:lpstr>
      <vt:lpstr>Slide 7</vt:lpstr>
      <vt:lpstr>Slide 8</vt:lpstr>
      <vt:lpstr>Reaction/disposition relationship</vt:lpstr>
      <vt:lpstr>Overhang/outstanding issues</vt:lpstr>
      <vt:lpstr>Representing compound observations</vt:lpstr>
      <vt:lpstr>Representing compound observations</vt:lpstr>
      <vt:lpstr>Next steps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/>
  <cp:lastModifiedBy>Ed Cheetham</cp:lastModifiedBy>
  <cp:revision>26</cp:revision>
  <dcterms:created xsi:type="dcterms:W3CDTF">2006-08-16T00:00:00Z</dcterms:created>
  <dcterms:modified xsi:type="dcterms:W3CDTF">2012-04-23T20:40:56Z</dcterms:modified>
</cp:coreProperties>
</file>