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7" r:id="rId3"/>
    <p:sldId id="262" r:id="rId4"/>
    <p:sldId id="258" r:id="rId5"/>
    <p:sldId id="259" r:id="rId6"/>
    <p:sldId id="260"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CDEBC82-CCA9-4185-87D9-3EBDF657960A}" type="datetimeFigureOut">
              <a:rPr lang="en-US" smtClean="0"/>
              <a:pPr/>
              <a:t>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DEBC82-CCA9-4185-87D9-3EBDF657960A}" type="datetimeFigureOut">
              <a:rPr lang="en-US" smtClean="0"/>
              <a:pPr/>
              <a:t>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DEBC82-CCA9-4185-87D9-3EBDF657960A}" type="datetimeFigureOut">
              <a:rPr lang="en-US" smtClean="0"/>
              <a:pPr/>
              <a:t>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CDEBC82-CCA9-4185-87D9-3EBDF657960A}" type="datetimeFigureOut">
              <a:rPr lang="en-US" smtClean="0"/>
              <a:pPr/>
              <a:t>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DEBC82-CCA9-4185-87D9-3EBDF657960A}" type="datetimeFigureOut">
              <a:rPr lang="en-US" smtClean="0"/>
              <a:pPr/>
              <a:t>8/10/2013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CDEBC82-CCA9-4185-87D9-3EBDF657960A}" type="datetimeFigureOut">
              <a:rPr lang="en-US" smtClean="0"/>
              <a:pPr/>
              <a:t>8/10/2013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CDEBC82-CCA9-4185-87D9-3EBDF657960A}" type="datetimeFigureOut">
              <a:rPr lang="en-US" smtClean="0"/>
              <a:pPr/>
              <a:t>8/10/2013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CDEBC82-CCA9-4185-87D9-3EBDF657960A}" type="datetimeFigureOut">
              <a:rPr lang="en-US" smtClean="0"/>
              <a:pPr/>
              <a:t>8/10/2013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DEBC82-CCA9-4185-87D9-3EBDF657960A}" type="datetimeFigureOut">
              <a:rPr lang="en-US" smtClean="0"/>
              <a:pPr/>
              <a:t>8/10/2013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DEBC82-CCA9-4185-87D9-3EBDF657960A}" type="datetimeFigureOut">
              <a:rPr lang="en-US" smtClean="0"/>
              <a:pPr/>
              <a:t>8/10/2013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DEBC82-CCA9-4185-87D9-3EBDF657960A}" type="datetimeFigureOut">
              <a:rPr lang="en-US" smtClean="0"/>
              <a:pPr/>
              <a:t>8/10/2013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55517ED-FCE6-4F7B-97FC-8E38D35ABDD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DEBC82-CCA9-4185-87D9-3EBDF657960A}" type="datetimeFigureOut">
              <a:rPr lang="en-US" smtClean="0"/>
              <a:pPr/>
              <a:t>8/10/2013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5517ED-FCE6-4F7B-97FC-8E38D35ABDD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87575"/>
            <a:ext cx="7772400" cy="1470025"/>
          </a:xfrm>
        </p:spPr>
        <p:txBody>
          <a:bodyPr/>
          <a:lstStyle/>
          <a:p>
            <a:r>
              <a:rPr lang="en-US" dirty="0" smtClean="0"/>
              <a:t>Intraoral pigmentation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752600" y="381000"/>
            <a:ext cx="6019800" cy="5292364"/>
          </a:xfrm>
          <a:prstGeom prst="rect">
            <a:avLst/>
          </a:prstGeom>
          <a:noFill/>
          <a:ln w="9525">
            <a:noFill/>
            <a:miter lim="800000"/>
            <a:headEnd/>
            <a:tailEnd/>
          </a:ln>
        </p:spPr>
      </p:pic>
      <p:sp>
        <p:nvSpPr>
          <p:cNvPr id="5" name="TextBox 4"/>
          <p:cNvSpPr txBox="1"/>
          <p:nvPr/>
        </p:nvSpPr>
        <p:spPr>
          <a:xfrm>
            <a:off x="2057400" y="5791200"/>
            <a:ext cx="5562600" cy="646331"/>
          </a:xfrm>
          <a:prstGeom prst="rect">
            <a:avLst/>
          </a:prstGeom>
          <a:noFill/>
        </p:spPr>
        <p:txBody>
          <a:bodyPr wrap="square" rtlCol="0">
            <a:spAutoFit/>
          </a:bodyPr>
          <a:lstStyle/>
          <a:p>
            <a:r>
              <a:rPr lang="en-US" dirty="0" smtClean="0"/>
              <a:t>http</a:t>
            </a:r>
            <a:r>
              <a:rPr lang="en-US" dirty="0"/>
              <a:t>://www.hindawi.com/crim/dentistry/2013/787294/</a:t>
            </a:r>
          </a:p>
          <a:p>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981200" y="0"/>
            <a:ext cx="4343400" cy="5982738"/>
          </a:xfrm>
          <a:prstGeom prst="rect">
            <a:avLst/>
          </a:prstGeom>
          <a:noFill/>
          <a:ln w="9525">
            <a:noFill/>
            <a:miter lim="800000"/>
            <a:headEnd/>
            <a:tailEnd/>
          </a:ln>
        </p:spPr>
      </p:pic>
      <p:sp>
        <p:nvSpPr>
          <p:cNvPr id="3" name="TextBox 2"/>
          <p:cNvSpPr txBox="1"/>
          <p:nvPr/>
        </p:nvSpPr>
        <p:spPr>
          <a:xfrm>
            <a:off x="304800" y="6324600"/>
            <a:ext cx="8229600" cy="369332"/>
          </a:xfrm>
          <a:prstGeom prst="rect">
            <a:avLst/>
          </a:prstGeom>
          <a:noFill/>
        </p:spPr>
        <p:txBody>
          <a:bodyPr wrap="square" rtlCol="0">
            <a:spAutoFit/>
          </a:bodyPr>
          <a:lstStyle/>
          <a:p>
            <a:r>
              <a:rPr lang="en-US" dirty="0" smtClean="0"/>
              <a:t>http://web.squ.edu.om/med-Lib/MED_CD/E_CDs/oral%20medicine/docs/ch06.pdf</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print"/>
          <a:srcRect/>
          <a:stretch>
            <a:fillRect/>
          </a:stretch>
        </p:blipFill>
        <p:spPr bwMode="auto">
          <a:xfrm>
            <a:off x="685800" y="152400"/>
            <a:ext cx="7553325" cy="6467475"/>
          </a:xfrm>
          <a:prstGeom prst="rect">
            <a:avLst/>
          </a:prstGeom>
          <a:noFill/>
          <a:ln w="9525">
            <a:noFill/>
            <a:miter lim="800000"/>
            <a:headEnd/>
            <a:tailEnd/>
          </a:ln>
        </p:spPr>
      </p:pic>
      <p:sp>
        <p:nvSpPr>
          <p:cNvPr id="8" name="Right Arrow 7"/>
          <p:cNvSpPr/>
          <p:nvPr/>
        </p:nvSpPr>
        <p:spPr>
          <a:xfrm>
            <a:off x="4419600" y="5257800"/>
            <a:ext cx="6096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2438400" y="6248400"/>
            <a:ext cx="6096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371600" y="6400800"/>
            <a:ext cx="1371600" cy="2286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276600" y="6172200"/>
            <a:ext cx="1752600" cy="369332"/>
          </a:xfrm>
          <a:prstGeom prst="rect">
            <a:avLst/>
          </a:prstGeom>
          <a:solidFill>
            <a:schemeClr val="bg2">
              <a:lumMod val="75000"/>
            </a:schemeClr>
          </a:solidFill>
        </p:spPr>
        <p:txBody>
          <a:bodyPr wrap="square" rtlCol="0">
            <a:spAutoFit/>
          </a:bodyPr>
          <a:lstStyle/>
          <a:p>
            <a:r>
              <a:rPr lang="en-US" dirty="0" smtClean="0"/>
              <a:t>Wrong parent</a:t>
            </a:r>
            <a:endParaRPr lang="en-US" dirty="0"/>
          </a:p>
        </p:txBody>
      </p:sp>
      <p:sp>
        <p:nvSpPr>
          <p:cNvPr id="12" name="TextBox 11"/>
          <p:cNvSpPr txBox="1"/>
          <p:nvPr/>
        </p:nvSpPr>
        <p:spPr>
          <a:xfrm>
            <a:off x="5181600" y="5181600"/>
            <a:ext cx="1752600" cy="369332"/>
          </a:xfrm>
          <a:prstGeom prst="rect">
            <a:avLst/>
          </a:prstGeom>
          <a:solidFill>
            <a:schemeClr val="bg2">
              <a:lumMod val="75000"/>
            </a:schemeClr>
          </a:solidFill>
        </p:spPr>
        <p:txBody>
          <a:bodyPr wrap="square" rtlCol="0">
            <a:spAutoFit/>
          </a:bodyPr>
          <a:lstStyle/>
          <a:p>
            <a:r>
              <a:rPr lang="en-US" dirty="0" smtClean="0"/>
              <a:t>Correct parent</a:t>
            </a:r>
            <a:endParaRPr lang="en-US" dirty="0"/>
          </a:p>
        </p:txBody>
      </p:sp>
      <p:sp>
        <p:nvSpPr>
          <p:cNvPr id="14" name="Oval 13"/>
          <p:cNvSpPr/>
          <p:nvPr/>
        </p:nvSpPr>
        <p:spPr>
          <a:xfrm>
            <a:off x="1524000" y="5410200"/>
            <a:ext cx="1371600" cy="2286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685800" y="228600"/>
            <a:ext cx="7077075" cy="6324600"/>
          </a:xfrm>
          <a:prstGeom prst="rect">
            <a:avLst/>
          </a:prstGeom>
          <a:noFill/>
          <a:ln w="9525">
            <a:noFill/>
            <a:miter lim="800000"/>
            <a:headEnd/>
            <a:tailEnd/>
          </a:ln>
        </p:spPr>
      </p:pic>
      <p:sp>
        <p:nvSpPr>
          <p:cNvPr id="3" name="Oval 2"/>
          <p:cNvSpPr/>
          <p:nvPr/>
        </p:nvSpPr>
        <p:spPr>
          <a:xfrm>
            <a:off x="4572000" y="3124200"/>
            <a:ext cx="1371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4724400" y="6248400"/>
            <a:ext cx="1371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4724400" y="5562600"/>
            <a:ext cx="1371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724400" y="5181600"/>
            <a:ext cx="13716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858000" y="3886200"/>
            <a:ext cx="2209800" cy="646331"/>
          </a:xfrm>
          <a:prstGeom prst="rect">
            <a:avLst/>
          </a:prstGeom>
          <a:solidFill>
            <a:schemeClr val="bg2">
              <a:lumMod val="75000"/>
            </a:schemeClr>
          </a:solidFill>
        </p:spPr>
        <p:txBody>
          <a:bodyPr wrap="square" rtlCol="0">
            <a:spAutoFit/>
          </a:bodyPr>
          <a:lstStyle/>
          <a:p>
            <a:pPr algn="ctr"/>
            <a:r>
              <a:rPr lang="en-US" dirty="0" smtClean="0"/>
              <a:t>Needs discussion/editing</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066800"/>
            <a:ext cx="7620000" cy="4247317"/>
          </a:xfrm>
          <a:prstGeom prst="rect">
            <a:avLst/>
          </a:prstGeom>
          <a:noFill/>
        </p:spPr>
        <p:txBody>
          <a:bodyPr wrap="square" rtlCol="0">
            <a:spAutoFit/>
          </a:bodyPr>
          <a:lstStyle/>
          <a:p>
            <a:r>
              <a:rPr lang="en-US" b="1" dirty="0" smtClean="0"/>
              <a:t>Amalgam Tattoo: </a:t>
            </a:r>
          </a:p>
          <a:p>
            <a:pPr>
              <a:buFontTx/>
              <a:buChar char="-"/>
            </a:pPr>
            <a:r>
              <a:rPr lang="en-US" dirty="0" smtClean="0"/>
              <a:t>a local deposition of exogenous metallic material from a dental filling, usually the silver metal found in an amalgam. The fine dark granules of this material are deposited on the very thin collagen fibers of the connective tissue, around small blood vessels, on the basement membrane, and between muscle fibers, salivary gland tissue and fat. </a:t>
            </a:r>
          </a:p>
          <a:p>
            <a:endParaRPr lang="en-US" dirty="0" smtClean="0"/>
          </a:p>
          <a:p>
            <a:endParaRPr lang="en-US" dirty="0" smtClean="0"/>
          </a:p>
          <a:p>
            <a:pPr>
              <a:buFontTx/>
              <a:buChar char="-"/>
            </a:pPr>
            <a:r>
              <a:rPr lang="en-US" dirty="0" err="1" smtClean="0"/>
              <a:t>Histologically</a:t>
            </a:r>
            <a:r>
              <a:rPr lang="en-US" dirty="0" smtClean="0"/>
              <a:t>, it presents as granular black material deposited on the surrounding thin collagen fibrils. .</a:t>
            </a:r>
          </a:p>
          <a:p>
            <a:endParaRPr lang="en-US" dirty="0" smtClean="0"/>
          </a:p>
          <a:p>
            <a:endParaRPr lang="en-US" dirty="0" smtClean="0"/>
          </a:p>
          <a:p>
            <a:endParaRPr lang="en-US" dirty="0" smtClean="0"/>
          </a:p>
          <a:p>
            <a:pPr>
              <a:buFontTx/>
              <a:buChar char="-"/>
            </a:pPr>
            <a:r>
              <a:rPr lang="en-US" dirty="0" smtClean="0"/>
              <a:t>Most commonly occurs on the alveolar mucosa, </a:t>
            </a:r>
            <a:r>
              <a:rPr lang="en-US" dirty="0" err="1" smtClean="0"/>
              <a:t>buccal</a:t>
            </a:r>
            <a:r>
              <a:rPr lang="en-US" dirty="0" smtClean="0"/>
              <a:t> mucosa, and </a:t>
            </a:r>
            <a:r>
              <a:rPr lang="en-US" dirty="0" err="1" smtClean="0"/>
              <a:t>gingiva</a:t>
            </a:r>
            <a:r>
              <a:rPr lang="en-US" dirty="0" smtClean="0"/>
              <a:t>, but has been described on the palate, floor of mouth and tongue. </a:t>
            </a:r>
          </a:p>
        </p:txBody>
      </p:sp>
      <p:sp>
        <p:nvSpPr>
          <p:cNvPr id="3" name="TextBox 2"/>
          <p:cNvSpPr txBox="1"/>
          <p:nvPr/>
        </p:nvSpPr>
        <p:spPr>
          <a:xfrm>
            <a:off x="914400" y="5867400"/>
            <a:ext cx="7239000" cy="646331"/>
          </a:xfrm>
          <a:prstGeom prst="rect">
            <a:avLst/>
          </a:prstGeom>
          <a:noFill/>
        </p:spPr>
        <p:txBody>
          <a:bodyPr wrap="square" rtlCol="0">
            <a:spAutoFit/>
          </a:bodyPr>
          <a:lstStyle/>
          <a:p>
            <a:r>
              <a:rPr lang="en-US" dirty="0" smtClean="0"/>
              <a:t>http://mydental.uw.edu/case_of_month/december11/amalgam_tattoo.html</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TotalTime>
  <Words>128</Words>
  <Application>Microsoft Office PowerPoint</Application>
  <PresentationFormat>On-screen Show (4:3)</PresentationFormat>
  <Paragraphs>16</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Intraoral pigmentation</vt:lpstr>
      <vt:lpstr>Slide 2</vt:lpstr>
      <vt:lpstr>Slide 3</vt:lpstr>
      <vt:lpstr>Slide 4</vt:lpstr>
      <vt:lpstr>Slide 5</vt:lpstr>
      <vt:lpstr>Slide 6</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CIC</dc:creator>
  <cp:lastModifiedBy>CIC</cp:lastModifiedBy>
  <cp:revision>17</cp:revision>
  <dcterms:created xsi:type="dcterms:W3CDTF">2013-08-10T15:29:06Z</dcterms:created>
  <dcterms:modified xsi:type="dcterms:W3CDTF">2013-08-10T20:28:33Z</dcterms:modified>
</cp:coreProperties>
</file>