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31"/>
  </p:notesMasterIdLst>
  <p:handoutMasterIdLst>
    <p:handoutMasterId r:id="rId32"/>
  </p:handoutMasterIdLst>
  <p:sldIdLst>
    <p:sldId id="258" r:id="rId2"/>
    <p:sldId id="263" r:id="rId3"/>
    <p:sldId id="296" r:id="rId4"/>
    <p:sldId id="277" r:id="rId5"/>
    <p:sldId id="284" r:id="rId6"/>
    <p:sldId id="270" r:id="rId7"/>
    <p:sldId id="298" r:id="rId8"/>
    <p:sldId id="272" r:id="rId9"/>
    <p:sldId id="289" r:id="rId10"/>
    <p:sldId id="291" r:id="rId11"/>
    <p:sldId id="292" r:id="rId12"/>
    <p:sldId id="283" r:id="rId13"/>
    <p:sldId id="293" r:id="rId14"/>
    <p:sldId id="294" r:id="rId15"/>
    <p:sldId id="302" r:id="rId16"/>
    <p:sldId id="299" r:id="rId17"/>
    <p:sldId id="315" r:id="rId18"/>
    <p:sldId id="303" r:id="rId19"/>
    <p:sldId id="305" r:id="rId20"/>
    <p:sldId id="306" r:id="rId21"/>
    <p:sldId id="307" r:id="rId22"/>
    <p:sldId id="288" r:id="rId23"/>
    <p:sldId id="308" r:id="rId24"/>
    <p:sldId id="309" r:id="rId25"/>
    <p:sldId id="310" r:id="rId26"/>
    <p:sldId id="287" r:id="rId27"/>
    <p:sldId id="312" r:id="rId28"/>
    <p:sldId id="313" r:id="rId29"/>
    <p:sldId id="269" r:id="rId30"/>
  </p:sldIdLst>
  <p:sldSz cx="9144000" cy="6858000" type="screen4x3"/>
  <p:notesSz cx="6858000" cy="9144000"/>
  <p:custDataLst>
    <p:tags r:id="rId34"/>
  </p:custData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521415D9-36F7-43E2-AB2F-B90AF26B5E84}">
      <p14:sectionLst xmlns:p14="http://schemas.microsoft.com/office/powerpoint/2010/main">
        <p14:section name="Title and Introduction" id="{A5C68D32-E8E0-7A49-9890-922C5EE31B78}">
          <p14:sldIdLst>
            <p14:sldId id="258"/>
            <p14:sldId id="263"/>
            <p14:sldId id="296"/>
          </p14:sldIdLst>
        </p14:section>
        <p14:section name="Section One" id="{A87D19AA-D5F0-5947-BD87-A2B04BB0D2B2}">
          <p14:sldIdLst>
            <p14:sldId id="277"/>
            <p14:sldId id="284"/>
            <p14:sldId id="270"/>
            <p14:sldId id="298"/>
          </p14:sldIdLst>
        </p14:section>
        <p14:section name="Section Two" id="{9BC34469-CE9B-E04E-8636-04DFE4DA12AF}">
          <p14:sldIdLst>
            <p14:sldId id="272"/>
            <p14:sldId id="289"/>
            <p14:sldId id="291"/>
            <p14:sldId id="292"/>
            <p14:sldId id="283"/>
            <p14:sldId id="293"/>
            <p14:sldId id="294"/>
            <p14:sldId id="302"/>
            <p14:sldId id="299"/>
            <p14:sldId id="315"/>
            <p14:sldId id="303"/>
            <p14:sldId id="305"/>
            <p14:sldId id="306"/>
            <p14:sldId id="307"/>
            <p14:sldId id="288"/>
            <p14:sldId id="308"/>
            <p14:sldId id="309"/>
            <p14:sldId id="310"/>
            <p14:sldId id="287"/>
          </p14:sldIdLst>
        </p14:section>
        <p14:section name="Summary" id="{8DD7E647-40B4-004C-A568-E747C8C433B1}">
          <p14:sldIdLst>
            <p14:sldId id="312"/>
            <p14:sldId id="313"/>
            <p14:sldId id="26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vid Markwel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04" autoAdjust="0"/>
    <p:restoredTop sz="86404" autoAdjust="0"/>
  </p:normalViewPr>
  <p:slideViewPr>
    <p:cSldViewPr snapToGrid="0" snapToObjects="1">
      <p:cViewPr>
        <p:scale>
          <a:sx n="100" d="100"/>
          <a:sy n="100" d="100"/>
        </p:scale>
        <p:origin x="-1304" y="-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1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tags" Target="tags/tag1.xml"/><Relationship Id="rId35" Type="http://schemas.openxmlformats.org/officeDocument/2006/relationships/commentAuthors" Target="commentAuthors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-1" y="0"/>
            <a:ext cx="5227491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794624" y="0"/>
            <a:ext cx="1062185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2F302-0CB3-6649-8C16-48A16D3CA307}" type="datetimeFigureOut">
              <a:rPr lang="en-US" smtClean="0"/>
              <a:t>24/04/17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4684"/>
            <a:ext cx="522749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794624" y="8684684"/>
            <a:ext cx="1062186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5E1176-D409-E140-BEAC-86BAF87C50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03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1" y="1"/>
            <a:ext cx="2971799" cy="457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3" y="1"/>
            <a:ext cx="2971799" cy="457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1"/>
            <a:ext cx="5486400" cy="411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1" y="8685214"/>
            <a:ext cx="2971799" cy="457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3" y="8685214"/>
            <a:ext cx="2971799" cy="457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Overview</a:t>
            </a:r>
            <a:r>
              <a:rPr lang="en-US" baseline="0" dirty="0"/>
              <a:t> uses the ‘Standard Slide’ layout.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214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86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6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922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endParaRPr lang="en-A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0568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</p:cxnSp>
      <p:sp>
        <p:nvSpPr>
          <p:cNvPr id="14" name="Shape 14"/>
          <p:cNvSpPr txBox="1">
            <a:spLocks noGrp="1"/>
          </p:cNvSpPr>
          <p:nvPr>
            <p:ph type="ctrTitle" hasCustomPrompt="1"/>
          </p:nvPr>
        </p:nvSpPr>
        <p:spPr>
          <a:xfrm>
            <a:off x="685800" y="1899478"/>
            <a:ext cx="7772400" cy="17136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3600" b="1" i="0" u="none" strike="noStrike" cap="none" baseline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to Add Title</a:t>
            </a:r>
            <a:br>
              <a:rPr lang="en-US" dirty="0"/>
            </a:br>
            <a:r>
              <a:rPr lang="en-US" dirty="0"/>
              <a:t>and Optional Subtitle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 hasCustomPrompt="1"/>
          </p:nvPr>
        </p:nvSpPr>
        <p:spPr>
          <a:xfrm>
            <a:off x="3355077" y="5621595"/>
            <a:ext cx="5431276" cy="113518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000" b="0" i="0" u="none" strike="noStrike" cap="none" baseline="0">
                <a:solidFill>
                  <a:srgbClr val="0070C0"/>
                </a:solidFill>
                <a:latin typeface="+mn-lt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AU" dirty="0"/>
              <a:t>Click to Add Presenter Name</a:t>
            </a:r>
          </a:p>
          <a:p>
            <a:r>
              <a:rPr lang="en-AU" dirty="0"/>
              <a:t>and Job Role</a:t>
            </a:r>
            <a:endParaRPr lang="en-US" dirty="0"/>
          </a:p>
        </p:txBody>
      </p:sp>
      <p:grpSp>
        <p:nvGrpSpPr>
          <p:cNvPr id="7" name="Group 1"/>
          <p:cNvGrpSpPr>
            <a:grpSpLocks/>
          </p:cNvGrpSpPr>
          <p:nvPr userDrawn="1"/>
        </p:nvGrpSpPr>
        <p:grpSpPr bwMode="auto">
          <a:xfrm>
            <a:off x="0" y="3714253"/>
            <a:ext cx="9145588" cy="1728787"/>
            <a:chOff x="-1588" y="4221163"/>
            <a:chExt cx="9145588" cy="1728787"/>
          </a:xfrm>
        </p:grpSpPr>
        <p:pic>
          <p:nvPicPr>
            <p:cNvPr id="8" name="Picture 13" descr="MPj04388700000[1]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2275" y="4229100"/>
              <a:ext cx="2555875" cy="172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8" descr="MPj04222600000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638" y="4221163"/>
              <a:ext cx="2593975" cy="172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4" descr="MPj04424370000[1]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1613" y="4221163"/>
              <a:ext cx="2592387" cy="172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7" descr="MPj04265570000[1]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88" y="4221163"/>
              <a:ext cx="1728788" cy="172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" name="Picture 15" descr="snomed_brand_master_CMYK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" y="5730391"/>
            <a:ext cx="3221091" cy="948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6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961389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148" y="1823971"/>
            <a:ext cx="3784606" cy="3784311"/>
          </a:xfrm>
        </p:spPr>
        <p:txBody>
          <a:bodyPr anchor="t" anchorCtr="0"/>
          <a:lstStyle>
            <a:lvl1pPr algn="l">
              <a:defRPr sz="3600" b="1" i="0" cap="none">
                <a:latin typeface="+mj-lt"/>
                <a:cs typeface="Trebuchet MS Bold"/>
              </a:defRPr>
            </a:lvl1pPr>
          </a:lstStyle>
          <a:p>
            <a:r>
              <a:rPr lang="en-US" dirty="0"/>
              <a:t>Click to Add Section Title</a:t>
            </a:r>
            <a:endParaRPr lang="da-DK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5114332" y="1968865"/>
            <a:ext cx="3528890" cy="3443384"/>
          </a:xfrm>
        </p:spPr>
        <p:txBody>
          <a:bodyPr vert="horz"/>
          <a:lstStyle>
            <a:lvl1pPr marL="129541" indent="0">
              <a:buNone/>
              <a:defRPr sz="1800"/>
            </a:lvl1pPr>
            <a:lvl2pPr>
              <a:defRPr sz="1600"/>
            </a:lvl2pPr>
          </a:lstStyle>
          <a:p>
            <a:pPr lvl="0"/>
            <a:r>
              <a:rPr lang="en-GB" dirty="0"/>
              <a:t>Optional image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28736"/>
            <a:ext cx="8229600" cy="500066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 marL="1600200" indent="-127000">
              <a:buClrTx/>
              <a:buFont typeface="Arial"/>
              <a:buChar char="•"/>
              <a:defRPr lang="en-US" sz="1800" dirty="0" smtClean="0">
                <a:solidFill>
                  <a:srgbClr val="3399FF"/>
                </a:solidFill>
                <a:latin typeface="+mn-lt"/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Line 222"/>
          <p:cNvSpPr>
            <a:spLocks noChangeShapeType="1"/>
          </p:cNvSpPr>
          <p:nvPr userDrawn="1"/>
        </p:nvSpPr>
        <p:spPr bwMode="auto">
          <a:xfrm>
            <a:off x="468313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042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itled Column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 hasCustomPrompt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 baseline="0">
                <a:latin typeface="+mn-lt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dirty="0"/>
              <a:t>Click to Add Subtitle 1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 hasCustomPrompt="1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 baseline="0">
                <a:latin typeface="+mn-lt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dirty="0"/>
              <a:t>Click to Add Subtitle 2</a:t>
            </a:r>
          </a:p>
        </p:txBody>
      </p:sp>
      <p:sp>
        <p:nvSpPr>
          <p:cNvPr id="10" name="Shape 18"/>
          <p:cNvSpPr txBox="1">
            <a:spLocks noGrp="1"/>
          </p:cNvSpPr>
          <p:nvPr>
            <p:ph type="title" hasCustomPrompt="1"/>
          </p:nvPr>
        </p:nvSpPr>
        <p:spPr>
          <a:xfrm>
            <a:off x="457200" y="739912"/>
            <a:ext cx="7324244" cy="54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 userDrawn="1"/>
        </p:nvSpPr>
        <p:spPr bwMode="auto">
          <a:xfrm>
            <a:off x="468313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57200" y="2301271"/>
            <a:ext cx="4040188" cy="4128125"/>
          </a:xfrm>
        </p:spPr>
        <p:txBody>
          <a:bodyPr vert="horz"/>
          <a:lstStyle>
            <a:lvl1pPr>
              <a:defRPr sz="2000" baseline="0"/>
            </a:lvl1pPr>
            <a:lvl2pPr>
              <a:defRPr sz="1800"/>
            </a:lvl2pPr>
          </a:lstStyle>
          <a:p>
            <a:pPr lvl="0"/>
            <a:r>
              <a:rPr lang="en-GB" dirty="0"/>
              <a:t>Click to add column 1 text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645025" y="2301271"/>
            <a:ext cx="4041775" cy="4128125"/>
          </a:xfrm>
        </p:spPr>
        <p:txBody>
          <a:bodyPr vert="horz"/>
          <a:lstStyle>
            <a:lvl1pPr>
              <a:defRPr sz="2000"/>
            </a:lvl1pPr>
            <a:lvl2pPr>
              <a:defRPr sz="1800"/>
            </a:lvl2pPr>
          </a:lstStyle>
          <a:p>
            <a:pPr lvl="0"/>
            <a:r>
              <a:rPr lang="en-GB" dirty="0"/>
              <a:t>Click to add column 2 text</a:t>
            </a:r>
          </a:p>
        </p:txBody>
      </p:sp>
      <p:sp>
        <p:nvSpPr>
          <p:cNvPr id="13" name="Line 222"/>
          <p:cNvSpPr>
            <a:spLocks noChangeShapeType="1"/>
          </p:cNvSpPr>
          <p:nvPr userDrawn="1"/>
        </p:nvSpPr>
        <p:spPr bwMode="auto">
          <a:xfrm>
            <a:off x="457200" y="2174874"/>
            <a:ext cx="4040187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15" name="Line 222"/>
          <p:cNvSpPr>
            <a:spLocks noChangeShapeType="1"/>
          </p:cNvSpPr>
          <p:nvPr userDrawn="1"/>
        </p:nvSpPr>
        <p:spPr bwMode="auto">
          <a:xfrm>
            <a:off x="4635501" y="2174874"/>
            <a:ext cx="4040187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761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wo Content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8"/>
          <p:cNvSpPr txBox="1">
            <a:spLocks noGrp="1"/>
          </p:cNvSpPr>
          <p:nvPr>
            <p:ph type="title" hasCustomPrompt="1"/>
          </p:nvPr>
        </p:nvSpPr>
        <p:spPr>
          <a:xfrm>
            <a:off x="457200" y="741521"/>
            <a:ext cx="7276011" cy="53839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 userDrawn="1"/>
        </p:nvSpPr>
        <p:spPr bwMode="auto">
          <a:xfrm>
            <a:off x="468313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68313" y="1457325"/>
            <a:ext cx="4024312" cy="4972050"/>
          </a:xfrm>
        </p:spPr>
        <p:txBody>
          <a:bodyPr vert="horz"/>
          <a:lstStyle>
            <a:lvl1pPr marL="129541" indent="0">
              <a:buNone/>
              <a:defRPr sz="2000" baseline="0"/>
            </a:lvl1pPr>
            <a:lvl2pPr>
              <a:defRPr sz="1800"/>
            </a:lvl2pPr>
          </a:lstStyle>
          <a:p>
            <a:pPr lvl="0"/>
            <a:r>
              <a:rPr lang="en-GB" dirty="0"/>
              <a:t>Text or image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662488" y="1457325"/>
            <a:ext cx="4024312" cy="4972050"/>
          </a:xfrm>
        </p:spPr>
        <p:txBody>
          <a:bodyPr vert="horz"/>
          <a:lstStyle>
            <a:lvl1pPr marL="129541" indent="0">
              <a:buNone/>
              <a:defRPr sz="2000" baseline="0"/>
            </a:lvl1pPr>
            <a:lvl2pPr>
              <a:defRPr sz="1800"/>
            </a:lvl2pPr>
          </a:lstStyle>
          <a:p>
            <a:pPr lvl="0"/>
            <a:r>
              <a:rPr lang="en-GB" dirty="0"/>
              <a:t>Text or object</a:t>
            </a:r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078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Titled Row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 hasCustomPrompt="1"/>
          </p:nvPr>
        </p:nvSpPr>
        <p:spPr>
          <a:xfrm>
            <a:off x="457200" y="1535111"/>
            <a:ext cx="2468898" cy="235108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buFont typeface="Arial"/>
              <a:buNone/>
              <a:defRPr sz="2000" b="1" i="0" baseline="0">
                <a:latin typeface="+mn-lt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dirty="0"/>
              <a:t>Click to add sub-title 1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 hasCustomPrompt="1"/>
          </p:nvPr>
        </p:nvSpPr>
        <p:spPr>
          <a:xfrm>
            <a:off x="457200" y="4069073"/>
            <a:ext cx="2468898" cy="23404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buFont typeface="Arial"/>
              <a:buNone/>
              <a:defRPr sz="2000" b="1" i="0" baseline="0">
                <a:latin typeface="+mn-lt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dirty="0"/>
              <a:t>Click to add sub-title 2</a:t>
            </a:r>
          </a:p>
        </p:txBody>
      </p:sp>
      <p:sp>
        <p:nvSpPr>
          <p:cNvPr id="10" name="Shape 18"/>
          <p:cNvSpPr txBox="1">
            <a:spLocks noGrp="1"/>
          </p:cNvSpPr>
          <p:nvPr>
            <p:ph type="title"/>
          </p:nvPr>
        </p:nvSpPr>
        <p:spPr>
          <a:xfrm>
            <a:off x="457201" y="755987"/>
            <a:ext cx="7259934" cy="54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>
            <a:off x="468313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00415" y="1545756"/>
            <a:ext cx="5475273" cy="2340438"/>
          </a:xfrm>
        </p:spPr>
        <p:txBody>
          <a:bodyPr vert="horz"/>
          <a:lstStyle>
            <a:lvl1pPr>
              <a:defRPr sz="2000" baseline="0"/>
            </a:lvl1pPr>
            <a:lvl2pPr>
              <a:defRPr sz="1800"/>
            </a:lvl2pPr>
          </a:lstStyle>
          <a:p>
            <a:pPr lvl="0"/>
            <a:r>
              <a:rPr lang="en-GB" dirty="0"/>
              <a:t>Click to add row 1 item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00415" y="4069073"/>
            <a:ext cx="5486385" cy="2340438"/>
          </a:xfrm>
        </p:spPr>
        <p:txBody>
          <a:bodyPr vert="horz"/>
          <a:lstStyle>
            <a:lvl1pPr>
              <a:defRPr sz="2000"/>
            </a:lvl1pPr>
            <a:lvl2pPr>
              <a:defRPr sz="1800"/>
            </a:lvl2pPr>
          </a:lstStyle>
          <a:p>
            <a:pPr lvl="0"/>
            <a:r>
              <a:rPr lang="en-GB" dirty="0"/>
              <a:t>Click to add row 2 item</a:t>
            </a:r>
          </a:p>
        </p:txBody>
      </p:sp>
      <p:sp>
        <p:nvSpPr>
          <p:cNvPr id="13" name="Line 222"/>
          <p:cNvSpPr>
            <a:spLocks noChangeShapeType="1"/>
          </p:cNvSpPr>
          <p:nvPr/>
        </p:nvSpPr>
        <p:spPr bwMode="auto">
          <a:xfrm flipV="1">
            <a:off x="457200" y="3958548"/>
            <a:ext cx="2651776" cy="19085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52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Line 222"/>
          <p:cNvSpPr>
            <a:spLocks noChangeShapeType="1"/>
          </p:cNvSpPr>
          <p:nvPr userDrawn="1"/>
        </p:nvSpPr>
        <p:spPr bwMode="auto">
          <a:xfrm>
            <a:off x="468313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4999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lean Pag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833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744212"/>
            <a:ext cx="7276011" cy="54771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4" y="6429396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nomed-brand-RGB-small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25" y="190502"/>
            <a:ext cx="1104898" cy="110489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79" r:id="rId2"/>
    <p:sldLayoutId id="2147483682" r:id="rId3"/>
    <p:sldLayoutId id="2147483684" r:id="rId4"/>
    <p:sldLayoutId id="2147483683" r:id="rId5"/>
    <p:sldLayoutId id="2147483686" r:id="rId6"/>
    <p:sldLayoutId id="2147483687" r:id="rId7"/>
    <p:sldLayoutId id="2147483654" r:id="rId8"/>
    <p:sldLayoutId id="2147483685" r:id="rId9"/>
    <p:sldLayoutId id="2147483688" r:id="rId10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image" Target="../media/image8.png"/><Relationship Id="rId5" Type="http://schemas.openxmlformats.org/officeDocument/2006/relationships/hyperlink" Target="https://docs.google.com/document/d/13HbzqY19O5HIEd1rhS3AU7E7jC__ZZngO5sKwNmwb1o/edit?usp=sharing" TargetMode="External"/><Relationship Id="rId6" Type="http://schemas.openxmlformats.org/officeDocument/2006/relationships/hyperlink" Target="https://confluence.ihtsdotools.org/display/mag/3.+Options+and+recommendation+for+representing+the+Logic+Profile" TargetMode="External"/><Relationship Id="rId1" Type="http://schemas.openxmlformats.org/officeDocument/2006/relationships/tags" Target="../tags/tag10.xml"/><Relationship Id="rId2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tags" Target="../tags/tag9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Yongsheng Gao</a:t>
            </a:r>
          </a:p>
          <a:p>
            <a:r>
              <a:rPr lang="en-US" dirty="0" smtClean="0"/>
              <a:t>Modeling AG meeting</a:t>
            </a:r>
          </a:p>
          <a:p>
            <a:r>
              <a:rPr lang="en-US" dirty="0" smtClean="0"/>
              <a:t>April 2017, London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SNOMED CT Logic Profile</a:t>
            </a:r>
            <a:br>
              <a:rPr lang="en-US" dirty="0" smtClean="0"/>
            </a:br>
            <a:r>
              <a:rPr lang="en-US" sz="2800" dirty="0" smtClean="0"/>
              <a:t>- review and discussion </a:t>
            </a:r>
            <a:br>
              <a:rPr lang="en-US" sz="2800" dirty="0" smtClean="0"/>
            </a:br>
            <a:r>
              <a:rPr lang="en-US" sz="2800" dirty="0" smtClean="0"/>
              <a:t>for representation options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OWL only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OWL as a standard can represent most information of SNOMED CT</a:t>
            </a:r>
          </a:p>
          <a:p>
            <a:endParaRPr lang="en-US" dirty="0" smtClean="0"/>
          </a:p>
          <a:p>
            <a:r>
              <a:rPr lang="en-US" dirty="0" smtClean="0"/>
              <a:t>RF2 to OWL conversion</a:t>
            </a:r>
          </a:p>
          <a:p>
            <a:pPr lvl="1"/>
            <a:r>
              <a:rPr lang="en-US" dirty="0" smtClean="0"/>
              <a:t>Perl script </a:t>
            </a:r>
            <a:r>
              <a:rPr lang="mr-IN" dirty="0" smtClean="0"/>
              <a:t>–</a:t>
            </a:r>
            <a:r>
              <a:rPr lang="en-US" dirty="0" smtClean="0"/>
              <a:t> Kent Sparkman</a:t>
            </a:r>
          </a:p>
          <a:p>
            <a:pPr lvl="1"/>
            <a:r>
              <a:rPr lang="en-US" dirty="0" smtClean="0"/>
              <a:t>Java OWL API conversion </a:t>
            </a:r>
            <a:r>
              <a:rPr lang="mr-IN" dirty="0" smtClean="0"/>
              <a:t>–</a:t>
            </a:r>
            <a:r>
              <a:rPr lang="en-US" dirty="0" smtClean="0"/>
              <a:t> </a:t>
            </a:r>
            <a:r>
              <a:rPr lang="en-US" dirty="0" err="1"/>
              <a:t>t</a:t>
            </a:r>
            <a:r>
              <a:rPr lang="en-US" dirty="0" err="1" smtClean="0"/>
              <a:t>ermMed</a:t>
            </a:r>
            <a:endParaRPr lang="en-US" dirty="0" smtClean="0"/>
          </a:p>
          <a:p>
            <a:pPr lvl="1"/>
            <a:r>
              <a:rPr lang="en-US" dirty="0" smtClean="0"/>
              <a:t>Python script - Mayo Clinic</a:t>
            </a:r>
          </a:p>
          <a:p>
            <a:endParaRPr lang="en-US" dirty="0" smtClean="0"/>
          </a:p>
          <a:p>
            <a:r>
              <a:rPr lang="en-US" dirty="0" smtClean="0"/>
              <a:t>Developed documents:</a:t>
            </a:r>
            <a:endParaRPr lang="en-US" dirty="0" smtClean="0"/>
          </a:p>
          <a:p>
            <a:pPr lvl="1"/>
            <a:r>
              <a:rPr lang="en-US" dirty="0" smtClean="0"/>
              <a:t>Representation of SNOMED CT in OWL</a:t>
            </a:r>
          </a:p>
          <a:p>
            <a:pPr lvl="1"/>
            <a:r>
              <a:rPr lang="en-US" dirty="0" smtClean="0"/>
              <a:t>End </a:t>
            </a:r>
            <a:r>
              <a:rPr lang="en-US" dirty="0" smtClean="0"/>
              <a:t>User Guide for </a:t>
            </a:r>
            <a:r>
              <a:rPr lang="en-US" dirty="0" smtClean="0"/>
              <a:t>Perl script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426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4212"/>
            <a:ext cx="7734300" cy="547719"/>
          </a:xfrm>
        </p:spPr>
        <p:txBody>
          <a:bodyPr/>
          <a:lstStyle/>
          <a:p>
            <a:r>
              <a:rPr lang="en-US" dirty="0" smtClean="0"/>
              <a:t>Require solutions for OWL only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Formal </a:t>
            </a:r>
            <a:r>
              <a:rPr lang="en-US" dirty="0"/>
              <a:t>representation of description types, </a:t>
            </a:r>
            <a:endParaRPr lang="en-US" dirty="0" smtClean="0"/>
          </a:p>
          <a:p>
            <a:pPr lvl="1"/>
            <a:r>
              <a:rPr lang="en-US" dirty="0" smtClean="0"/>
              <a:t>FSN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 err="1"/>
              <a:t>rdfs:label</a:t>
            </a:r>
            <a:endParaRPr lang="en-US" dirty="0" smtClean="0"/>
          </a:p>
          <a:p>
            <a:pPr lvl="1"/>
            <a:r>
              <a:rPr lang="en-US" dirty="0" smtClean="0"/>
              <a:t>PT</a:t>
            </a:r>
            <a:r>
              <a:rPr lang="en-US" dirty="0"/>
              <a:t> </a:t>
            </a:r>
            <a:r>
              <a:rPr lang="en-US" dirty="0" smtClean="0"/>
              <a:t>-  </a:t>
            </a:r>
            <a:r>
              <a:rPr lang="en-US" dirty="0" err="1"/>
              <a:t>skos:prefLabel</a:t>
            </a:r>
            <a:endParaRPr lang="en-US" dirty="0" smtClean="0"/>
          </a:p>
          <a:p>
            <a:pPr lvl="1"/>
            <a:r>
              <a:rPr lang="en-US" dirty="0" smtClean="0"/>
              <a:t>SYN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 </a:t>
            </a:r>
            <a:r>
              <a:rPr lang="en-US" dirty="0" err="1"/>
              <a:t>skos:altLabel</a:t>
            </a:r>
            <a:endParaRPr lang="en-US" dirty="0" smtClean="0"/>
          </a:p>
          <a:p>
            <a:pPr lvl="1"/>
            <a:r>
              <a:rPr lang="en-US" dirty="0"/>
              <a:t>Definition - </a:t>
            </a:r>
            <a:r>
              <a:rPr lang="en-US" dirty="0" err="1"/>
              <a:t>skos:definition</a:t>
            </a:r>
            <a:endParaRPr lang="en-US" dirty="0"/>
          </a:p>
          <a:p>
            <a:r>
              <a:rPr lang="en-US" dirty="0"/>
              <a:t>Version control, effective </a:t>
            </a:r>
            <a:r>
              <a:rPr lang="en-US" dirty="0" smtClean="0"/>
              <a:t>time</a:t>
            </a:r>
          </a:p>
          <a:p>
            <a:r>
              <a:rPr lang="en-US" dirty="0" smtClean="0"/>
              <a:t>Characteristic types of relationship, e.g. defining, additional</a:t>
            </a:r>
            <a:endParaRPr lang="en-US" dirty="0"/>
          </a:p>
          <a:p>
            <a:r>
              <a:rPr lang="en-US" dirty="0" smtClean="0"/>
              <a:t>Module dependency </a:t>
            </a:r>
            <a:r>
              <a:rPr lang="en-US" dirty="0"/>
              <a:t>and Ontology import</a:t>
            </a:r>
          </a:p>
          <a:p>
            <a:r>
              <a:rPr lang="en-US" dirty="0"/>
              <a:t>Reference sets, e.g. Association </a:t>
            </a:r>
            <a:r>
              <a:rPr lang="en-US" dirty="0" err="1"/>
              <a:t>refset</a:t>
            </a:r>
            <a:r>
              <a:rPr lang="en-US" dirty="0"/>
              <a:t>, mapping </a:t>
            </a:r>
            <a:r>
              <a:rPr lang="en-US" dirty="0" err="1"/>
              <a:t>refset</a:t>
            </a:r>
            <a:endParaRPr lang="en-US" dirty="0"/>
          </a:p>
          <a:p>
            <a:r>
              <a:rPr lang="en-US" dirty="0"/>
              <a:t>Case significance</a:t>
            </a:r>
          </a:p>
          <a:p>
            <a:r>
              <a:rPr lang="en-US" dirty="0"/>
              <a:t>Relationship </a:t>
            </a:r>
            <a:r>
              <a:rPr lang="en-US" dirty="0" smtClean="0"/>
              <a:t>IDs </a:t>
            </a:r>
            <a:r>
              <a:rPr lang="en-US" dirty="0"/>
              <a:t>and Description IDs</a:t>
            </a:r>
          </a:p>
          <a:p>
            <a:r>
              <a:rPr lang="mr-IN" dirty="0" smtClean="0"/>
              <a:t>…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Migration </a:t>
            </a:r>
            <a:r>
              <a:rPr lang="en-US" dirty="0"/>
              <a:t>from RF2 to </a:t>
            </a:r>
            <a:r>
              <a:rPr lang="en-US" dirty="0" smtClean="0"/>
              <a:t>OWL?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568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RF2 ‘only’ representation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buNone/>
            </a:pPr>
            <a:r>
              <a:rPr lang="en-US" dirty="0" smtClean="0"/>
              <a:t>Solutions required for representing new features:</a:t>
            </a:r>
          </a:p>
          <a:p>
            <a:endParaRPr lang="en-US" dirty="0"/>
          </a:p>
          <a:p>
            <a:pPr fontAlgn="b"/>
            <a:r>
              <a:rPr lang="en-US" dirty="0" smtClean="0"/>
              <a:t>Transitive </a:t>
            </a:r>
            <a:r>
              <a:rPr lang="en-US" dirty="0"/>
              <a:t>Object </a:t>
            </a:r>
            <a:r>
              <a:rPr lang="en-US" dirty="0" smtClean="0"/>
              <a:t>Property </a:t>
            </a:r>
            <a:r>
              <a:rPr lang="mr-IN" dirty="0" smtClean="0"/>
              <a:t>–</a:t>
            </a:r>
            <a:r>
              <a:rPr lang="en-US" dirty="0" smtClean="0"/>
              <a:t> new </a:t>
            </a:r>
            <a:r>
              <a:rPr lang="en-US" dirty="0" err="1" smtClean="0"/>
              <a:t>refset</a:t>
            </a:r>
            <a:endParaRPr lang="en-US" dirty="0"/>
          </a:p>
          <a:p>
            <a:pPr fontAlgn="b"/>
            <a:r>
              <a:rPr lang="en-US" dirty="0"/>
              <a:t>Reflexive Object </a:t>
            </a:r>
            <a:r>
              <a:rPr lang="en-US" dirty="0" smtClean="0"/>
              <a:t>Property </a:t>
            </a:r>
            <a:r>
              <a:rPr lang="mr-IN" dirty="0" smtClean="0"/>
              <a:t>–</a:t>
            </a:r>
            <a:r>
              <a:rPr lang="en-US" dirty="0" smtClean="0"/>
              <a:t> new </a:t>
            </a:r>
            <a:r>
              <a:rPr lang="en-US" dirty="0" err="1" smtClean="0"/>
              <a:t>refset</a:t>
            </a:r>
            <a:endParaRPr lang="en-US" dirty="0"/>
          </a:p>
          <a:p>
            <a:pPr fontAlgn="b"/>
            <a:r>
              <a:rPr lang="en-US" dirty="0"/>
              <a:t>Property </a:t>
            </a:r>
            <a:r>
              <a:rPr lang="en-US" dirty="0" smtClean="0"/>
              <a:t>Chain </a:t>
            </a:r>
            <a:r>
              <a:rPr lang="mr-IN" dirty="0" smtClean="0"/>
              <a:t>–</a:t>
            </a:r>
            <a:r>
              <a:rPr lang="en-US" dirty="0" smtClean="0"/>
              <a:t> new </a:t>
            </a:r>
            <a:r>
              <a:rPr lang="en-US" dirty="0" err="1" smtClean="0"/>
              <a:t>refset</a:t>
            </a:r>
            <a:endParaRPr lang="en-US" dirty="0"/>
          </a:p>
          <a:p>
            <a:pPr fontAlgn="b"/>
            <a:r>
              <a:rPr lang="en-US" dirty="0" smtClean="0"/>
              <a:t>Disjointness </a:t>
            </a:r>
            <a:r>
              <a:rPr lang="mr-IN" dirty="0" smtClean="0"/>
              <a:t>–</a:t>
            </a:r>
            <a:r>
              <a:rPr lang="en-US" dirty="0" smtClean="0"/>
              <a:t> new </a:t>
            </a:r>
            <a:r>
              <a:rPr lang="en-US" dirty="0" err="1" smtClean="0"/>
              <a:t>refset</a:t>
            </a:r>
            <a:r>
              <a:rPr lang="en-US" dirty="0" smtClean="0"/>
              <a:t> or new Bottom concept</a:t>
            </a:r>
            <a:endParaRPr lang="en-US" dirty="0"/>
          </a:p>
          <a:p>
            <a:pPr fontAlgn="b"/>
            <a:endParaRPr lang="en-US" dirty="0" smtClean="0"/>
          </a:p>
          <a:p>
            <a:pPr marL="129541" lvl="1" indent="0" fontAlgn="b">
              <a:buClr>
                <a:srgbClr val="0055B0"/>
              </a:buClr>
              <a:buNone/>
            </a:pPr>
            <a:r>
              <a:rPr lang="en-US" sz="2400" dirty="0" smtClean="0"/>
              <a:t>Require modification or a new </a:t>
            </a:r>
            <a:r>
              <a:rPr lang="en-US" sz="2400" dirty="0"/>
              <a:t>relational </a:t>
            </a:r>
            <a:r>
              <a:rPr lang="en-US" sz="2400" dirty="0" smtClean="0"/>
              <a:t>structure</a:t>
            </a:r>
          </a:p>
          <a:p>
            <a:pPr fontAlgn="b"/>
            <a:r>
              <a:rPr lang="en-US" dirty="0" smtClean="0"/>
              <a:t>GCI </a:t>
            </a:r>
            <a:r>
              <a:rPr lang="en-US" dirty="0"/>
              <a:t>(general concept inclusion) / multiple </a:t>
            </a:r>
            <a:r>
              <a:rPr lang="en-US" dirty="0" smtClean="0"/>
              <a:t>definitions</a:t>
            </a:r>
            <a:endParaRPr lang="en-US" i="1" dirty="0" smtClean="0"/>
          </a:p>
          <a:p>
            <a:pPr fontAlgn="b"/>
            <a:r>
              <a:rPr lang="en-US" dirty="0" smtClean="0"/>
              <a:t>Data </a:t>
            </a:r>
            <a:r>
              <a:rPr lang="en-US" dirty="0"/>
              <a:t>Property / concrete </a:t>
            </a:r>
            <a:r>
              <a:rPr lang="en-US" dirty="0" smtClean="0"/>
              <a:t>domains</a:t>
            </a:r>
          </a:p>
          <a:p>
            <a:pPr fontAlgn="b"/>
            <a:r>
              <a:rPr lang="en-US" i="1" dirty="0" smtClean="0"/>
              <a:t>Nesting</a:t>
            </a:r>
          </a:p>
          <a:p>
            <a:pPr fontAlgn="b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89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OWL in RF2 (hybrid)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OWL axiom represents the logic definition of a concept in a relational structure in RF2 </a:t>
            </a:r>
          </a:p>
          <a:p>
            <a:pPr lvl="1"/>
            <a:r>
              <a:rPr lang="en-US" dirty="0"/>
              <a:t>OWL axioms are </a:t>
            </a:r>
            <a:r>
              <a:rPr lang="en-US" dirty="0" smtClean="0"/>
              <a:t>stated </a:t>
            </a:r>
            <a:r>
              <a:rPr lang="en-US" dirty="0"/>
              <a:t>relationships</a:t>
            </a:r>
          </a:p>
          <a:p>
            <a:pPr lvl="1"/>
            <a:r>
              <a:rPr lang="en-US" dirty="0"/>
              <a:t>Inferred relationships are still represented in </a:t>
            </a:r>
            <a:r>
              <a:rPr lang="en-US" dirty="0" smtClean="0"/>
              <a:t>the current </a:t>
            </a:r>
            <a:r>
              <a:rPr lang="en-US" dirty="0"/>
              <a:t>relationship </a:t>
            </a:r>
            <a:r>
              <a:rPr lang="en-US" dirty="0" smtClean="0"/>
              <a:t>table</a:t>
            </a:r>
          </a:p>
          <a:p>
            <a:r>
              <a:rPr lang="en-US" dirty="0" smtClean="0"/>
              <a:t>The RF2 </a:t>
            </a:r>
            <a:r>
              <a:rPr lang="en-US" dirty="0" err="1" smtClean="0"/>
              <a:t>effectivetime</a:t>
            </a:r>
            <a:r>
              <a:rPr lang="en-US" dirty="0"/>
              <a:t> </a:t>
            </a:r>
            <a:r>
              <a:rPr lang="en-US" dirty="0" smtClean="0"/>
              <a:t>represents version</a:t>
            </a:r>
          </a:p>
          <a:p>
            <a:pPr lvl="1"/>
            <a:r>
              <a:rPr lang="en-US" dirty="0" smtClean="0"/>
              <a:t>Versioning at concept level? </a:t>
            </a:r>
            <a:r>
              <a:rPr lang="mr-IN" dirty="0" smtClean="0"/>
              <a:t>–</a:t>
            </a:r>
            <a:r>
              <a:rPr lang="en-US" dirty="0" smtClean="0"/>
              <a:t> concept table format</a:t>
            </a:r>
          </a:p>
          <a:p>
            <a:pPr lvl="1"/>
            <a:r>
              <a:rPr lang="en-US" dirty="0" smtClean="0"/>
              <a:t>Versioning at OWL axiom level? </a:t>
            </a:r>
            <a:r>
              <a:rPr lang="mr-IN" dirty="0" smtClean="0"/>
              <a:t>–</a:t>
            </a:r>
            <a:r>
              <a:rPr lang="en-US" dirty="0" smtClean="0"/>
              <a:t> reference set format</a:t>
            </a:r>
          </a:p>
          <a:p>
            <a:r>
              <a:rPr lang="en-US" dirty="0" smtClean="0"/>
              <a:t>A new GCA </a:t>
            </a:r>
            <a:r>
              <a:rPr lang="en-US" dirty="0"/>
              <a:t>concept in the model component hierarchy</a:t>
            </a:r>
            <a:endParaRPr lang="en-US" dirty="0" smtClean="0"/>
          </a:p>
          <a:p>
            <a:r>
              <a:rPr lang="en-US" dirty="0" smtClean="0"/>
              <a:t>Object/Data </a:t>
            </a:r>
            <a:r>
              <a:rPr lang="en-US" dirty="0"/>
              <a:t>property declarations</a:t>
            </a:r>
            <a:endParaRPr lang="en-US" dirty="0" smtClean="0"/>
          </a:p>
          <a:p>
            <a:r>
              <a:rPr lang="en-US" dirty="0" smtClean="0"/>
              <a:t>Descriptions could be represented as OWL annotations for readability in an standalone OWL file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852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4212"/>
            <a:ext cx="8089900" cy="547719"/>
          </a:xfrm>
        </p:spPr>
        <p:txBody>
          <a:bodyPr/>
          <a:lstStyle/>
          <a:p>
            <a:r>
              <a:rPr lang="en-US" dirty="0" smtClean="0"/>
              <a:t>Example of OWL axioms 1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4167130"/>
              </p:ext>
            </p:extLst>
          </p:nvPr>
        </p:nvGraphicFramePr>
        <p:xfrm>
          <a:off x="457200" y="1428750"/>
          <a:ext cx="8229600" cy="4815839"/>
        </p:xfrm>
        <a:graphic>
          <a:graphicData uri="http://schemas.openxmlformats.org/drawingml/2006/table">
            <a:tbl>
              <a:tblPr firstRow="1" bandRow="1"/>
              <a:tblGrid>
                <a:gridCol w="1371600"/>
                <a:gridCol w="2627832"/>
                <a:gridCol w="423016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effectiveTime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Concept/</a:t>
                      </a:r>
                      <a:r>
                        <a:rPr lang="en-US" b="1" dirty="0" err="1" smtClean="0"/>
                        <a:t>ReferencedComponentId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OWL</a:t>
                      </a:r>
                      <a:r>
                        <a:rPr lang="en-US" b="1" baseline="0" dirty="0" smtClean="0"/>
                        <a:t> axiom (functional syntax)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 smtClean="0"/>
                        <a:t>20040131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404684003|Clinical finding (finding)|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# example of </a:t>
                      </a:r>
                      <a:r>
                        <a:rPr lang="en-US" dirty="0" err="1" smtClean="0"/>
                        <a:t>SubClassOf</a:t>
                      </a:r>
                      <a:r>
                        <a:rPr lang="en-US" dirty="0" smtClean="0"/>
                        <a:t> (Equivalent to IS A relationship in SNOMED CT)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err="1" smtClean="0"/>
                        <a:t>SubClassOf</a:t>
                      </a:r>
                      <a:r>
                        <a:rPr lang="en-US" dirty="0" smtClean="0"/>
                        <a:t>(sctid:404684003 sctid:138875005)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20110131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405813007|Procedure site - Direct (attribute)|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Declaration(</a:t>
                      </a:r>
                      <a:r>
                        <a:rPr lang="en-US" dirty="0" err="1" smtClean="0"/>
                        <a:t>ObjectProperty</a:t>
                      </a:r>
                      <a:r>
                        <a:rPr lang="en-US" dirty="0" smtClean="0"/>
                        <a:t>(sctid:405813007))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dirty="0" smtClean="0"/>
                        <a:t>20110131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405813007|Procedure site - Direct (attribute)|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#</a:t>
                      </a:r>
                      <a:r>
                        <a:rPr lang="en-US" baseline="0" dirty="0" smtClean="0"/>
                        <a:t> example of </a:t>
                      </a:r>
                      <a:r>
                        <a:rPr lang="en-US" baseline="0" dirty="0" err="1" smtClean="0"/>
                        <a:t>subproperty</a:t>
                      </a:r>
                      <a:r>
                        <a:rPr lang="en-US" baseline="0" dirty="0" smtClean="0"/>
                        <a:t> (IS A relationship between attributes)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err="1" smtClean="0"/>
                        <a:t>SubObjectPropertyOf</a:t>
                      </a:r>
                      <a:r>
                        <a:rPr lang="en-US" dirty="0" smtClean="0"/>
                        <a:t>(sctid:1405813007 </a:t>
                      </a:r>
                      <a:r>
                        <a:rPr lang="en-US" dirty="0" err="1" smtClean="0"/>
                        <a:t>sctid</a:t>
                      </a:r>
                      <a:r>
                        <a:rPr lang="en-US" dirty="0" smtClean="0"/>
                        <a:t>:</a:t>
                      </a:r>
                      <a:r>
                        <a:rPr lang="is-IS" dirty="0" smtClean="0"/>
                        <a:t>363704007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20170731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732944001|Has presentation strength numerator value (attribute)|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Declaration(</a:t>
                      </a:r>
                      <a:r>
                        <a:rPr lang="en-US" dirty="0" err="1" smtClean="0"/>
                        <a:t>ObjectProperty</a:t>
                      </a:r>
                      <a:r>
                        <a:rPr lang="en-US" dirty="0" smtClean="0"/>
                        <a:t>(sctid:732944001))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20180731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732944001|Has presentation strength numerator value (attribute)|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Declaration(</a:t>
                      </a:r>
                      <a:r>
                        <a:rPr lang="en-US" dirty="0" err="1" smtClean="0"/>
                        <a:t>DataProperty</a:t>
                      </a:r>
                      <a:r>
                        <a:rPr lang="en-US" dirty="0" smtClean="0"/>
                        <a:t>(sctid:732944001))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9151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OWL axiom 2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1439557"/>
              </p:ext>
            </p:extLst>
          </p:nvPr>
        </p:nvGraphicFramePr>
        <p:xfrm>
          <a:off x="457200" y="1428750"/>
          <a:ext cx="8229600" cy="4023360"/>
        </p:xfrm>
        <a:graphic>
          <a:graphicData uri="http://schemas.openxmlformats.org/drawingml/2006/table">
            <a:tbl>
              <a:tblPr firstRow="1" bandRow="1"/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effectiveTime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Concept/</a:t>
                      </a:r>
                      <a:r>
                        <a:rPr lang="en-US" b="1" dirty="0" err="1" smtClean="0"/>
                        <a:t>ReferencedComponentId</a:t>
                      </a:r>
                      <a:endParaRPr 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OWL</a:t>
                      </a:r>
                      <a:r>
                        <a:rPr lang="en-US" b="1" baseline="0" dirty="0" smtClean="0"/>
                        <a:t> axiom (functional syntax)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baseline="0" dirty="0" smtClean="0"/>
                        <a:t>20040131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baseline="0" dirty="0" smtClean="0"/>
                        <a:t>(</a:t>
                      </a:r>
                      <a:r>
                        <a:rPr lang="is-IS" dirty="0" smtClean="0"/>
                        <a:t>concept</a:t>
                      </a:r>
                      <a:r>
                        <a:rPr lang="is-IS" baseline="0" dirty="0" smtClean="0"/>
                        <a:t> effectiveTime)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baseline="0" dirty="0" smtClean="0"/>
                        <a:t>/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dirty="0" smtClean="0"/>
                        <a:t>20090731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(F</a:t>
                      </a:r>
                      <a:r>
                        <a:rPr lang="is-IS" dirty="0" smtClean="0"/>
                        <a:t>inding</a:t>
                      </a:r>
                      <a:r>
                        <a:rPr lang="is-IS" baseline="0" dirty="0" smtClean="0"/>
                        <a:t> site r</a:t>
                      </a:r>
                      <a:r>
                        <a:rPr lang="is-IS" dirty="0" smtClean="0"/>
                        <a:t>elationship effectiveTime)</a:t>
                      </a:r>
                      <a:endParaRPr lang="is-IS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118234003|Finding by site (finding)|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# example of equivalence between Classes (Concept is fully defined by relationships in SNOMED CT)</a:t>
                      </a:r>
                    </a:p>
                    <a:p>
                      <a:r>
                        <a:rPr lang="en-US" dirty="0" smtClean="0"/>
                        <a:t># example of role group (609096000 |Role group (attribute)|)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err="1" smtClean="0"/>
                        <a:t>EquivalentClasses</a:t>
                      </a:r>
                      <a:r>
                        <a:rPr lang="en-US" dirty="0" smtClean="0"/>
                        <a:t>(sctid:118234003 </a:t>
                      </a:r>
                      <a:r>
                        <a:rPr lang="en-US" dirty="0" err="1" smtClean="0"/>
                        <a:t>ObjectIntersectionOf</a:t>
                      </a:r>
                      <a:r>
                        <a:rPr lang="en-US" dirty="0" smtClean="0"/>
                        <a:t>(sctid:404684003 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(sctid:609096000 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(sctid:363698007 sctid:442083009))))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7983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/>
              <a:t>of OWL </a:t>
            </a:r>
            <a:r>
              <a:rPr lang="en-US" dirty="0" smtClean="0"/>
              <a:t>axioms 3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322636"/>
              </p:ext>
            </p:extLst>
          </p:nvPr>
        </p:nvGraphicFramePr>
        <p:xfrm>
          <a:off x="457200" y="1428750"/>
          <a:ext cx="8229601" cy="5181599"/>
        </p:xfrm>
        <a:graphic>
          <a:graphicData uri="http://schemas.openxmlformats.org/drawingml/2006/table">
            <a:tbl>
              <a:tblPr firstRow="1" bandRow="1"/>
              <a:tblGrid>
                <a:gridCol w="1333500"/>
                <a:gridCol w="2413000"/>
                <a:gridCol w="448310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effectiveTime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Concept/</a:t>
                      </a:r>
                      <a:r>
                        <a:rPr lang="en-US" b="1" dirty="0" err="1" smtClean="0"/>
                        <a:t>ReferencedComponentId</a:t>
                      </a:r>
                      <a:endParaRPr 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OWL</a:t>
                      </a:r>
                      <a:r>
                        <a:rPr lang="en-US" b="1" baseline="0" dirty="0" smtClean="0"/>
                        <a:t> axiom (functional syntax)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20110131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123005000|Part of (attribute)|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Declaration(</a:t>
                      </a:r>
                      <a:r>
                        <a:rPr lang="en-US" dirty="0" err="1" smtClean="0"/>
                        <a:t>ObjectProperty</a:t>
                      </a:r>
                      <a:r>
                        <a:rPr lang="en-US" dirty="0" smtClean="0"/>
                        <a:t>(sctid:123005000))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20110131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123005000|Part of (attribute)|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TransitiveObjectProperty</a:t>
                      </a:r>
                      <a:r>
                        <a:rPr lang="en-US" dirty="0" smtClean="0"/>
                        <a:t>(sctid:123005000)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20170731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123005000|Part of (attribute)|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SubObjectPropertyOf</a:t>
                      </a:r>
                      <a:r>
                        <a:rPr lang="en-US" dirty="0" smtClean="0"/>
                        <a:t>(sctid:123005000 </a:t>
                      </a:r>
                      <a:r>
                        <a:rPr lang="en-US" dirty="0" err="1" smtClean="0"/>
                        <a:t>sctid</a:t>
                      </a:r>
                      <a:r>
                        <a:rPr lang="en-US" dirty="0" smtClean="0"/>
                        <a:t>:</a:t>
                      </a:r>
                      <a:r>
                        <a:rPr lang="is-IS" dirty="0" smtClean="0"/>
                        <a:t>733928003</a:t>
                      </a:r>
                      <a:r>
                        <a:rPr lang="en-US" dirty="0" smtClean="0"/>
                        <a:t>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20170731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733928003|All or part of (attribute)|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Declaration(</a:t>
                      </a:r>
                      <a:r>
                        <a:rPr lang="en-US" dirty="0" err="1" smtClean="0"/>
                        <a:t>ObjectProperty</a:t>
                      </a:r>
                      <a:r>
                        <a:rPr lang="en-US" dirty="0" smtClean="0"/>
                        <a:t>(sctid:733928003))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20170731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733928003|All or part of (attribute)|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TransitiveObjectProperty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sctid</a:t>
                      </a:r>
                      <a:r>
                        <a:rPr lang="en-US" dirty="0" smtClean="0"/>
                        <a:t>:</a:t>
                      </a:r>
                      <a:r>
                        <a:rPr lang="is-IS" dirty="0" smtClean="0"/>
                        <a:t>733928003</a:t>
                      </a:r>
                      <a:r>
                        <a:rPr lang="en-US" dirty="0" smtClean="0"/>
                        <a:t>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20170731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733928003|All or part of (attribute)|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ReflexiveObjectProperty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sctid</a:t>
                      </a:r>
                      <a:r>
                        <a:rPr lang="en-US" dirty="0" smtClean="0"/>
                        <a:t>:</a:t>
                      </a:r>
                      <a:r>
                        <a:rPr lang="is-IS" dirty="0" smtClean="0"/>
                        <a:t>733928003</a:t>
                      </a:r>
                      <a:r>
                        <a:rPr lang="en-US" dirty="0" smtClean="0"/>
                        <a:t>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20170731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dirty="0" smtClean="0"/>
                        <a:t>733930001|Regional</a:t>
                      </a:r>
                      <a:r>
                        <a:rPr lang="is-IS" baseline="0" dirty="0" smtClean="0"/>
                        <a:t> part of (attribute)</a:t>
                      </a:r>
                      <a:r>
                        <a:rPr lang="is-IS" dirty="0" smtClean="0"/>
                        <a:t>|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Declaration(</a:t>
                      </a:r>
                      <a:r>
                        <a:rPr lang="en-US" dirty="0" err="1" smtClean="0"/>
                        <a:t>ObjectProperty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sctid</a:t>
                      </a:r>
                      <a:r>
                        <a:rPr lang="en-US" dirty="0" smtClean="0"/>
                        <a:t>:</a:t>
                      </a:r>
                      <a:r>
                        <a:rPr lang="is-IS" dirty="0" smtClean="0"/>
                        <a:t>733930001</a:t>
                      </a:r>
                      <a:r>
                        <a:rPr lang="en-US" dirty="0" smtClean="0"/>
                        <a:t>))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20170731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dirty="0" smtClean="0"/>
                        <a:t>733930001|Regional</a:t>
                      </a:r>
                      <a:r>
                        <a:rPr lang="is-IS" baseline="0" dirty="0" smtClean="0"/>
                        <a:t> part of (attribute)</a:t>
                      </a:r>
                      <a:r>
                        <a:rPr lang="is-IS" dirty="0" smtClean="0"/>
                        <a:t>|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TransitiveObjectProperty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sctid</a:t>
                      </a:r>
                      <a:r>
                        <a:rPr lang="en-US" dirty="0" smtClean="0"/>
                        <a:t>:</a:t>
                      </a:r>
                      <a:r>
                        <a:rPr lang="is-IS" dirty="0" smtClean="0"/>
                        <a:t>733930001</a:t>
                      </a:r>
                      <a:r>
                        <a:rPr lang="en-US" dirty="0" smtClean="0"/>
                        <a:t>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20170731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dirty="0" smtClean="0"/>
                        <a:t>733930001|Regional</a:t>
                      </a:r>
                      <a:r>
                        <a:rPr lang="is-IS" baseline="0" dirty="0" smtClean="0"/>
                        <a:t> part of (attribute)</a:t>
                      </a:r>
                      <a:r>
                        <a:rPr lang="is-IS" dirty="0" smtClean="0"/>
                        <a:t>|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SubObjectPropertyOf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sctid</a:t>
                      </a:r>
                      <a:r>
                        <a:rPr lang="en-US" dirty="0" smtClean="0"/>
                        <a:t>:</a:t>
                      </a:r>
                      <a:r>
                        <a:rPr lang="is-IS" dirty="0" smtClean="0"/>
                        <a:t>733930001</a:t>
                      </a:r>
                      <a:r>
                        <a:rPr lang="en-US" dirty="0" smtClean="0"/>
                        <a:t> sctid:123005000)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6115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Par of &lt;L/R&gt; lateral half of &lt;midline entity&gt;</a:t>
            </a:r>
            <a:endParaRPr lang="en-US" sz="2400" dirty="0"/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4273550" y="3778121"/>
            <a:ext cx="3379788" cy="304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1448" tIns="30724" rIns="61448" bIns="30724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Calibri" charset="0"/>
              </a:rPr>
              <a:t>&lt;L/R&gt; half of &lt;midline entity&gt;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1673225" y="3787646"/>
            <a:ext cx="2103438" cy="285750"/>
          </a:xfrm>
          <a:prstGeom prst="roundRect">
            <a:avLst>
              <a:gd name="adj" fmla="val 50000"/>
            </a:avLst>
          </a:prstGeom>
          <a:solidFill>
            <a:srgbClr val="FFFFD5"/>
          </a:solidFill>
          <a:ln w="38100" cmpd="dbl">
            <a:solidFill>
              <a:schemeClr val="tx1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ea typeface="ＭＳ Ｐゴシック" pitchFamily="-106" charset="-128"/>
                <a:cs typeface="Calibri" pitchFamily="34" charset="0"/>
              </a:rPr>
              <a:t>part of</a:t>
            </a:r>
          </a:p>
        </p:txBody>
      </p:sp>
      <p:cxnSp>
        <p:nvCxnSpPr>
          <p:cNvPr id="53" name="Straight Connector 2"/>
          <p:cNvCxnSpPr>
            <a:cxnSpLocks noChangeShapeType="1"/>
            <a:stCxn id="51" idx="3"/>
            <a:endCxn id="54" idx="6"/>
          </p:cNvCxnSpPr>
          <p:nvPr/>
        </p:nvCxnSpPr>
        <p:spPr bwMode="auto">
          <a:xfrm flipV="1">
            <a:off x="3776663" y="3930521"/>
            <a:ext cx="250825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Oval 93"/>
          <p:cNvSpPr>
            <a:spLocks noChangeAspect="1"/>
          </p:cNvSpPr>
          <p:nvPr/>
        </p:nvSpPr>
        <p:spPr bwMode="auto">
          <a:xfrm>
            <a:off x="3935413" y="3884483"/>
            <a:ext cx="92075" cy="92075"/>
          </a:xfrm>
          <a:prstGeom prst="ellipse">
            <a:avLst/>
          </a:prstGeom>
          <a:solidFill>
            <a:schemeClr val="tx1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sz="1600" b="0">
              <a:solidFill>
                <a:srgbClr val="808080"/>
              </a:solidFill>
              <a:latin typeface="Verdana" charset="0"/>
            </a:endParaRPr>
          </a:p>
        </p:txBody>
      </p:sp>
      <p:cxnSp>
        <p:nvCxnSpPr>
          <p:cNvPr id="55" name="AutoShape 18"/>
          <p:cNvCxnSpPr>
            <a:cxnSpLocks noChangeShapeType="1"/>
          </p:cNvCxnSpPr>
          <p:nvPr/>
        </p:nvCxnSpPr>
        <p:spPr bwMode="auto">
          <a:xfrm>
            <a:off x="4027488" y="3930521"/>
            <a:ext cx="246062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Rectangle 17"/>
          <p:cNvSpPr>
            <a:spLocks noChangeArrowheads="1"/>
          </p:cNvSpPr>
          <p:nvPr/>
        </p:nvSpPr>
        <p:spPr bwMode="auto">
          <a:xfrm>
            <a:off x="4306888" y="3101846"/>
            <a:ext cx="2619375" cy="304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1448" tIns="30724" rIns="61448" bIns="30724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Calibri" charset="0"/>
              </a:rPr>
              <a:t>&lt;L/R&gt;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1611313" y="3111371"/>
            <a:ext cx="2103437" cy="285750"/>
          </a:xfrm>
          <a:prstGeom prst="roundRect">
            <a:avLst>
              <a:gd name="adj" fmla="val 50000"/>
            </a:avLst>
          </a:prstGeom>
          <a:solidFill>
            <a:srgbClr val="FFFFD5"/>
          </a:solidFill>
          <a:ln w="38100" cmpd="dbl">
            <a:solidFill>
              <a:schemeClr val="tx1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ea typeface="ＭＳ Ｐゴシック" pitchFamily="-106" charset="-128"/>
                <a:cs typeface="Calibri" pitchFamily="34" charset="0"/>
              </a:rPr>
              <a:t>laterality</a:t>
            </a:r>
          </a:p>
        </p:txBody>
      </p:sp>
      <p:cxnSp>
        <p:nvCxnSpPr>
          <p:cNvPr id="59" name="Straight Connector 2"/>
          <p:cNvCxnSpPr>
            <a:cxnSpLocks noChangeShapeType="1"/>
            <a:stCxn id="96" idx="0"/>
          </p:cNvCxnSpPr>
          <p:nvPr/>
        </p:nvCxnSpPr>
        <p:spPr bwMode="auto">
          <a:xfrm rot="5400000" flipH="1" flipV="1">
            <a:off x="887420" y="2785075"/>
            <a:ext cx="389659" cy="299302"/>
          </a:xfrm>
          <a:prstGeom prst="bentConnector3">
            <a:avLst>
              <a:gd name="adj1" fmla="val 98889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" name="Oval 85"/>
          <p:cNvSpPr>
            <a:spLocks noChangeAspect="1"/>
          </p:cNvSpPr>
          <p:nvPr/>
        </p:nvSpPr>
        <p:spPr bwMode="auto">
          <a:xfrm>
            <a:off x="1231900" y="2695446"/>
            <a:ext cx="92075" cy="88900"/>
          </a:xfrm>
          <a:prstGeom prst="ellipse">
            <a:avLst/>
          </a:prstGeom>
          <a:solidFill>
            <a:schemeClr val="tx1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sz="1600" b="0">
              <a:solidFill>
                <a:srgbClr val="808080"/>
              </a:solidFill>
              <a:latin typeface="Verdana" charset="0"/>
            </a:endParaRPr>
          </a:p>
        </p:txBody>
      </p:sp>
      <p:cxnSp>
        <p:nvCxnSpPr>
          <p:cNvPr id="61" name="AutoShape 18"/>
          <p:cNvCxnSpPr>
            <a:cxnSpLocks noChangeShapeType="1"/>
          </p:cNvCxnSpPr>
          <p:nvPr/>
        </p:nvCxnSpPr>
        <p:spPr bwMode="auto">
          <a:xfrm>
            <a:off x="1323975" y="2739896"/>
            <a:ext cx="32861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Elbow Connector 87"/>
          <p:cNvCxnSpPr>
            <a:cxnSpLocks noChangeShapeType="1"/>
            <a:stCxn id="60" idx="6"/>
            <a:endCxn id="58" idx="1"/>
          </p:cNvCxnSpPr>
          <p:nvPr/>
        </p:nvCxnSpPr>
        <p:spPr bwMode="auto">
          <a:xfrm>
            <a:off x="1323975" y="2739896"/>
            <a:ext cx="287338" cy="51435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" name="Rounded Rectangle 62"/>
          <p:cNvSpPr/>
          <p:nvPr/>
        </p:nvSpPr>
        <p:spPr>
          <a:xfrm>
            <a:off x="1652588" y="2616071"/>
            <a:ext cx="2103437" cy="285750"/>
          </a:xfrm>
          <a:prstGeom prst="roundRect">
            <a:avLst>
              <a:gd name="adj" fmla="val 50000"/>
            </a:avLst>
          </a:prstGeom>
          <a:solidFill>
            <a:srgbClr val="FFFFD5"/>
          </a:solidFill>
          <a:ln w="38100" cmpd="dbl">
            <a:solidFill>
              <a:schemeClr val="tx1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ea typeface="ＭＳ Ｐゴシック" pitchFamily="-106" charset="-128"/>
                <a:cs typeface="Calibri" pitchFamily="34" charset="0"/>
              </a:rPr>
              <a:t>part of</a:t>
            </a:r>
          </a:p>
        </p:txBody>
      </p:sp>
      <p:cxnSp>
        <p:nvCxnSpPr>
          <p:cNvPr id="64" name="Straight Connector 2"/>
          <p:cNvCxnSpPr>
            <a:cxnSpLocks noChangeShapeType="1"/>
            <a:stCxn id="58" idx="3"/>
          </p:cNvCxnSpPr>
          <p:nvPr/>
        </p:nvCxnSpPr>
        <p:spPr bwMode="auto">
          <a:xfrm flipV="1">
            <a:off x="3714750" y="3254246"/>
            <a:ext cx="250825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AutoShape 18"/>
          <p:cNvCxnSpPr>
            <a:cxnSpLocks noChangeShapeType="1"/>
            <a:endCxn id="56" idx="1"/>
          </p:cNvCxnSpPr>
          <p:nvPr/>
        </p:nvCxnSpPr>
        <p:spPr bwMode="auto">
          <a:xfrm>
            <a:off x="3965575" y="3254246"/>
            <a:ext cx="34131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" name="Rectangle 17"/>
          <p:cNvSpPr>
            <a:spLocks noChangeArrowheads="1"/>
          </p:cNvSpPr>
          <p:nvPr/>
        </p:nvSpPr>
        <p:spPr bwMode="auto">
          <a:xfrm>
            <a:off x="4298950" y="2606546"/>
            <a:ext cx="2627313" cy="304800"/>
          </a:xfrm>
          <a:prstGeom prst="rect">
            <a:avLst/>
          </a:prstGeom>
          <a:pattFill prst="pct50">
            <a:fgClr>
              <a:srgbClr val="99CC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1448" tIns="30724" rIns="61448" bIns="30724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Calibri" charset="0"/>
              </a:rPr>
              <a:t>&lt;lateral half of midline entity&gt;</a:t>
            </a:r>
          </a:p>
        </p:txBody>
      </p:sp>
      <p:cxnSp>
        <p:nvCxnSpPr>
          <p:cNvPr id="67" name="Straight Connector 2"/>
          <p:cNvCxnSpPr>
            <a:cxnSpLocks noChangeShapeType="1"/>
            <a:stCxn id="63" idx="3"/>
          </p:cNvCxnSpPr>
          <p:nvPr/>
        </p:nvCxnSpPr>
        <p:spPr bwMode="auto">
          <a:xfrm>
            <a:off x="3756025" y="2758946"/>
            <a:ext cx="23495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AutoShape 18"/>
          <p:cNvCxnSpPr>
            <a:cxnSpLocks noChangeShapeType="1"/>
            <a:endCxn id="66" idx="1"/>
          </p:cNvCxnSpPr>
          <p:nvPr/>
        </p:nvCxnSpPr>
        <p:spPr bwMode="auto">
          <a:xfrm>
            <a:off x="3990975" y="2758946"/>
            <a:ext cx="307975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" name="TextBox 1"/>
          <p:cNvSpPr txBox="1">
            <a:spLocks noChangeArrowheads="1"/>
          </p:cNvSpPr>
          <p:nvPr/>
        </p:nvSpPr>
        <p:spPr bwMode="auto">
          <a:xfrm>
            <a:off x="1934380" y="4290883"/>
            <a:ext cx="45330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l"/>
            <a:r>
              <a:rPr lang="en-US" sz="1400" dirty="0" smtClean="0">
                <a:latin typeface="Arial" charset="0"/>
              </a:rPr>
              <a:t>(</a:t>
            </a:r>
            <a:r>
              <a:rPr lang="en-US" sz="1400" dirty="0">
                <a:latin typeface="Arial" charset="0"/>
              </a:rPr>
              <a:t>part of ‘lateral half of trunk’) and (laterality left) =</a:t>
            </a:r>
          </a:p>
          <a:p>
            <a:pPr algn="l"/>
            <a:r>
              <a:rPr lang="en-US" sz="1400" dirty="0">
                <a:latin typeface="Arial" charset="0"/>
              </a:rPr>
              <a:t>(part of ‘left half of trunk’</a:t>
            </a:r>
            <a:r>
              <a:rPr lang="en-US" sz="1400" dirty="0" smtClean="0">
                <a:latin typeface="Arial" charset="0"/>
              </a:rPr>
              <a:t>)</a:t>
            </a:r>
            <a:endParaRPr lang="en-US" sz="1400" dirty="0">
              <a:latin typeface="Arial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796807" y="3129555"/>
            <a:ext cx="271581" cy="27709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800" dirty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18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20" name="Elbow Connector 19"/>
          <p:cNvCxnSpPr>
            <a:stCxn id="96" idx="4"/>
            <a:endCxn id="51" idx="1"/>
          </p:cNvCxnSpPr>
          <p:nvPr/>
        </p:nvCxnSpPr>
        <p:spPr>
          <a:xfrm rot="16200000" flipH="1">
            <a:off x="1040974" y="3298269"/>
            <a:ext cx="523875" cy="740627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9020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OWL axiom 4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587956"/>
              </p:ext>
            </p:extLst>
          </p:nvPr>
        </p:nvGraphicFramePr>
        <p:xfrm>
          <a:off x="457200" y="1428750"/>
          <a:ext cx="8229600" cy="4114800"/>
        </p:xfrm>
        <a:graphic>
          <a:graphicData uri="http://schemas.openxmlformats.org/drawingml/2006/table">
            <a:tbl>
              <a:tblPr firstRow="1" bandRow="1"/>
              <a:tblGrid>
                <a:gridCol w="1409700"/>
                <a:gridCol w="2476500"/>
                <a:gridCol w="4343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effectiveTime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Concept/</a:t>
                      </a:r>
                      <a:r>
                        <a:rPr lang="en-US" b="1" dirty="0" err="1" smtClean="0"/>
                        <a:t>ReferencedComponentId</a:t>
                      </a:r>
                      <a:endParaRPr 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OWL</a:t>
                      </a:r>
                      <a:r>
                        <a:rPr lang="en-US" b="1" baseline="0" dirty="0" smtClean="0"/>
                        <a:t> axiom (functional syntax)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20170731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dirty="0" smtClean="0"/>
                        <a:t>733929006|</a:t>
                      </a:r>
                      <a:r>
                        <a:rPr lang="en-US" dirty="0" smtClean="0"/>
                        <a:t>General concept axiom (metadata)</a:t>
                      </a:r>
                      <a:r>
                        <a:rPr lang="is-IS" dirty="0" smtClean="0"/>
                        <a:t>|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SubClassOf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sctid</a:t>
                      </a:r>
                      <a:r>
                        <a:rPr lang="en-US" dirty="0" smtClean="0"/>
                        <a:t>:</a:t>
                      </a:r>
                      <a:r>
                        <a:rPr lang="is-IS" dirty="0" smtClean="0"/>
                        <a:t>733929006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sctid</a:t>
                      </a:r>
                      <a:r>
                        <a:rPr lang="en-US" dirty="0" smtClean="0"/>
                        <a:t>:</a:t>
                      </a:r>
                      <a:r>
                        <a:rPr lang="is-IS" dirty="0" smtClean="0"/>
                        <a:t>900000000000441003</a:t>
                      </a:r>
                      <a:r>
                        <a:rPr lang="en-US" dirty="0" smtClean="0"/>
                        <a:t>)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20180731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dirty="0" smtClean="0"/>
                        <a:t>733929006|</a:t>
                      </a:r>
                      <a:r>
                        <a:rPr lang="en-US" dirty="0" smtClean="0"/>
                        <a:t>General concept axiom (metadata)</a:t>
                      </a:r>
                      <a:r>
                        <a:rPr lang="is-IS" dirty="0" smtClean="0"/>
                        <a:t>|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# example of GCA (General Concept Axiom)</a:t>
                      </a:r>
                    </a:p>
                    <a:p>
                      <a:r>
                        <a:rPr lang="en-US" dirty="0" err="1" smtClean="0"/>
                        <a:t>EquivalentClasses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ObjectIntersectionOf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(sctid:733931002 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(sctid:733930001 sctid:182245002)) 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(sctid:733930001 sctid:181469002)) </a:t>
                      </a:r>
                      <a:r>
                        <a:rPr lang="en-US" dirty="0" err="1" smtClean="0"/>
                        <a:t>ObjectIntersectionOf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(sctid:733930001 sctid:181469002) 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(sctid:733930001 </a:t>
                      </a:r>
                      <a:r>
                        <a:rPr lang="en-US" dirty="0" err="1" smtClean="0"/>
                        <a:t>ObjectIntersectionOf</a:t>
                      </a:r>
                      <a:r>
                        <a:rPr lang="en-US" dirty="0" smtClean="0"/>
                        <a:t>(sctid:362889002 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(sctid:733931002 sctid:182245002) 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(sctid:733930001 sctid:181469002)))))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583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Skin of part of &lt;upper limb&gt;</a:t>
            </a:r>
            <a:endParaRPr lang="en-US" dirty="0"/>
          </a:p>
        </p:txBody>
      </p:sp>
      <p:sp>
        <p:nvSpPr>
          <p:cNvPr id="31" name="Rounded Rectangle 30"/>
          <p:cNvSpPr/>
          <p:nvPr/>
        </p:nvSpPr>
        <p:spPr>
          <a:xfrm>
            <a:off x="1361580" y="2503488"/>
            <a:ext cx="1644650" cy="285750"/>
          </a:xfrm>
          <a:prstGeom prst="roundRect">
            <a:avLst>
              <a:gd name="adj" fmla="val 50000"/>
            </a:avLst>
          </a:prstGeom>
          <a:solidFill>
            <a:srgbClr val="FFFFD5"/>
          </a:solidFill>
          <a:ln w="38100" cmpd="dbl">
            <a:solidFill>
              <a:schemeClr val="tx1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ea typeface="ＭＳ Ｐゴシック" pitchFamily="-106" charset="-128"/>
                <a:cs typeface="Calibri" pitchFamily="34" charset="0"/>
              </a:rPr>
              <a:t>regional part of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1639393" y="1974850"/>
            <a:ext cx="1647825" cy="301625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1448" tIns="30724" rIns="61448" bIns="30724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Calibri" charset="0"/>
              </a:rPr>
              <a:t>region of skin</a:t>
            </a:r>
          </a:p>
        </p:txBody>
      </p:sp>
      <p:sp>
        <p:nvSpPr>
          <p:cNvPr id="33" name="Oval 4"/>
          <p:cNvSpPr>
            <a:spLocks noChangeAspect="1"/>
          </p:cNvSpPr>
          <p:nvPr/>
        </p:nvSpPr>
        <p:spPr bwMode="auto">
          <a:xfrm>
            <a:off x="917080" y="2079625"/>
            <a:ext cx="92075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sz="1600" b="0">
              <a:solidFill>
                <a:srgbClr val="808080"/>
              </a:solidFill>
              <a:latin typeface="Verdana" charset="0"/>
            </a:endParaRPr>
          </a:p>
        </p:txBody>
      </p:sp>
      <p:cxnSp>
        <p:nvCxnSpPr>
          <p:cNvPr id="35" name="Elbow Connector 42"/>
          <p:cNvCxnSpPr>
            <a:cxnSpLocks noChangeShapeType="1"/>
            <a:stCxn id="33" idx="6"/>
            <a:endCxn id="31" idx="1"/>
          </p:cNvCxnSpPr>
          <p:nvPr/>
        </p:nvCxnSpPr>
        <p:spPr bwMode="auto">
          <a:xfrm>
            <a:off x="1009155" y="2125663"/>
            <a:ext cx="352425" cy="5207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Rounded Rectangle 36"/>
          <p:cNvSpPr/>
          <p:nvPr/>
        </p:nvSpPr>
        <p:spPr>
          <a:xfrm>
            <a:off x="1474293" y="4048126"/>
            <a:ext cx="2103437" cy="314325"/>
          </a:xfrm>
          <a:prstGeom prst="roundRect">
            <a:avLst>
              <a:gd name="adj" fmla="val 50000"/>
            </a:avLst>
          </a:prstGeom>
          <a:solidFill>
            <a:srgbClr val="FFFFD5"/>
          </a:solidFill>
          <a:ln w="38100" cmpd="dbl">
            <a:solidFill>
              <a:schemeClr val="tx1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ea typeface="ＭＳ Ｐゴシック" pitchFamily="-106" charset="-128"/>
                <a:cs typeface="Calibri" pitchFamily="34" charset="0"/>
              </a:rPr>
              <a:t>constitutional part of</a:t>
            </a:r>
          </a:p>
        </p:txBody>
      </p: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1720356" y="3549650"/>
            <a:ext cx="1646237" cy="301625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1448" tIns="30724" rIns="61448" bIns="30724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charset="0"/>
              </a:rPr>
              <a:t>region of skin</a:t>
            </a:r>
          </a:p>
        </p:txBody>
      </p:sp>
      <p:sp>
        <p:nvSpPr>
          <p:cNvPr id="39" name="Oval 85"/>
          <p:cNvSpPr>
            <a:spLocks noChangeAspect="1"/>
          </p:cNvSpPr>
          <p:nvPr/>
        </p:nvSpPr>
        <p:spPr bwMode="auto">
          <a:xfrm>
            <a:off x="917080" y="3656013"/>
            <a:ext cx="92075" cy="90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sz="1600" b="0">
              <a:solidFill>
                <a:srgbClr val="808080"/>
              </a:solidFill>
              <a:latin typeface="Verdana" charset="0"/>
            </a:endParaRPr>
          </a:p>
        </p:txBody>
      </p:sp>
      <p:cxnSp>
        <p:nvCxnSpPr>
          <p:cNvPr id="41" name="Elbow Connector 87"/>
          <p:cNvCxnSpPr>
            <a:cxnSpLocks noChangeShapeType="1"/>
            <a:stCxn id="39" idx="6"/>
            <a:endCxn id="37" idx="1"/>
          </p:cNvCxnSpPr>
          <p:nvPr/>
        </p:nvCxnSpPr>
        <p:spPr bwMode="auto">
          <a:xfrm>
            <a:off x="1009155" y="3701257"/>
            <a:ext cx="465138" cy="50403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" name="Rounded Rectangle 42"/>
          <p:cNvSpPr/>
          <p:nvPr/>
        </p:nvSpPr>
        <p:spPr>
          <a:xfrm>
            <a:off x="3992068" y="4062413"/>
            <a:ext cx="1644650" cy="285750"/>
          </a:xfrm>
          <a:prstGeom prst="roundRect">
            <a:avLst>
              <a:gd name="adj" fmla="val 50000"/>
            </a:avLst>
          </a:prstGeom>
          <a:solidFill>
            <a:srgbClr val="FFFFD5"/>
          </a:solidFill>
          <a:ln w="38100" cmpd="dbl">
            <a:solidFill>
              <a:schemeClr val="tx1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ea typeface="ＭＳ Ｐゴシック" pitchFamily="-106" charset="-128"/>
                <a:cs typeface="Calibri" pitchFamily="34" charset="0"/>
              </a:rPr>
              <a:t>regional part of</a:t>
            </a:r>
          </a:p>
        </p:txBody>
      </p:sp>
      <p:cxnSp>
        <p:nvCxnSpPr>
          <p:cNvPr id="44" name="Elbow Connector 95"/>
          <p:cNvCxnSpPr>
            <a:cxnSpLocks noChangeShapeType="1"/>
            <a:stCxn id="37" idx="3"/>
            <a:endCxn id="43" idx="1"/>
          </p:cNvCxnSpPr>
          <p:nvPr/>
        </p:nvCxnSpPr>
        <p:spPr bwMode="auto">
          <a:xfrm flipV="1">
            <a:off x="3577730" y="4205288"/>
            <a:ext cx="414338" cy="1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Straight Connector 2"/>
          <p:cNvCxnSpPr>
            <a:cxnSpLocks noChangeShapeType="1"/>
            <a:stCxn id="31" idx="3"/>
          </p:cNvCxnSpPr>
          <p:nvPr/>
        </p:nvCxnSpPr>
        <p:spPr bwMode="auto">
          <a:xfrm flipV="1">
            <a:off x="3006230" y="2638425"/>
            <a:ext cx="711200" cy="79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6428880" y="4052888"/>
            <a:ext cx="1876425" cy="304800"/>
          </a:xfrm>
          <a:prstGeom prst="rect">
            <a:avLst/>
          </a:prstGeom>
          <a:pattFill prst="pct50">
            <a:fgClr>
              <a:srgbClr val="99CC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1448" tIns="30724" rIns="61448" bIns="30724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Calibri" charset="0"/>
              </a:rPr>
              <a:t>&lt;</a:t>
            </a:r>
            <a:r>
              <a:rPr lang="en-US" dirty="0" smtClean="0">
                <a:solidFill>
                  <a:schemeClr val="tx1"/>
                </a:solidFill>
                <a:latin typeface="Calibri" charset="0"/>
              </a:rPr>
              <a:t>upper limb</a:t>
            </a:r>
            <a:r>
              <a:rPr lang="en-US" sz="1400" dirty="0" smtClean="0">
                <a:solidFill>
                  <a:schemeClr val="tx1"/>
                </a:solidFill>
                <a:latin typeface="Calibri" charset="0"/>
              </a:rPr>
              <a:t>&gt;</a:t>
            </a:r>
            <a:endParaRPr lang="en-US" sz="1400" dirty="0">
              <a:solidFill>
                <a:schemeClr val="tx1"/>
              </a:solidFill>
              <a:latin typeface="Calibri" charset="0"/>
            </a:endParaRPr>
          </a:p>
        </p:txBody>
      </p:sp>
      <p:cxnSp>
        <p:nvCxnSpPr>
          <p:cNvPr id="47" name="AutoShape 18"/>
          <p:cNvCxnSpPr>
            <a:cxnSpLocks noChangeShapeType="1"/>
            <a:stCxn id="43" idx="3"/>
            <a:endCxn id="46" idx="1"/>
          </p:cNvCxnSpPr>
          <p:nvPr/>
        </p:nvCxnSpPr>
        <p:spPr bwMode="auto">
          <a:xfrm>
            <a:off x="5636718" y="4205288"/>
            <a:ext cx="792162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Rounded Rectangle 47"/>
          <p:cNvSpPr/>
          <p:nvPr/>
        </p:nvSpPr>
        <p:spPr>
          <a:xfrm>
            <a:off x="3757118" y="3016250"/>
            <a:ext cx="2103437" cy="285750"/>
          </a:xfrm>
          <a:prstGeom prst="roundRect">
            <a:avLst>
              <a:gd name="adj" fmla="val 50000"/>
            </a:avLst>
          </a:prstGeom>
          <a:solidFill>
            <a:srgbClr val="FFFFD5"/>
          </a:solidFill>
          <a:ln w="38100" cmpd="dbl">
            <a:solidFill>
              <a:schemeClr val="tx1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ea typeface="ＭＳ Ｐゴシック" pitchFamily="-106" charset="-128"/>
                <a:cs typeface="Calibri" pitchFamily="34" charset="0"/>
              </a:rPr>
              <a:t>constitutional part of</a:t>
            </a: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auto">
          <a:xfrm>
            <a:off x="3832824" y="2487612"/>
            <a:ext cx="1646237" cy="301625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1448" tIns="30724" rIns="61448" bIns="30724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Calibri" charset="0"/>
              </a:rPr>
              <a:t>Region of</a:t>
            </a:r>
            <a:r>
              <a:rPr lang="en-US" sz="1400" dirty="0" smtClean="0">
                <a:solidFill>
                  <a:schemeClr val="tx1"/>
                </a:solidFill>
                <a:latin typeface="Calibri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Calibri" charset="0"/>
              </a:rPr>
              <a:t>skin</a:t>
            </a:r>
          </a:p>
        </p:txBody>
      </p:sp>
      <p:sp>
        <p:nvSpPr>
          <p:cNvPr id="50" name="Oval 36"/>
          <p:cNvSpPr>
            <a:spLocks noChangeAspect="1"/>
          </p:cNvSpPr>
          <p:nvPr/>
        </p:nvSpPr>
        <p:spPr bwMode="auto">
          <a:xfrm>
            <a:off x="3312618" y="2600325"/>
            <a:ext cx="92075" cy="92075"/>
          </a:xfrm>
          <a:prstGeom prst="ellipse">
            <a:avLst/>
          </a:prstGeom>
          <a:solidFill>
            <a:schemeClr val="tx1"/>
          </a:solidFill>
          <a:ln w="9525">
            <a:solidFill>
              <a:srgbClr val="808080"/>
            </a:solidFill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sz="1600" b="0">
              <a:solidFill>
                <a:srgbClr val="808080"/>
              </a:solidFill>
              <a:latin typeface="Verdana" charset="0"/>
            </a:endParaRPr>
          </a:p>
        </p:txBody>
      </p:sp>
      <p:cxnSp>
        <p:nvCxnSpPr>
          <p:cNvPr id="52" name="Elbow Connector 39"/>
          <p:cNvCxnSpPr>
            <a:cxnSpLocks noChangeShapeType="1"/>
            <a:stCxn id="50" idx="6"/>
            <a:endCxn id="48" idx="1"/>
          </p:cNvCxnSpPr>
          <p:nvPr/>
        </p:nvCxnSpPr>
        <p:spPr bwMode="auto">
          <a:xfrm>
            <a:off x="3404693" y="2646363"/>
            <a:ext cx="352425" cy="512762"/>
          </a:xfrm>
          <a:prstGeom prst="bentConnector3">
            <a:avLst>
              <a:gd name="adj1" fmla="val 36514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Rectangle 17"/>
          <p:cNvSpPr>
            <a:spLocks noChangeArrowheads="1"/>
          </p:cNvSpPr>
          <p:nvPr/>
        </p:nvSpPr>
        <p:spPr bwMode="auto">
          <a:xfrm>
            <a:off x="6403480" y="3006725"/>
            <a:ext cx="1876425" cy="304800"/>
          </a:xfrm>
          <a:prstGeom prst="rect">
            <a:avLst/>
          </a:prstGeom>
          <a:pattFill prst="pct50">
            <a:fgClr>
              <a:srgbClr val="99CC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1448" tIns="30724" rIns="61448" bIns="30724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Calibri" charset="0"/>
              </a:rPr>
              <a:t>&lt;</a:t>
            </a:r>
            <a:r>
              <a:rPr lang="en-US" dirty="0" smtClean="0">
                <a:solidFill>
                  <a:schemeClr val="tx1"/>
                </a:solidFill>
                <a:latin typeface="Calibri" charset="0"/>
              </a:rPr>
              <a:t>upper limb</a:t>
            </a:r>
            <a:r>
              <a:rPr lang="en-US" sz="1400" dirty="0" smtClean="0">
                <a:solidFill>
                  <a:schemeClr val="tx1"/>
                </a:solidFill>
                <a:latin typeface="Calibri" charset="0"/>
              </a:rPr>
              <a:t>&gt;</a:t>
            </a:r>
            <a:endParaRPr lang="en-US" sz="1400" dirty="0">
              <a:solidFill>
                <a:schemeClr val="tx1"/>
              </a:solidFill>
              <a:latin typeface="Calibri" charset="0"/>
            </a:endParaRPr>
          </a:p>
        </p:txBody>
      </p:sp>
      <p:cxnSp>
        <p:nvCxnSpPr>
          <p:cNvPr id="54" name="Straight Connector 2"/>
          <p:cNvCxnSpPr>
            <a:cxnSpLocks noChangeShapeType="1"/>
            <a:stCxn id="48" idx="3"/>
          </p:cNvCxnSpPr>
          <p:nvPr/>
        </p:nvCxnSpPr>
        <p:spPr bwMode="auto">
          <a:xfrm>
            <a:off x="5860555" y="3159125"/>
            <a:ext cx="25241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AutoShape 18"/>
          <p:cNvCxnSpPr>
            <a:cxnSpLocks noChangeShapeType="1"/>
            <a:endCxn id="53" idx="1"/>
          </p:cNvCxnSpPr>
          <p:nvPr/>
        </p:nvCxnSpPr>
        <p:spPr bwMode="auto">
          <a:xfrm>
            <a:off x="6112968" y="3159125"/>
            <a:ext cx="290512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TextBox 57"/>
          <p:cNvSpPr txBox="1"/>
          <p:nvPr/>
        </p:nvSpPr>
        <p:spPr>
          <a:xfrm>
            <a:off x="1113121" y="5203136"/>
            <a:ext cx="71667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GCA (General Class Axioms), anonymous class, to ensure proper subsumption, e.g. </a:t>
            </a:r>
          </a:p>
          <a:p>
            <a:r>
              <a:rPr lang="en-US" sz="1800" dirty="0" smtClean="0"/>
              <a:t>‘(S)Skin of upper limb’ subsumes of skin of regional part of upper limb</a:t>
            </a:r>
            <a:endParaRPr lang="en-US" sz="1800" dirty="0"/>
          </a:p>
        </p:txBody>
      </p:sp>
      <p:sp>
        <p:nvSpPr>
          <p:cNvPr id="59" name="Isosceles Triangle 58"/>
          <p:cNvSpPr/>
          <p:nvPr/>
        </p:nvSpPr>
        <p:spPr>
          <a:xfrm rot="5400000">
            <a:off x="1531815" y="2070193"/>
            <a:ext cx="121940" cy="98365"/>
          </a:xfrm>
          <a:prstGeom prst="triangl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cxnSp>
        <p:nvCxnSpPr>
          <p:cNvPr id="60" name="Elbow Connector 111"/>
          <p:cNvCxnSpPr>
            <a:endCxn id="59" idx="3"/>
          </p:cNvCxnSpPr>
          <p:nvPr/>
        </p:nvCxnSpPr>
        <p:spPr>
          <a:xfrm flipV="1">
            <a:off x="1016721" y="2119376"/>
            <a:ext cx="526882" cy="3181"/>
          </a:xfrm>
          <a:prstGeom prst="straightConnector1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Isosceles Triangle 60"/>
          <p:cNvSpPr/>
          <p:nvPr/>
        </p:nvSpPr>
        <p:spPr>
          <a:xfrm rot="5400000">
            <a:off x="3707961" y="2592635"/>
            <a:ext cx="134331" cy="86697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3" name="Isosceles Triangle 62"/>
          <p:cNvSpPr/>
          <p:nvPr/>
        </p:nvSpPr>
        <p:spPr>
          <a:xfrm rot="5400000">
            <a:off x="1604297" y="3656168"/>
            <a:ext cx="134134" cy="98365"/>
          </a:xfrm>
          <a:prstGeom prst="triangl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cxnSp>
        <p:nvCxnSpPr>
          <p:cNvPr id="64" name="Elbow Connector 111"/>
          <p:cNvCxnSpPr/>
          <p:nvPr/>
        </p:nvCxnSpPr>
        <p:spPr>
          <a:xfrm flipV="1">
            <a:off x="1120700" y="3705350"/>
            <a:ext cx="504056" cy="3178"/>
          </a:xfrm>
          <a:prstGeom prst="straightConnector1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578824" y="2660089"/>
            <a:ext cx="271581" cy="27709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800" dirty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18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9" name="Elbow Connector 8"/>
          <p:cNvCxnSpPr>
            <a:stCxn id="33" idx="2"/>
            <a:endCxn id="65" idx="0"/>
          </p:cNvCxnSpPr>
          <p:nvPr/>
        </p:nvCxnSpPr>
        <p:spPr>
          <a:xfrm rot="10800000" flipV="1">
            <a:off x="714616" y="2124869"/>
            <a:ext cx="202465" cy="535220"/>
          </a:xfrm>
          <a:prstGeom prst="bentConnector2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>
            <a:stCxn id="65" idx="4"/>
            <a:endCxn id="39" idx="2"/>
          </p:cNvCxnSpPr>
          <p:nvPr/>
        </p:nvCxnSpPr>
        <p:spPr>
          <a:xfrm rot="16200000" flipH="1">
            <a:off x="433809" y="3217985"/>
            <a:ext cx="764077" cy="202465"/>
          </a:xfrm>
          <a:prstGeom prst="bentConnector2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0983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Overview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Report of progress by the subgroup</a:t>
            </a:r>
          </a:p>
          <a:p>
            <a:pPr lvl="1"/>
            <a:r>
              <a:rPr lang="en-AU" dirty="0"/>
              <a:t>S</a:t>
            </a:r>
            <a:r>
              <a:rPr lang="en-AU" dirty="0" smtClean="0"/>
              <a:t>cope</a:t>
            </a:r>
          </a:p>
          <a:p>
            <a:pPr lvl="1"/>
            <a:r>
              <a:rPr lang="en-AU" dirty="0"/>
              <a:t>L</a:t>
            </a:r>
            <a:r>
              <a:rPr lang="en-AU" dirty="0" smtClean="0"/>
              <a:t>ogic profile for SNOMED CT</a:t>
            </a:r>
          </a:p>
          <a:p>
            <a:pPr lvl="1"/>
            <a:r>
              <a:rPr lang="en-AU" dirty="0" smtClean="0"/>
              <a:t>Options for representing the logic profile</a:t>
            </a:r>
          </a:p>
          <a:p>
            <a:pPr lvl="2"/>
            <a:r>
              <a:rPr lang="en-AU" dirty="0" smtClean="0"/>
              <a:t>OWL only</a:t>
            </a:r>
          </a:p>
          <a:p>
            <a:pPr lvl="2"/>
            <a:r>
              <a:rPr lang="en-AU" dirty="0" smtClean="0"/>
              <a:t>RF2 ‘only’</a:t>
            </a:r>
          </a:p>
          <a:p>
            <a:pPr lvl="2"/>
            <a:r>
              <a:rPr lang="en-AU" dirty="0" smtClean="0"/>
              <a:t>OWL in RF2</a:t>
            </a:r>
          </a:p>
          <a:p>
            <a:pPr lvl="1"/>
            <a:r>
              <a:rPr lang="en-AU" dirty="0"/>
              <a:t>Key criteria and considerations for recommendation </a:t>
            </a:r>
            <a:endParaRPr lang="en-AU" dirty="0" smtClean="0"/>
          </a:p>
          <a:p>
            <a:pPr lvl="1"/>
            <a:r>
              <a:rPr lang="en-AU" dirty="0"/>
              <a:t>GCI / Multiple definitions and representation in RF2 relationship </a:t>
            </a:r>
          </a:p>
          <a:p>
            <a:pPr lvl="1"/>
            <a:endParaRPr lang="en-AU" dirty="0"/>
          </a:p>
          <a:p>
            <a:r>
              <a:rPr lang="en-AU" dirty="0"/>
              <a:t>Representation of concrete domains in </a:t>
            </a:r>
            <a:r>
              <a:rPr lang="en-AU" dirty="0" smtClean="0"/>
              <a:t>AMT</a:t>
            </a:r>
          </a:p>
          <a:p>
            <a:r>
              <a:rPr lang="en-AU" dirty="0"/>
              <a:t>SNOMED CT concept definitions in OWL axiom </a:t>
            </a:r>
            <a:r>
              <a:rPr lang="en-AU" dirty="0" err="1"/>
              <a:t>refset</a:t>
            </a:r>
            <a:endParaRPr lang="en-AU" dirty="0" smtClean="0"/>
          </a:p>
          <a:p>
            <a:endParaRPr lang="en-AU" dirty="0"/>
          </a:p>
          <a:p>
            <a:pPr lvl="1"/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2258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9571218"/>
              </p:ext>
            </p:extLst>
          </p:nvPr>
        </p:nvGraphicFramePr>
        <p:xfrm>
          <a:off x="457200" y="1452563"/>
          <a:ext cx="8229600" cy="2743199"/>
        </p:xfrm>
        <a:graphic>
          <a:graphicData uri="http://schemas.openxmlformats.org/drawingml/2006/table">
            <a:tbl>
              <a:tblPr firstRow="1" bandRow="1"/>
              <a:tblGrid>
                <a:gridCol w="1384300"/>
                <a:gridCol w="2578100"/>
                <a:gridCol w="4267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effectiveTime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Concept/</a:t>
                      </a:r>
                      <a:r>
                        <a:rPr lang="en-US" b="1" dirty="0" err="1" smtClean="0"/>
                        <a:t>ReferencedComponentId</a:t>
                      </a:r>
                      <a:endParaRPr 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OWL</a:t>
                      </a:r>
                      <a:r>
                        <a:rPr lang="en-US" b="1" baseline="0" dirty="0" smtClean="0"/>
                        <a:t> axiom (functional syntax)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dirty="0" smtClean="0"/>
                        <a:t>63262011000036107|</a:t>
                      </a:r>
                      <a:r>
                        <a:rPr lang="en-US" dirty="0" smtClean="0"/>
                        <a:t>paracetamol 500 mg tablet, 2 tablets (medicinal product pack)</a:t>
                      </a:r>
                      <a:r>
                        <a:rPr lang="is-IS" dirty="0" smtClean="0"/>
                        <a:t>|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EquivalentClasses</a:t>
                      </a:r>
                      <a:r>
                        <a:rPr lang="en-US" dirty="0" smtClean="0"/>
                        <a:t>(:SCT_63262011000036107 </a:t>
                      </a:r>
                      <a:r>
                        <a:rPr lang="en-US" dirty="0" err="1" smtClean="0"/>
                        <a:t>ObjectIntersectionOf</a:t>
                      </a:r>
                      <a:r>
                        <a:rPr lang="en-US" dirty="0" smtClean="0"/>
                        <a:t>(:SCT_30513011000036104 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(:</a:t>
                      </a:r>
                      <a:r>
                        <a:rPr lang="en-US" dirty="0" err="1" smtClean="0"/>
                        <a:t>RoleGroup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(:SCT_30348011000036104 </a:t>
                      </a:r>
                      <a:r>
                        <a:rPr lang="en-US" dirty="0" err="1" smtClean="0"/>
                        <a:t>ObjectIntersectionOf</a:t>
                      </a:r>
                      <a:r>
                        <a:rPr lang="en-US" dirty="0" smtClean="0"/>
                        <a:t>( :SCT_23628011000036109 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(:</a:t>
                      </a:r>
                      <a:r>
                        <a:rPr lang="en-US" dirty="0" err="1" smtClean="0"/>
                        <a:t>RoleGroup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ObjectIntersectionOf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ObjectSomeValuesFrom</a:t>
                      </a:r>
                      <a:r>
                        <a:rPr lang="en-US" dirty="0" smtClean="0"/>
                        <a:t>(:SCT_177631000036102 :SCT_63011000036109 ) </a:t>
                      </a:r>
                      <a:r>
                        <a:rPr lang="en-US" dirty="0" err="1" smtClean="0"/>
                        <a:t>DataHasValue</a:t>
                      </a:r>
                      <a:r>
                        <a:rPr lang="en-US" dirty="0" smtClean="0"/>
                        <a:t>(:SCT_700000131000036101 "2"^^</a:t>
                      </a:r>
                      <a:r>
                        <a:rPr lang="en-US" dirty="0" err="1" smtClean="0"/>
                        <a:t>xsd:decimal</a:t>
                      </a:r>
                      <a:r>
                        <a:rPr lang="en-US" dirty="0" smtClean="0"/>
                        <a:t> ))) )))))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OWL axiom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211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5 of concrete domains</a:t>
            </a:r>
            <a:endParaRPr lang="en-US" dirty="0"/>
          </a:p>
        </p:txBody>
      </p:sp>
      <p:pic>
        <p:nvPicPr>
          <p:cNvPr id="4" name="Picture 3" descr="drug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0" y="1790700"/>
            <a:ext cx="808192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9025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148" y="1823971"/>
            <a:ext cx="4364852" cy="3784311"/>
          </a:xfrm>
        </p:spPr>
        <p:txBody>
          <a:bodyPr/>
          <a:lstStyle/>
          <a:p>
            <a:r>
              <a:rPr lang="en-US" dirty="0"/>
              <a:t>Key criteria and </a:t>
            </a:r>
            <a:r>
              <a:rPr lang="en-US" dirty="0" smtClean="0"/>
              <a:t>considerations for recommendation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00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+mn-lt"/>
              </a:rPr>
              <a:t>Recommendations should not mandate changes for a defined subset of current implementations (NEED FINE-GRAINED DESCRIPTION OF KINDS OF "SAFE" IMPLEMENTATIONS...)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Implementations only using concepts, descriptions, and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IS A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relationships do not need changes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Implementations using ECL to query SNOMED CT content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Recommendations should be based on documented benefits for modeling of SNOMED CT content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list to start </a:t>
            </a:r>
            <a:r>
              <a:rPr lang="mr-IN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687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GCI / Multiple definitions and representation in RF2 relationship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961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GCI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Multiple sufficient definitions for secondary disorders</a:t>
            </a:r>
          </a:p>
          <a:p>
            <a:pPr lvl="1"/>
            <a:r>
              <a:rPr lang="en-US" dirty="0" smtClean="0"/>
              <a:t>Secondary diabetes</a:t>
            </a:r>
          </a:p>
          <a:p>
            <a:pPr lvl="1"/>
            <a:endParaRPr lang="en-US" dirty="0" smtClean="0"/>
          </a:p>
          <a:p>
            <a:pPr lvl="2"/>
            <a:r>
              <a:rPr lang="en-US" dirty="0" err="1" smtClean="0"/>
              <a:t>Diabetes_mellitus</a:t>
            </a:r>
            <a:r>
              <a:rPr lang="en-US" dirty="0" smtClean="0"/>
              <a:t> </a:t>
            </a:r>
            <a:r>
              <a:rPr lang="en-US" dirty="0"/>
              <a:t>and (</a:t>
            </a:r>
            <a:r>
              <a:rPr lang="en-US" dirty="0" err="1"/>
              <a:t>due_to</a:t>
            </a:r>
            <a:r>
              <a:rPr lang="en-US" dirty="0"/>
              <a:t> some disease) </a:t>
            </a:r>
            <a:r>
              <a:rPr lang="en-US" dirty="0" err="1"/>
              <a:t>SubClassOf</a:t>
            </a:r>
            <a:r>
              <a:rPr lang="en-US" dirty="0"/>
              <a:t> </a:t>
            </a:r>
            <a:r>
              <a:rPr lang="en-US" dirty="0" err="1" smtClean="0"/>
              <a:t>Secondary_diabetes_mellitus</a:t>
            </a:r>
            <a:endParaRPr lang="en-US" dirty="0" smtClean="0"/>
          </a:p>
          <a:p>
            <a:pPr lvl="2"/>
            <a:endParaRPr lang="en-US" dirty="0" smtClean="0"/>
          </a:p>
          <a:p>
            <a:pPr lvl="2"/>
            <a:r>
              <a:rPr lang="en-US" dirty="0" err="1" smtClean="0"/>
              <a:t>Diabetes_mellitus</a:t>
            </a:r>
            <a:r>
              <a:rPr lang="en-US" dirty="0" smtClean="0"/>
              <a:t> </a:t>
            </a:r>
            <a:r>
              <a:rPr lang="en-US" dirty="0"/>
              <a:t>and (</a:t>
            </a:r>
            <a:r>
              <a:rPr lang="en-US" dirty="0" err="1"/>
              <a:t>caustive_agent</a:t>
            </a:r>
            <a:r>
              <a:rPr lang="en-US" dirty="0"/>
              <a:t> some </a:t>
            </a:r>
            <a:r>
              <a:rPr lang="en-US" dirty="0" err="1"/>
              <a:t>Medicinal_product</a:t>
            </a:r>
            <a:r>
              <a:rPr lang="en-US" dirty="0"/>
              <a:t>) </a:t>
            </a:r>
            <a:r>
              <a:rPr lang="en-US" dirty="0" err="1"/>
              <a:t>SubClassOf</a:t>
            </a:r>
            <a:r>
              <a:rPr lang="en-US" dirty="0"/>
              <a:t> </a:t>
            </a:r>
            <a:r>
              <a:rPr lang="en-US" dirty="0" err="1" smtClean="0"/>
              <a:t>Secondary_diabetes_mellitus</a:t>
            </a:r>
            <a:endParaRPr lang="en-US" dirty="0" smtClean="0"/>
          </a:p>
          <a:p>
            <a:pPr lvl="2"/>
            <a:endParaRPr lang="en-US" dirty="0"/>
          </a:p>
          <a:p>
            <a:pPr lvl="1"/>
            <a:r>
              <a:rPr lang="en-US" dirty="0" smtClean="0"/>
              <a:t>DL query</a:t>
            </a:r>
            <a:endParaRPr lang="en-US" dirty="0"/>
          </a:p>
          <a:p>
            <a:pPr lvl="2"/>
            <a:r>
              <a:rPr lang="en-US" dirty="0" err="1" smtClean="0"/>
              <a:t>Diabetes_mellitus</a:t>
            </a:r>
            <a:r>
              <a:rPr lang="en-US" dirty="0" smtClean="0"/>
              <a:t> </a:t>
            </a:r>
            <a:r>
              <a:rPr lang="en-US" dirty="0"/>
              <a:t>and (</a:t>
            </a:r>
            <a:r>
              <a:rPr lang="en-US" dirty="0" err="1"/>
              <a:t>due_to</a:t>
            </a:r>
            <a:r>
              <a:rPr lang="en-US" dirty="0"/>
              <a:t> some disease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Diabetes_mellitus</a:t>
            </a:r>
            <a:r>
              <a:rPr lang="en-US" dirty="0" smtClean="0"/>
              <a:t> </a:t>
            </a:r>
            <a:r>
              <a:rPr lang="en-US" dirty="0"/>
              <a:t>and (</a:t>
            </a:r>
            <a:r>
              <a:rPr lang="en-US" dirty="0" err="1"/>
              <a:t>caustive_agent</a:t>
            </a:r>
            <a:r>
              <a:rPr lang="en-US" dirty="0"/>
              <a:t> some </a:t>
            </a:r>
            <a:r>
              <a:rPr lang="en-US" dirty="0" err="1"/>
              <a:t>Medicinal_product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12903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definitions in OWL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9089630"/>
              </p:ext>
            </p:extLst>
          </p:nvPr>
        </p:nvGraphicFramePr>
        <p:xfrm>
          <a:off x="457200" y="1428750"/>
          <a:ext cx="8128000" cy="1854200"/>
        </p:xfrm>
        <a:graphic>
          <a:graphicData uri="http://schemas.openxmlformats.org/drawingml/2006/table">
            <a:tbl>
              <a:tblPr firstRow="1" bandRow="1"/>
              <a:tblGrid>
                <a:gridCol w="4381500"/>
                <a:gridCol w="37465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OWL axiom (Manchester</a:t>
                      </a:r>
                      <a:r>
                        <a:rPr lang="en-US" b="1" baseline="0" dirty="0" smtClean="0"/>
                        <a:t> syntax</a:t>
                      </a:r>
                      <a:r>
                        <a:rPr lang="en-US" b="1" dirty="0" smtClean="0"/>
                        <a:t>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A and (r some C) </a:t>
                      </a:r>
                      <a:r>
                        <a:rPr lang="en-US" dirty="0" err="1" smtClean="0"/>
                        <a:t>SubClassOf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Sufficient condition</a:t>
                      </a:r>
                      <a:r>
                        <a:rPr lang="en-US" baseline="0" dirty="0" smtClean="0"/>
                        <a:t> 1 for 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 and (s some D) </a:t>
                      </a:r>
                      <a:r>
                        <a:rPr lang="en-US" dirty="0" err="1" smtClean="0"/>
                        <a:t>SubClassOf</a:t>
                      </a:r>
                      <a:r>
                        <a:rPr lang="en-US" baseline="0" dirty="0" smtClean="0"/>
                        <a:t> 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Sufficient condition</a:t>
                      </a:r>
                      <a:r>
                        <a:rPr lang="en-US" baseline="0" dirty="0" smtClean="0"/>
                        <a:t> 2 for 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X </a:t>
                      </a:r>
                      <a:r>
                        <a:rPr lang="en-US" dirty="0" err="1" smtClean="0"/>
                        <a:t>SubClassOf</a:t>
                      </a:r>
                      <a:r>
                        <a:rPr lang="en-US" baseline="0" dirty="0" smtClean="0"/>
                        <a:t> A and (t some 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Necessary</a:t>
                      </a:r>
                      <a:r>
                        <a:rPr lang="en-US" baseline="0" dirty="0" smtClean="0"/>
                        <a:t> condition for 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 </a:t>
                      </a:r>
                      <a:r>
                        <a:rPr lang="en-US" dirty="0" err="1" smtClean="0"/>
                        <a:t>EquivalentTo</a:t>
                      </a:r>
                      <a:r>
                        <a:rPr lang="en-US" baseline="0" dirty="0" smtClean="0"/>
                        <a:t> A and (r some C) and (s some D)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Necessary &amp;</a:t>
                      </a:r>
                      <a:r>
                        <a:rPr lang="en-US" baseline="0" dirty="0" smtClean="0"/>
                        <a:t> sufficient condition for Y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57200" y="3802390"/>
            <a:ext cx="8128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confluence.ihtsdotools.org</a:t>
            </a:r>
            <a:r>
              <a:rPr lang="en-US" dirty="0"/>
              <a:t>/display/mag/Use+case%3A+multiple+sufficient+sets</a:t>
            </a:r>
          </a:p>
        </p:txBody>
      </p:sp>
    </p:spTree>
    <p:extLst>
      <p:ext uri="{BB962C8B-B14F-4D97-AF65-F5344CB8AC3E}">
        <p14:creationId xmlns:p14="http://schemas.microsoft.com/office/powerpoint/2010/main" val="2395113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 of concrete domains in AMT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784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concept definitions in OWL axiom </a:t>
            </a:r>
            <a:r>
              <a:rPr lang="en-US" dirty="0" err="1" smtClean="0"/>
              <a:t>refset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50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367" y="1620076"/>
            <a:ext cx="3580709" cy="477427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Links to Further Information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AU" dirty="0">
                <a:hlinkClick r:id="rId5"/>
              </a:rPr>
              <a:t>SCT/DL Subgroup Meeting </a:t>
            </a:r>
            <a:r>
              <a:rPr lang="en-AU" dirty="0" smtClean="0">
                <a:hlinkClick r:id="rId5"/>
              </a:rPr>
              <a:t>Outcomes</a:t>
            </a:r>
            <a:r>
              <a:rPr lang="en-AU" dirty="0" smtClean="0"/>
              <a:t> (Palo Alto)</a:t>
            </a:r>
          </a:p>
          <a:p>
            <a:pPr>
              <a:spcBef>
                <a:spcPts val="0"/>
              </a:spcBef>
            </a:pPr>
            <a:endParaRPr lang="en-AU" sz="2800" dirty="0" smtClean="0">
              <a:hlinkClick r:id="rId6"/>
            </a:endParaRPr>
          </a:p>
          <a:p>
            <a:pPr>
              <a:spcBef>
                <a:spcPts val="0"/>
              </a:spcBef>
            </a:pPr>
            <a:r>
              <a:rPr lang="en-AU" sz="2800" dirty="0" smtClean="0">
                <a:hlinkClick r:id="rId6"/>
              </a:rPr>
              <a:t>Options and recommendation for reprenting the Logic Profile for SNOMED CT</a:t>
            </a:r>
            <a:endParaRPr lang="en-AU" sz="2800" dirty="0" smtClean="0"/>
          </a:p>
          <a:p>
            <a:pPr>
              <a:spcBef>
                <a:spcPts val="0"/>
              </a:spcBef>
            </a:pPr>
            <a:endParaRPr lang="en-AU" sz="2800" dirty="0"/>
          </a:p>
          <a:p>
            <a:pPr>
              <a:spcBef>
                <a:spcPts val="0"/>
              </a:spcBef>
            </a:pPr>
            <a:endParaRPr lang="en-AU" sz="28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743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Members of the Subgroup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Daniel </a:t>
            </a:r>
            <a:r>
              <a:rPr lang="en-US" dirty="0" err="1"/>
              <a:t>Karlsson</a:t>
            </a:r>
            <a:endParaRPr lang="en-US" dirty="0"/>
          </a:p>
          <a:p>
            <a:r>
              <a:rPr lang="en-US" dirty="0"/>
              <a:t>Dion </a:t>
            </a:r>
            <a:r>
              <a:rPr lang="en-US" dirty="0" err="1" smtClean="0"/>
              <a:t>McMurtrie</a:t>
            </a:r>
            <a:endParaRPr lang="en-US" dirty="0" smtClean="0"/>
          </a:p>
          <a:p>
            <a:r>
              <a:rPr lang="en-US" dirty="0" smtClean="0"/>
              <a:t>Guillermo </a:t>
            </a:r>
            <a:r>
              <a:rPr lang="en-US" dirty="0" err="1" smtClean="0"/>
              <a:t>Reynoso</a:t>
            </a:r>
            <a:endParaRPr lang="en-US" dirty="0" smtClean="0"/>
          </a:p>
          <a:p>
            <a:r>
              <a:rPr lang="en-US" dirty="0" smtClean="0"/>
              <a:t>Harold </a:t>
            </a:r>
            <a:r>
              <a:rPr lang="en-US" dirty="0" err="1"/>
              <a:t>Solbrig</a:t>
            </a:r>
            <a:endParaRPr lang="en-US" dirty="0"/>
          </a:p>
          <a:p>
            <a:r>
              <a:rPr lang="en-US" dirty="0" smtClean="0"/>
              <a:t>Peter </a:t>
            </a:r>
            <a:r>
              <a:rPr lang="en-US" dirty="0" err="1"/>
              <a:t>Hendler</a:t>
            </a:r>
            <a:endParaRPr lang="en-US" dirty="0"/>
          </a:p>
          <a:p>
            <a:r>
              <a:rPr lang="en-US" dirty="0"/>
              <a:t>Peter </a:t>
            </a:r>
            <a:r>
              <a:rPr lang="en-US" dirty="0" smtClean="0"/>
              <a:t>Williams﻿</a:t>
            </a:r>
            <a:endParaRPr lang="en-US" dirty="0"/>
          </a:p>
          <a:p>
            <a:r>
              <a:rPr lang="en-US" dirty="0"/>
              <a:t>Ronald Cornet</a:t>
            </a:r>
          </a:p>
          <a:p>
            <a:r>
              <a:rPr lang="en-US" dirty="0" smtClean="0"/>
              <a:t>Michael </a:t>
            </a:r>
            <a:r>
              <a:rPr lang="en-US" dirty="0" err="1"/>
              <a:t>Lawley</a:t>
            </a:r>
            <a:endParaRPr lang="en-US" dirty="0"/>
          </a:p>
          <a:p>
            <a:r>
              <a:rPr lang="en-US" dirty="0" smtClean="0"/>
              <a:t>Yongsheng </a:t>
            </a:r>
            <a:r>
              <a:rPr lang="en-US" dirty="0"/>
              <a:t>Gao</a:t>
            </a:r>
          </a:p>
        </p:txBody>
      </p:sp>
    </p:spTree>
    <p:extLst>
      <p:ext uri="{BB962C8B-B14F-4D97-AF65-F5344CB8AC3E}">
        <p14:creationId xmlns:p14="http://schemas.microsoft.com/office/powerpoint/2010/main" val="380650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cope </a:t>
            </a:r>
            <a:br>
              <a:rPr lang="en-US" dirty="0" smtClean="0"/>
            </a:br>
            <a:r>
              <a:rPr lang="en-US" dirty="0" smtClean="0"/>
              <a:t>and </a:t>
            </a:r>
            <a:br>
              <a:rPr lang="en-US" dirty="0" smtClean="0"/>
            </a:br>
            <a:r>
              <a:rPr lang="en-US" dirty="0" smtClean="0"/>
              <a:t>Logic </a:t>
            </a:r>
            <a:r>
              <a:rPr lang="en-US" dirty="0"/>
              <a:t>P</a:t>
            </a:r>
            <a:r>
              <a:rPr lang="en-US" dirty="0" smtClean="0"/>
              <a:t>rofile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7806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buNone/>
            </a:pPr>
            <a:endParaRPr lang="en-US" dirty="0" smtClean="0"/>
          </a:p>
          <a:p>
            <a:pPr marL="129541" indent="0">
              <a:buNone/>
            </a:pPr>
            <a:r>
              <a:rPr lang="en-US" dirty="0" smtClean="0"/>
              <a:t>Formal representation of logic profile for SNOMED CT</a:t>
            </a:r>
          </a:p>
          <a:p>
            <a:endParaRPr lang="en-US" dirty="0"/>
          </a:p>
          <a:p>
            <a:r>
              <a:rPr lang="en-US" dirty="0" smtClean="0"/>
              <a:t>Subjects are out of the scope</a:t>
            </a:r>
            <a:endParaRPr lang="en-GB" dirty="0"/>
          </a:p>
          <a:p>
            <a:pPr lvl="1"/>
            <a:r>
              <a:rPr lang="en-GB" dirty="0"/>
              <a:t>Tooling development</a:t>
            </a:r>
          </a:p>
          <a:p>
            <a:pPr lvl="1"/>
            <a:r>
              <a:rPr lang="en-GB" dirty="0"/>
              <a:t>Support for implementation</a:t>
            </a:r>
          </a:p>
          <a:p>
            <a:pPr lvl="1"/>
            <a:r>
              <a:rPr lang="en-GB" dirty="0" smtClean="0"/>
              <a:t>Education</a:t>
            </a:r>
          </a:p>
          <a:p>
            <a:pPr lvl="1"/>
            <a:r>
              <a:rPr lang="en-GB" dirty="0" smtClean="0"/>
              <a:t>Update </a:t>
            </a:r>
            <a:r>
              <a:rPr lang="en-GB" dirty="0"/>
              <a:t>of related documents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337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Logic profile for SNOMED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Subset of OWL 2 EL profile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Features are included/excluded for SNOMED CT</a:t>
            </a:r>
          </a:p>
          <a:p>
            <a:endParaRPr lang="en-US" dirty="0" smtClean="0"/>
          </a:p>
          <a:p>
            <a:r>
              <a:rPr lang="en-US" dirty="0" smtClean="0"/>
              <a:t>The DL features that are not in the EL profile, but can be introduced in future</a:t>
            </a:r>
          </a:p>
          <a:p>
            <a:pPr lvl="1"/>
            <a:r>
              <a:rPr lang="en-US" dirty="0" smtClean="0"/>
              <a:t>Negation</a:t>
            </a:r>
          </a:p>
          <a:p>
            <a:pPr lvl="1"/>
            <a:r>
              <a:rPr lang="en-US" dirty="0" smtClean="0"/>
              <a:t>Disjunction</a:t>
            </a:r>
          </a:p>
          <a:p>
            <a:pPr lvl="1"/>
            <a:r>
              <a:rPr lang="en-US" dirty="0" smtClean="0"/>
              <a:t>Universal restriction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074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 required by projects and general content authoring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625819"/>
              </p:ext>
            </p:extLst>
          </p:nvPr>
        </p:nvGraphicFramePr>
        <p:xfrm>
          <a:off x="558800" y="1572572"/>
          <a:ext cx="7975600" cy="4156964"/>
        </p:xfrm>
        <a:graphic>
          <a:graphicData uri="http://schemas.openxmlformats.org/drawingml/2006/table">
            <a:tbl>
              <a:tblPr firstRow="1"/>
              <a:tblGrid>
                <a:gridCol w="2077112"/>
                <a:gridCol w="937051"/>
                <a:gridCol w="821237"/>
                <a:gridCol w="1181100"/>
                <a:gridCol w="1282272"/>
                <a:gridCol w="1676828"/>
              </a:tblGrid>
              <a:tr h="538050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Key Features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Anatomy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Drugs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Substance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Observables LOINC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General</a:t>
                      </a:r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content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GCI (general concept inclusion) / multiple definitions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Transitive Object Property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Reflexive Object Property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is-I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Property Chain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Yes?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Data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Property / concrete domains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Disjointness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Yes?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Nesting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1138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5114332" y="2264204"/>
            <a:ext cx="3528890" cy="344338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Options for </a:t>
            </a:r>
            <a:r>
              <a:rPr lang="en-US" dirty="0"/>
              <a:t>R</a:t>
            </a:r>
            <a:r>
              <a:rPr lang="en-US" dirty="0" smtClean="0"/>
              <a:t>epresenting Logic </a:t>
            </a:r>
            <a:r>
              <a:rPr lang="en-US" dirty="0"/>
              <a:t>P</a:t>
            </a:r>
            <a:r>
              <a:rPr lang="en-US" dirty="0" smtClean="0"/>
              <a:t>rofile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1748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OWL only representation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RF2 ‘only’ representation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OWL in RF2 (hybrid) representation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027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8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44bb6e0d-2c51-4b0c-b793-a6f146ca6129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92"/>
  <p:tag name="ARTICULATE_AUDIO_RECORDED" val="1"/>
  <p:tag name="ELAPSEDTIME" val="20.4"/>
  <p:tag name="ARTICULATE_USED_LAYOUT" val="4"/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MARGIN_1" val="0"/>
  <p:tag name="MARGIN_2" val="36"/>
  <p:tag name="MARGIN_3" val="72"/>
  <p:tag name="MARGIN_4" val="108"/>
  <p:tag name="MARGIN_5" val="144"/>
  <p:tag name="FONT_SIZE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plate for Presentations - Elearning Style Guide (20170105)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emplate for Presentations - Elearning Style Guide (20160706).potx" id="{7328D708-8ECB-41A8-95B3-0FCC7B7FF271}" vid="{DCDB3407-A528-4ED9-B24D-15A4FA73EAA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for Presentations - Elearning Style Guide (20170105).potx</Template>
  <TotalTime>3552</TotalTime>
  <Words>1553</Words>
  <Application>Microsoft Macintosh PowerPoint</Application>
  <PresentationFormat>On-screen Show (4:3)</PresentationFormat>
  <Paragraphs>284</Paragraphs>
  <Slides>29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Template for Presentations - Elearning Style Guide (20170105)</vt:lpstr>
      <vt:lpstr>SNOMED CT Logic Profile - review and discussion  for representation options</vt:lpstr>
      <vt:lpstr>Overview</vt:lpstr>
      <vt:lpstr>Members of the Subgroup</vt:lpstr>
      <vt:lpstr>Scope  and  Logic Profile</vt:lpstr>
      <vt:lpstr>Scope</vt:lpstr>
      <vt:lpstr>Logic profile for SNOMED CT</vt:lpstr>
      <vt:lpstr>Key features required by projects and general content authoring</vt:lpstr>
      <vt:lpstr>Options for Representing Logic Profile</vt:lpstr>
      <vt:lpstr>Options</vt:lpstr>
      <vt:lpstr>OWL only representation</vt:lpstr>
      <vt:lpstr>Require solutions for OWL only representation</vt:lpstr>
      <vt:lpstr>RF2 ‘only’ representation</vt:lpstr>
      <vt:lpstr>OWL in RF2 (hybrid) representation</vt:lpstr>
      <vt:lpstr>Example of OWL axioms 1</vt:lpstr>
      <vt:lpstr>Example of OWL axiom 2</vt:lpstr>
      <vt:lpstr>Example of OWL axioms 3</vt:lpstr>
      <vt:lpstr>Par of &lt;L/R&gt; lateral half of &lt;midline entity&gt;</vt:lpstr>
      <vt:lpstr>Example of OWL axiom 4</vt:lpstr>
      <vt:lpstr>Skin of part of &lt;upper limb&gt;</vt:lpstr>
      <vt:lpstr>Example of OWL axiom 5</vt:lpstr>
      <vt:lpstr>Example 5 of concrete domains</vt:lpstr>
      <vt:lpstr>Key criteria and considerations for recommendation</vt:lpstr>
      <vt:lpstr>A list to start …</vt:lpstr>
      <vt:lpstr>GCI / Multiple definitions and representation in RF2 relationship </vt:lpstr>
      <vt:lpstr>Example of GCI</vt:lpstr>
      <vt:lpstr>Multiple definitions in OWL</vt:lpstr>
      <vt:lpstr>Representation of concrete domains in AMT</vt:lpstr>
      <vt:lpstr>SNOMED CT concept definitions in OWL axiom refset</vt:lpstr>
      <vt:lpstr>Links to Further Information</vt:lpstr>
    </vt:vector>
  </TitlesOfParts>
  <Manager/>
  <Company>IHTSDO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Yongsheng Gao</dc:creator>
  <cp:keywords/>
  <dc:description/>
  <cp:lastModifiedBy>Yongsheng Gao</cp:lastModifiedBy>
  <cp:revision>112</cp:revision>
  <dcterms:created xsi:type="dcterms:W3CDTF">2016-06-15T23:13:26Z</dcterms:created>
  <dcterms:modified xsi:type="dcterms:W3CDTF">2017-04-24T14:26:20Z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2AC9EC82-9C0C-4CDF-88DA-BF0B9C5F642E</vt:lpwstr>
  </property>
  <property fmtid="{D5CDD505-2E9C-101B-9397-08002B2CF9AE}" pid="3" name="ArticulatePath">
    <vt:lpwstr>Presentation1</vt:lpwstr>
  </property>
</Properties>
</file>