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8"/>
  </p:notesMasterIdLst>
  <p:sldIdLst>
    <p:sldId id="256" r:id="rId2"/>
    <p:sldId id="476" r:id="rId3"/>
    <p:sldId id="486" r:id="rId4"/>
    <p:sldId id="484" r:id="rId5"/>
    <p:sldId id="487" r:id="rId6"/>
    <p:sldId id="48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im Campbell" initials="JRC" lastIdx="1" clrIdx="0"/>
  <p:cmAuthor id="2" name="Scott Campbell" initials="" lastIdx="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122A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0068" autoAdjust="0"/>
  </p:normalViewPr>
  <p:slideViewPr>
    <p:cSldViewPr snapToGrid="0" snapToObjects="1">
      <p:cViewPr varScale="1">
        <p:scale>
          <a:sx n="115" d="100"/>
          <a:sy n="115" d="100"/>
        </p:scale>
        <p:origin x="31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76864B-0CD7-46A8-BEAC-C9CE73F2638E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3413FD-4EF2-422F-B025-6EC82A7461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532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413FD-4EF2-422F-B025-6EC82A74617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0135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_bkg_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22294" y="657322"/>
            <a:ext cx="8641268" cy="3167843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5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22293" y="3825164"/>
            <a:ext cx="8534400" cy="688511"/>
          </a:xfrm>
        </p:spPr>
        <p:txBody>
          <a:bodyPr>
            <a:normAutofit/>
          </a:bodyPr>
          <a:lstStyle>
            <a:lvl1pPr marL="0" indent="0" algn="l">
              <a:buNone/>
              <a:defRPr sz="1600" b="1" i="0" baseline="0">
                <a:solidFill>
                  <a:srgbClr val="C3CD7B"/>
                </a:solidFill>
                <a:latin typeface="Arial-BoldM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275555" y="395832"/>
            <a:ext cx="10141903" cy="1359153"/>
          </a:xfrm>
        </p:spPr>
        <p:txBody>
          <a:bodyPr tIns="0" b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275556" y="1882620"/>
            <a:ext cx="9709616" cy="3950310"/>
          </a:xfrm>
        </p:spPr>
        <p:txBody>
          <a:bodyPr>
            <a:normAutofit/>
          </a:bodyPr>
          <a:lstStyle>
            <a:lvl1pPr marL="457200" indent="-457200">
              <a:lnSpc>
                <a:spcPct val="90000"/>
              </a:lnSpc>
              <a:buFont typeface="Wingdings" panose="05000000000000000000" pitchFamily="2" charset="2"/>
              <a:buChar char="Ø"/>
              <a:defRPr sz="2800"/>
            </a:lvl1pPr>
            <a:lvl2pPr>
              <a:lnSpc>
                <a:spcPct val="90000"/>
              </a:lnSpc>
              <a:defRPr sz="2800">
                <a:latin typeface="Arial"/>
                <a:cs typeface="Arial"/>
              </a:defRPr>
            </a:lvl2pPr>
            <a:lvl3pPr>
              <a:lnSpc>
                <a:spcPct val="90000"/>
              </a:lnSpc>
              <a:defRPr sz="2800"/>
            </a:lvl3pPr>
            <a:lvl4pPr>
              <a:lnSpc>
                <a:spcPct val="90000"/>
              </a:lnSpc>
              <a:defRPr sz="2800"/>
            </a:lvl4pPr>
            <a:lvl5pPr>
              <a:lnSpc>
                <a:spcPct val="90000"/>
              </a:lnSpc>
              <a:defRPr sz="2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1275252" y="5936346"/>
            <a:ext cx="1724731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89EA3"/>
                </a:solidFill>
              </a:defRPr>
            </a:lvl1pPr>
          </a:lstStyle>
          <a:p>
            <a:fld id="{A3F11EEC-60B6-DF4B-A821-B910872C5F64}" type="datetimeFigureOut">
              <a:rPr lang="en-US" smtClean="0"/>
              <a:pPr/>
              <a:t>3/21/2022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0889" y="5936346"/>
            <a:ext cx="447384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989EA3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94730" y="5936346"/>
            <a:ext cx="1682916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989EA3"/>
                </a:solidFill>
              </a:defRPr>
            </a:lvl1pPr>
          </a:lstStyle>
          <a:p>
            <a:fld id="{C2F1CAA2-7C6D-8F48-BAEE-2DAFD071A5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386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6239795" y="1882621"/>
            <a:ext cx="4620768" cy="3895426"/>
          </a:xfrm>
        </p:spPr>
        <p:txBody>
          <a:bodyPr anchor="t">
            <a:normAutofit/>
          </a:bodyPr>
          <a:lstStyle>
            <a:lvl1pPr marL="342900" indent="-342900">
              <a:buFont typeface="Wingdings" panose="05000000000000000000" pitchFamily="2" charset="2"/>
              <a:buChar char="Ø"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1275253" y="1882620"/>
            <a:ext cx="4620183" cy="3895427"/>
          </a:xfrm>
        </p:spPr>
        <p:txBody>
          <a:bodyPr anchor="t">
            <a:normAutofit/>
          </a:bodyPr>
          <a:lstStyle>
            <a:lvl1pPr marL="342900" indent="-342900">
              <a:buFont typeface="Wingdings" panose="05000000000000000000" pitchFamily="2" charset="2"/>
              <a:buChar char="Ø"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1275252" y="5936346"/>
            <a:ext cx="1724731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89EA3"/>
                </a:solidFill>
              </a:defRPr>
            </a:lvl1pPr>
          </a:lstStyle>
          <a:p>
            <a:fld id="{A3F11EEC-60B6-DF4B-A821-B910872C5F64}" type="datetimeFigureOut">
              <a:rPr lang="en-US" smtClean="0"/>
              <a:pPr/>
              <a:t>3/21/2022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0889" y="5936346"/>
            <a:ext cx="447384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989EA3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94730" y="5936346"/>
            <a:ext cx="1682916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989EA3"/>
                </a:solidFill>
              </a:defRPr>
            </a:lvl1pPr>
          </a:lstStyle>
          <a:p>
            <a:fld id="{C2F1CAA2-7C6D-8F48-BAEE-2DAFD071A5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0570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losing_bkg_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Closing_bkg_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ntent_bkg_2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75555" y="395832"/>
            <a:ext cx="10141903" cy="1359153"/>
          </a:xfrm>
          <a:prstGeom prst="rect">
            <a:avLst/>
          </a:prstGeom>
        </p:spPr>
        <p:txBody>
          <a:bodyPr vert="horz" lIns="91440" tIns="0" rIns="91440" bIns="0" rtlCol="0" anchor="b">
            <a:norm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5556" y="1882620"/>
            <a:ext cx="9709616" cy="46893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40" r:id="rId2"/>
    <p:sldLayoutId id="2147483742" r:id="rId3"/>
    <p:sldLayoutId id="2147483743" r:id="rId4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5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lnSpc>
          <a:spcPct val="90000"/>
        </a:lnSpc>
        <a:spcBef>
          <a:spcPct val="20000"/>
        </a:spcBef>
        <a:buFontTx/>
        <a:buNone/>
        <a:defRPr sz="16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55525" y="394370"/>
            <a:ext cx="7886332" cy="2476153"/>
          </a:xfrm>
        </p:spPr>
        <p:txBody>
          <a:bodyPr>
            <a:normAutofit/>
          </a:bodyPr>
          <a:lstStyle/>
          <a:p>
            <a:r>
              <a:rPr lang="en-US" dirty="0"/>
              <a:t>Cancer Synoptic Reporting Work Group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69420" y="3483430"/>
            <a:ext cx="6400800" cy="2071209"/>
          </a:xfrm>
        </p:spPr>
        <p:txBody>
          <a:bodyPr>
            <a:normAutofit/>
          </a:bodyPr>
          <a:lstStyle/>
          <a:p>
            <a:r>
              <a:rPr lang="en-US" sz="2400" dirty="0"/>
              <a:t>W. Scott Campbell, PhD, MBA</a:t>
            </a:r>
          </a:p>
          <a:p>
            <a:r>
              <a:rPr lang="en-US" sz="2400" dirty="0"/>
              <a:t>University of Nebraska Medical Center</a:t>
            </a:r>
          </a:p>
          <a:p>
            <a:r>
              <a:rPr lang="en-US" sz="2400"/>
              <a:t>24 March, 2022</a:t>
            </a:r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02736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D74BA-13FF-8E48-9AEF-860FC1460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5555" y="395833"/>
            <a:ext cx="10141903" cy="629238"/>
          </a:xfrm>
        </p:spPr>
        <p:txBody>
          <a:bodyPr>
            <a:normAutofit/>
          </a:bodyPr>
          <a:lstStyle/>
          <a:p>
            <a:r>
              <a:rPr lang="en-US" sz="3600" dirty="0"/>
              <a:t>Cancer Synoptic Reporting Work Group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86D78C-A1CF-784B-8A35-7D974C818F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5556" y="1396314"/>
            <a:ext cx="9709616" cy="443661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/>
              <a:t>Objective: </a:t>
            </a:r>
          </a:p>
          <a:p>
            <a:pPr marL="0" indent="0">
              <a:buNone/>
            </a:pPr>
            <a:r>
              <a:rPr lang="en-US" dirty="0"/>
              <a:t>Develop the SNOMED CT, precoordinated expressions to encode, structured, synoptic cancer reporting.</a:t>
            </a:r>
            <a:br>
              <a:rPr lang="en-US" dirty="0"/>
            </a:br>
            <a:endParaRPr lang="en-US" dirty="0"/>
          </a:p>
          <a:p>
            <a:pPr marL="0" indent="0">
              <a:buNone/>
            </a:pPr>
            <a:r>
              <a:rPr lang="en-US" b="1" dirty="0"/>
              <a:t>Method: </a:t>
            </a:r>
          </a:p>
          <a:p>
            <a:pPr marL="514350" indent="-514350">
              <a:buAutoNum type="arabicPeriod"/>
            </a:pPr>
            <a:r>
              <a:rPr lang="en-US" dirty="0"/>
              <a:t>Collaborative authoring </a:t>
            </a:r>
          </a:p>
          <a:p>
            <a:pPr marL="514350" indent="-514350">
              <a:buAutoNum type="arabicPeriod"/>
            </a:pPr>
            <a:r>
              <a:rPr lang="en-US" dirty="0"/>
              <a:t>Use of Observable entity concept model</a:t>
            </a:r>
          </a:p>
          <a:p>
            <a:pPr marL="514350" indent="-514350">
              <a:buAutoNum type="arabicPeriod"/>
            </a:pPr>
            <a:r>
              <a:rPr lang="en-US" dirty="0"/>
              <a:t>Begin with adult solid tumors</a:t>
            </a:r>
          </a:p>
          <a:p>
            <a:pPr marL="514350" indent="-514350">
              <a:buAutoNum type="arabicPeriod"/>
            </a:pPr>
            <a:r>
              <a:rPr lang="en-US" dirty="0"/>
              <a:t>Semantic review</a:t>
            </a:r>
          </a:p>
          <a:p>
            <a:pPr marL="514350" indent="-514350">
              <a:buAutoNum type="arabicPeriod"/>
            </a:pPr>
            <a:r>
              <a:rPr lang="en-US" dirty="0"/>
              <a:t>Use of templates for *like* concepts</a:t>
            </a:r>
          </a:p>
          <a:p>
            <a:pPr marL="514350" indent="-514350">
              <a:buAutoNum type="arabicPeriod"/>
            </a:pPr>
            <a:r>
              <a:rPr lang="en-US" dirty="0"/>
              <a:t>Progress to immunohistochemistry then genomics</a:t>
            </a:r>
            <a:br>
              <a:rPr lang="en-US" dirty="0"/>
            </a:b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331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07811-DE2E-8145-BE67-A8F1A1646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0917" y="201614"/>
            <a:ext cx="6002576" cy="642136"/>
          </a:xfrm>
        </p:spPr>
        <p:txBody>
          <a:bodyPr/>
          <a:lstStyle/>
          <a:p>
            <a:pPr algn="ctr"/>
            <a:r>
              <a:rPr lang="en-US" dirty="0"/>
              <a:t>Semantic Groupings</a:t>
            </a:r>
          </a:p>
        </p:txBody>
      </p:sp>
      <p:pic>
        <p:nvPicPr>
          <p:cNvPr id="4" name="Content Placeholder 3" descr="Screen Shot 2019-10-27 at 9.21.14 PM.png">
            <a:extLst>
              <a:ext uri="{FF2B5EF4-FFF2-40B4-BE49-F238E27FC236}">
                <a16:creationId xmlns:a16="http://schemas.microsoft.com/office/drawing/2014/main" id="{1391BA3F-6345-A442-A620-DE8B302376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9" b="2929"/>
          <a:stretch>
            <a:fillRect/>
          </a:stretch>
        </p:blipFill>
        <p:spPr>
          <a:xfrm>
            <a:off x="1149179" y="926757"/>
            <a:ext cx="10626810" cy="5729629"/>
          </a:xfrm>
        </p:spPr>
      </p:pic>
    </p:spTree>
    <p:extLst>
      <p:ext uri="{BB962C8B-B14F-4D97-AF65-F5344CB8AC3E}">
        <p14:creationId xmlns:p14="http://schemas.microsoft.com/office/powerpoint/2010/main" val="2511547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41ACD-92DC-9040-9F77-D6A35DC18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5555" y="395833"/>
            <a:ext cx="10141903" cy="827486"/>
          </a:xfrm>
        </p:spPr>
        <p:txBody>
          <a:bodyPr/>
          <a:lstStyle/>
          <a:p>
            <a:r>
              <a:rPr lang="en-US" dirty="0"/>
              <a:t>Brief Project History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58C2A2-BD82-7848-9327-49D58D409A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5556" y="1396315"/>
            <a:ext cx="9709616" cy="4436615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en-US" dirty="0"/>
              <a:t>Work began in 2014 with meeting in London and </a:t>
            </a:r>
            <a:r>
              <a:rPr lang="en-US" dirty="0" err="1"/>
              <a:t>iPALM</a:t>
            </a:r>
            <a:br>
              <a:rPr lang="en-US" dirty="0"/>
            </a:br>
            <a:r>
              <a:rPr lang="en-US" dirty="0"/>
              <a:t> </a:t>
            </a:r>
          </a:p>
          <a:p>
            <a:pPr>
              <a:buFont typeface="Wingdings" pitchFamily="2" charset="2"/>
              <a:buChar char="§"/>
            </a:pPr>
            <a:r>
              <a:rPr lang="en-US" dirty="0"/>
              <a:t>Initial authoring in Nebraska Namespace (1000004)</a:t>
            </a:r>
            <a:br>
              <a:rPr lang="en-US" dirty="0"/>
            </a:br>
            <a:endParaRPr lang="en-US" dirty="0"/>
          </a:p>
          <a:p>
            <a:pPr>
              <a:buFont typeface="Wingdings" pitchFamily="2" charset="2"/>
              <a:buChar char="§"/>
            </a:pPr>
            <a:r>
              <a:rPr lang="en-US" dirty="0"/>
              <a:t>Tightly bound with Observables Project Group</a:t>
            </a:r>
            <a:br>
              <a:rPr lang="en-US" dirty="0"/>
            </a:br>
            <a:endParaRPr lang="en-US" dirty="0"/>
          </a:p>
          <a:p>
            <a:pPr>
              <a:buFont typeface="Wingdings" pitchFamily="2" charset="2"/>
              <a:buChar char="§"/>
            </a:pPr>
            <a:r>
              <a:rPr lang="en-US" dirty="0"/>
              <a:t>Moved to formal, SI working group in 2019</a:t>
            </a:r>
            <a:br>
              <a:rPr lang="en-US" dirty="0"/>
            </a:br>
            <a:endParaRPr lang="en-US" dirty="0"/>
          </a:p>
          <a:p>
            <a:pPr>
              <a:buFont typeface="Wingdings" pitchFamily="2" charset="2"/>
              <a:buChar char="§"/>
            </a:pPr>
            <a:r>
              <a:rPr lang="en-US" dirty="0"/>
              <a:t>UNMC donated content to SNOMED Int’l in 2020</a:t>
            </a:r>
          </a:p>
        </p:txBody>
      </p:sp>
    </p:spTree>
    <p:extLst>
      <p:ext uri="{BB962C8B-B14F-4D97-AF65-F5344CB8AC3E}">
        <p14:creationId xmlns:p14="http://schemas.microsoft.com/office/powerpoint/2010/main" val="5073965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00AD0D-A401-E04C-A2F1-D78E7C376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Progress to 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997193-92E5-664E-8F82-690DC4D97D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dirty="0"/>
              <a:t>Authoring performed using SI authoring platform</a:t>
            </a:r>
            <a:br>
              <a:rPr lang="en-US" dirty="0"/>
            </a:br>
            <a:endParaRPr lang="en-US" dirty="0"/>
          </a:p>
          <a:p>
            <a:pPr>
              <a:buFont typeface="Wingdings" pitchFamily="2" charset="2"/>
              <a:buChar char="§"/>
            </a:pPr>
            <a:r>
              <a:rPr lang="en-US" dirty="0"/>
              <a:t>Approximately 300 new and/or fully modeled concepts released in 2021-07-31 International Release</a:t>
            </a:r>
            <a:br>
              <a:rPr lang="en-US" dirty="0"/>
            </a:br>
            <a:endParaRPr lang="en-US" dirty="0"/>
          </a:p>
          <a:p>
            <a:pPr>
              <a:buFont typeface="Wingdings" pitchFamily="2" charset="2"/>
              <a:buChar char="§"/>
            </a:pPr>
            <a:r>
              <a:rPr lang="en-US" dirty="0"/>
              <a:t>Approximately 350 additional concepts released in 2021-10-31 International Release</a:t>
            </a:r>
            <a:br>
              <a:rPr lang="en-US" dirty="0"/>
            </a:br>
            <a:endParaRPr lang="en-US" dirty="0"/>
          </a:p>
          <a:p>
            <a:pPr>
              <a:buFont typeface="Wingdings" pitchFamily="2" charset="2"/>
              <a:buChar char="§"/>
            </a:pPr>
            <a:r>
              <a:rPr lang="en-US" dirty="0"/>
              <a:t>&gt;80% of data elements in adult, solid tumor protocols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7755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883FC6-3DA2-C94C-A187-19582A7E3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5555" y="395833"/>
            <a:ext cx="10141903" cy="719290"/>
          </a:xfrm>
        </p:spPr>
        <p:txBody>
          <a:bodyPr/>
          <a:lstStyle/>
          <a:p>
            <a:r>
              <a:rPr lang="en-US" dirty="0"/>
              <a:t>Before and After Work -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ED2B75-70B9-824D-9510-70D4091046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5556" y="1293541"/>
            <a:ext cx="9709616" cy="453938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Previously: 371441004|Histologic type (observable entity)|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Now: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8EA91CF2-B360-434A-B86B-4653428892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361" y="2106043"/>
            <a:ext cx="8162691" cy="4099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323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NeMed_Presentation">
  <a:themeElements>
    <a:clrScheme name="NebMed">
      <a:dk1>
        <a:sysClr val="windowText" lastClr="000000"/>
      </a:dk1>
      <a:lt1>
        <a:sysClr val="window" lastClr="FFFFFF"/>
      </a:lt1>
      <a:dk2>
        <a:srgbClr val="303B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A1B426"/>
      </a:accent4>
      <a:accent5>
        <a:srgbClr val="F26721"/>
      </a:accent5>
      <a:accent6>
        <a:srgbClr val="FCB614"/>
      </a:accent6>
      <a:hlink>
        <a:srgbClr val="002957"/>
      </a:hlink>
      <a:folHlink>
        <a:srgbClr val="129DB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NeMed_Presentation.thmx</Template>
  <TotalTime>14127</TotalTime>
  <Words>194</Words>
  <Application>Microsoft Office PowerPoint</Application>
  <PresentationFormat>Widescreen</PresentationFormat>
  <Paragraphs>31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Arial-BoldMT</vt:lpstr>
      <vt:lpstr>Calibri</vt:lpstr>
      <vt:lpstr>Wingdings</vt:lpstr>
      <vt:lpstr>NeMed_Presentation</vt:lpstr>
      <vt:lpstr>Cancer Synoptic Reporting Work Group</vt:lpstr>
      <vt:lpstr>Cancer Synoptic Reporting Work Group</vt:lpstr>
      <vt:lpstr>Semantic Groupings</vt:lpstr>
      <vt:lpstr>Brief Project History</vt:lpstr>
      <vt:lpstr>Progress to Date</vt:lpstr>
      <vt:lpstr>Before and After Work - Examples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Campbell, Walter S</cp:lastModifiedBy>
  <cp:revision>539</cp:revision>
  <dcterms:created xsi:type="dcterms:W3CDTF">2014-09-17T15:14:42Z</dcterms:created>
  <dcterms:modified xsi:type="dcterms:W3CDTF">2022-03-21T14:28:11Z</dcterms:modified>
</cp:coreProperties>
</file>