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notesMasterIdLst>
    <p:notesMasterId r:id="rId11"/>
  </p:notesMasterIdLst>
  <p:sldIdLst>
    <p:sldId id="256" r:id="rId2"/>
    <p:sldId id="433" r:id="rId3"/>
    <p:sldId id="446" r:id="rId4"/>
    <p:sldId id="448" r:id="rId5"/>
    <p:sldId id="450" r:id="rId6"/>
    <p:sldId id="451" r:id="rId7"/>
    <p:sldId id="463" r:id="rId8"/>
    <p:sldId id="470" r:id="rId9"/>
    <p:sldId id="25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122A"/>
    <a:srgbClr val="989EA3"/>
    <a:srgbClr val="AC1F2D"/>
    <a:srgbClr val="C3C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7" autoAdjust="0"/>
    <p:restoredTop sz="90119" autoAdjust="0"/>
  </p:normalViewPr>
  <p:slideViewPr>
    <p:cSldViewPr snapToGrid="0" snapToObjects="1">
      <p:cViewPr varScale="1">
        <p:scale>
          <a:sx n="85" d="100"/>
          <a:sy n="85" d="100"/>
        </p:scale>
        <p:origin x="64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92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76864B-0CD7-46A8-BEAC-C9CE73F2638E}" type="datetimeFigureOut">
              <a:rPr lang="en-US" smtClean="0"/>
              <a:t>9/27/2022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413FD-4EF2-422F-B025-6EC82A7461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532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ver_bkg_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6720" y="657321"/>
            <a:ext cx="6480951" cy="3167843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500" b="1" i="0" baseline="0">
                <a:solidFill>
                  <a:schemeClr val="bg1"/>
                </a:solidFill>
                <a:latin typeface="Arial-BoldMT"/>
                <a:cs typeface="Arial-BoldMT"/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6720" y="3825164"/>
            <a:ext cx="6400800" cy="688511"/>
          </a:xfrm>
        </p:spPr>
        <p:txBody>
          <a:bodyPr>
            <a:normAutofit/>
          </a:bodyPr>
          <a:lstStyle>
            <a:lvl1pPr marL="0" indent="0" algn="l">
              <a:buNone/>
              <a:defRPr sz="1600" b="1" i="0" baseline="0">
                <a:solidFill>
                  <a:srgbClr val="C3CD7B"/>
                </a:solidFill>
                <a:latin typeface="Arial-BoldMT"/>
                <a:cs typeface="Arial-BoldM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008552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</p:spPr>
        <p:txBody>
          <a:bodyPr tIns="0" b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956667" y="1882620"/>
            <a:ext cx="7282212" cy="3950310"/>
          </a:xfrm>
        </p:spPr>
        <p:txBody>
          <a:bodyPr>
            <a:normAutofit/>
          </a:bodyPr>
          <a:lstStyle>
            <a:lvl1pPr marL="457200" indent="-457200">
              <a:lnSpc>
                <a:spcPct val="90000"/>
              </a:lnSpc>
              <a:buFont typeface="Wingdings" panose="05000000000000000000" pitchFamily="2" charset="2"/>
              <a:buChar char="Ø"/>
              <a:defRPr sz="2800"/>
            </a:lvl1pPr>
            <a:lvl2pPr>
              <a:lnSpc>
                <a:spcPct val="90000"/>
              </a:lnSpc>
              <a:defRPr sz="2800">
                <a:latin typeface="Arial"/>
                <a:cs typeface="Arial"/>
              </a:defRPr>
            </a:lvl2pPr>
            <a:lvl3pPr>
              <a:lnSpc>
                <a:spcPct val="90000"/>
              </a:lnSpc>
              <a:defRPr sz="2800"/>
            </a:lvl3pPr>
            <a:lvl4pPr>
              <a:lnSpc>
                <a:spcPct val="90000"/>
              </a:lnSpc>
              <a:defRPr sz="2800"/>
            </a:lvl4pPr>
            <a:lvl5pPr>
              <a:lnSpc>
                <a:spcPct val="90000"/>
              </a:lnSpc>
              <a:defRPr sz="2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956439" y="5936345"/>
            <a:ext cx="129354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89EA3"/>
                </a:solidFill>
              </a:defRPr>
            </a:lvl1pPr>
          </a:lstStyle>
          <a:p>
            <a:fld id="{A3F11EEC-60B6-DF4B-A821-B910872C5F64}" type="datetimeFigureOut">
              <a:rPr lang="en-US" smtClean="0"/>
              <a:pPr/>
              <a:t>9/27/2022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65667" y="5936345"/>
            <a:ext cx="335538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989EA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21047" y="5936345"/>
            <a:ext cx="126218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989EA3"/>
                </a:solidFill>
              </a:defRPr>
            </a:lvl1pPr>
          </a:lstStyle>
          <a:p>
            <a:fld id="{C2F1CAA2-7C6D-8F48-BAEE-2DAFD071A5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386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4"/>
          </p:nvPr>
        </p:nvSpPr>
        <p:spPr>
          <a:xfrm>
            <a:off x="4679846" y="1882621"/>
            <a:ext cx="3465576" cy="3895426"/>
          </a:xfrm>
        </p:spPr>
        <p:txBody>
          <a:bodyPr anchor="t">
            <a:normAutofit/>
          </a:bodyPr>
          <a:lstStyle>
            <a:lvl1pPr marL="342900" indent="-342900">
              <a:buFont typeface="Wingdings" panose="05000000000000000000" pitchFamily="2" charset="2"/>
              <a:buChar char="Ø"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956439" y="1882620"/>
            <a:ext cx="3465137" cy="3895427"/>
          </a:xfrm>
        </p:spPr>
        <p:txBody>
          <a:bodyPr anchor="t">
            <a:normAutofit/>
          </a:bodyPr>
          <a:lstStyle>
            <a:lvl1pPr marL="342900" indent="-342900">
              <a:buFont typeface="Wingdings" panose="05000000000000000000" pitchFamily="2" charset="2"/>
              <a:buChar char="Ø"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956439" y="5936345"/>
            <a:ext cx="129354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989EA3"/>
                </a:solidFill>
              </a:defRPr>
            </a:lvl1pPr>
          </a:lstStyle>
          <a:p>
            <a:fld id="{A3F11EEC-60B6-DF4B-A821-B910872C5F64}" type="datetimeFigureOut">
              <a:rPr lang="en-US" smtClean="0"/>
              <a:pPr/>
              <a:t>9/27/2022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65667" y="5936345"/>
            <a:ext cx="335538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989EA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21047" y="5936345"/>
            <a:ext cx="1262187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989EA3"/>
                </a:solidFill>
              </a:defRPr>
            </a:lvl1pPr>
          </a:lstStyle>
          <a:p>
            <a:fld id="{C2F1CAA2-7C6D-8F48-BAEE-2DAFD071A5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570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ing_bkg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Closing_bkg_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9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ntent_bkg_2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56666" y="395831"/>
            <a:ext cx="7606427" cy="1359153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6667" y="1882620"/>
            <a:ext cx="7282212" cy="4689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9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40" r:id="rId2"/>
    <p:sldLayoutId id="2147483742" r:id="rId3"/>
    <p:sldLayoutId id="2147483743" r:id="rId4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500" b="1" i="0" kern="1200" baseline="0">
          <a:solidFill>
            <a:srgbClr val="AD122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ct val="20000"/>
        </a:spcBef>
        <a:buFontTx/>
        <a:buNone/>
        <a:defRPr sz="16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lnSpc>
          <a:spcPct val="90000"/>
        </a:lnSpc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525" y="394369"/>
            <a:ext cx="7266581" cy="2476153"/>
          </a:xfrm>
        </p:spPr>
        <p:txBody>
          <a:bodyPr>
            <a:normAutofit/>
          </a:bodyPr>
          <a:lstStyle/>
          <a:p>
            <a:r>
              <a:rPr lang="en-US" dirty="0"/>
              <a:t>SNOMED Observables for multinational semantic interoperation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5420" y="2870521"/>
            <a:ext cx="6400800" cy="2684117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James R. Campbell </a:t>
            </a:r>
          </a:p>
          <a:p>
            <a:r>
              <a:rPr lang="en-US" sz="2400" dirty="0"/>
              <a:t>W Scott Campbell</a:t>
            </a:r>
          </a:p>
          <a:p>
            <a:r>
              <a:rPr lang="en-US" sz="2400" dirty="0"/>
              <a:t>Daniel </a:t>
            </a:r>
            <a:r>
              <a:rPr lang="en-US" sz="2400" dirty="0" err="1"/>
              <a:t>Karlsson</a:t>
            </a:r>
            <a:r>
              <a:rPr lang="en-US" sz="2400" dirty="0"/>
              <a:t> 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University of Nebraska Medical Center</a:t>
            </a:r>
          </a:p>
          <a:p>
            <a:r>
              <a:rPr lang="en-US" sz="2400" dirty="0"/>
              <a:t>Swedish Board of Health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02736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-69681"/>
            <a:ext cx="7606427" cy="1359153"/>
          </a:xfrm>
        </p:spPr>
        <p:txBody>
          <a:bodyPr/>
          <a:lstStyle/>
          <a:p>
            <a:r>
              <a:rPr lang="en-US" dirty="0"/>
              <a:t>Learning </a:t>
            </a:r>
            <a:r>
              <a:rPr lang="en-US"/>
              <a:t>Healthcare System </a:t>
            </a:r>
            <a:r>
              <a:rPr lang="en-US" dirty="0"/>
              <a:t>and Interoperation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666" y="1383855"/>
            <a:ext cx="7282212" cy="5050196"/>
          </a:xfrm>
        </p:spPr>
        <p:txBody>
          <a:bodyPr>
            <a:noAutofit/>
          </a:bodyPr>
          <a:lstStyle/>
          <a:p>
            <a:r>
              <a:rPr lang="en-US" sz="2400" dirty="0"/>
              <a:t>Learning Healthcare System requires semantic interoperation of data from EHR, public and ancillary sources </a:t>
            </a:r>
          </a:p>
          <a:p>
            <a:r>
              <a:rPr lang="en-US" sz="2400" dirty="0"/>
              <a:t>US mandates EHR interoperation standards  LOINC-SNOMED CT-RXNORM which are not universally accepted</a:t>
            </a:r>
          </a:p>
          <a:p>
            <a:r>
              <a:rPr lang="en-US" sz="2400" dirty="0"/>
              <a:t>No agreement among IHTSDO members about lab code sets for sharing</a:t>
            </a:r>
          </a:p>
          <a:p>
            <a:r>
              <a:rPr lang="en-US" sz="2400" dirty="0"/>
              <a:t>In recent years, the SNOMED CT concept model has matured and semantic interoperation is becoming realistic for diagnoses, anatomy, procedures, medications, laboratory and clinical findings</a:t>
            </a:r>
          </a:p>
        </p:txBody>
      </p:sp>
    </p:spTree>
    <p:extLst>
      <p:ext uri="{BB962C8B-B14F-4D97-AF65-F5344CB8AC3E}">
        <p14:creationId xmlns:p14="http://schemas.microsoft.com/office/powerpoint/2010/main" val="1879949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658" y="213615"/>
            <a:ext cx="7606427" cy="1359153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LOINC-SNOMED CT collaboration</a:t>
            </a:r>
            <a:r>
              <a:rPr lang="en-US" dirty="0"/>
              <a:t>: </a:t>
            </a:r>
            <a:br>
              <a:rPr lang="en-US" dirty="0"/>
            </a:br>
            <a:r>
              <a:rPr lang="en-US" dirty="0"/>
              <a:t>Quality observables</a:t>
            </a:r>
            <a:br>
              <a:rPr lang="en-US" dirty="0"/>
            </a:br>
            <a:r>
              <a:rPr lang="en-US" sz="2200" dirty="0"/>
              <a:t>“4548-4 Hemoglobin A1C/</a:t>
            </a:r>
            <a:r>
              <a:rPr lang="en-US" sz="2200" dirty="0" err="1"/>
              <a:t>Hemoglobin.total</a:t>
            </a:r>
            <a:r>
              <a:rPr lang="en-US" sz="2200" dirty="0"/>
              <a:t> in Blood”</a:t>
            </a:r>
            <a:br>
              <a:rPr lang="en-US" sz="2200" dirty="0"/>
            </a:br>
            <a:r>
              <a:rPr lang="en-US" sz="2200" dirty="0"/>
              <a:t>Hemoglobin A1C/</a:t>
            </a:r>
            <a:r>
              <a:rPr lang="en-US" sz="2200" dirty="0" err="1"/>
              <a:t>Hemoglobin.total|MFr|Pt|Bld|Qn</a:t>
            </a:r>
            <a:endParaRPr lang="en-US" sz="22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13"/>
          <a:stretch/>
        </p:blipFill>
        <p:spPr>
          <a:xfrm>
            <a:off x="956666" y="1700784"/>
            <a:ext cx="5180858" cy="5120640"/>
          </a:xfrm>
        </p:spPr>
      </p:pic>
      <p:sp>
        <p:nvSpPr>
          <p:cNvPr id="9" name="TextBox 8"/>
          <p:cNvSpPr txBox="1"/>
          <p:nvPr/>
        </p:nvSpPr>
        <p:spPr>
          <a:xfrm>
            <a:off x="6699301" y="2321860"/>
            <a:ext cx="175272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AD122A"/>
                </a:solidFill>
              </a:rPr>
              <a:t>Inheres in</a:t>
            </a:r>
          </a:p>
          <a:p>
            <a:r>
              <a:rPr lang="en-US" sz="2400" b="1" dirty="0">
                <a:solidFill>
                  <a:srgbClr val="AD122A"/>
                </a:solidFill>
              </a:rPr>
              <a:t>Direct site</a:t>
            </a:r>
          </a:p>
          <a:p>
            <a:r>
              <a:rPr lang="en-US" sz="2400" b="1" dirty="0">
                <a:solidFill>
                  <a:srgbClr val="AD122A"/>
                </a:solidFill>
              </a:rPr>
              <a:t>Relative to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Component 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Property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Scale type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Time aspect</a:t>
            </a:r>
          </a:p>
        </p:txBody>
      </p:sp>
    </p:spTree>
    <p:extLst>
      <p:ext uri="{BB962C8B-B14F-4D97-AF65-F5344CB8AC3E}">
        <p14:creationId xmlns:p14="http://schemas.microsoft.com/office/powerpoint/2010/main" val="2299224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442739"/>
            <a:ext cx="7606427" cy="1359153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LOINC-SNOMED CT collaboration</a:t>
            </a:r>
            <a:r>
              <a:rPr lang="en-US" dirty="0"/>
              <a:t>: </a:t>
            </a:r>
            <a:br>
              <a:rPr lang="en-US" dirty="0"/>
            </a:br>
            <a:r>
              <a:rPr lang="en-US" dirty="0"/>
              <a:t>Disposition observables</a:t>
            </a:r>
            <a:br>
              <a:rPr lang="en-US" dirty="0"/>
            </a:br>
            <a:r>
              <a:rPr lang="en-US" sz="2000" dirty="0"/>
              <a:t>“18907-6 Clarithromycin [Susceptibility] of Bacterium by Unspecified method”</a:t>
            </a:r>
            <a:br>
              <a:rPr lang="en-US" sz="2000" dirty="0"/>
            </a:br>
            <a:r>
              <a:rPr lang="en-US" sz="2700" dirty="0" err="1"/>
              <a:t>Clarithromycin|Susc|Pt|Isolate|OrdQn</a:t>
            </a:r>
            <a:endParaRPr lang="en-US" sz="27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52"/>
          <a:stretch/>
        </p:blipFill>
        <p:spPr>
          <a:xfrm>
            <a:off x="956666" y="2003159"/>
            <a:ext cx="5486400" cy="4553279"/>
          </a:xfrm>
        </p:spPr>
      </p:pic>
      <p:sp>
        <p:nvSpPr>
          <p:cNvPr id="4" name="TextBox 3"/>
          <p:cNvSpPr txBox="1"/>
          <p:nvPr/>
        </p:nvSpPr>
        <p:spPr>
          <a:xfrm>
            <a:off x="6699301" y="2321860"/>
            <a:ext cx="171874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AD122A"/>
                </a:solidFill>
              </a:rPr>
              <a:t>Inheres in</a:t>
            </a:r>
          </a:p>
          <a:p>
            <a:r>
              <a:rPr lang="en-US" sz="2400" b="1" dirty="0">
                <a:solidFill>
                  <a:srgbClr val="AD122A"/>
                </a:solidFill>
              </a:rPr>
              <a:t>Direct site</a:t>
            </a:r>
          </a:p>
          <a:p>
            <a:r>
              <a:rPr lang="en-US" sz="2400" b="1" dirty="0">
                <a:solidFill>
                  <a:srgbClr val="AD122A"/>
                </a:solidFill>
              </a:rPr>
              <a:t>Towards</a:t>
            </a:r>
            <a:endParaRPr lang="en-US" sz="2400" b="1" dirty="0">
              <a:solidFill>
                <a:srgbClr val="C00000"/>
              </a:solidFill>
            </a:endParaRPr>
          </a:p>
          <a:p>
            <a:r>
              <a:rPr lang="en-US" sz="2400" b="1" dirty="0">
                <a:solidFill>
                  <a:srgbClr val="00B050"/>
                </a:solidFill>
              </a:rPr>
              <a:t>Property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Scale type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Time aspect</a:t>
            </a:r>
          </a:p>
        </p:txBody>
      </p:sp>
    </p:spTree>
    <p:extLst>
      <p:ext uri="{BB962C8B-B14F-4D97-AF65-F5344CB8AC3E}">
        <p14:creationId xmlns:p14="http://schemas.microsoft.com/office/powerpoint/2010/main" val="2721796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442739"/>
            <a:ext cx="7986166" cy="1359153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LOINC-SNOMED CT collaboration</a:t>
            </a:r>
            <a:r>
              <a:rPr lang="en-US" dirty="0"/>
              <a:t>: </a:t>
            </a:r>
            <a:br>
              <a:rPr lang="en-US" dirty="0"/>
            </a:br>
            <a:r>
              <a:rPr lang="en-US" dirty="0"/>
              <a:t>Process observables</a:t>
            </a:r>
            <a:br>
              <a:rPr lang="en-US" dirty="0"/>
            </a:br>
            <a:r>
              <a:rPr lang="en-US" sz="2000" dirty="0"/>
              <a:t>“48643-1 Glomerular filtration rate/1.73 m^2 predicted among blacks”</a:t>
            </a:r>
            <a:br>
              <a:rPr lang="en-US" sz="2000" dirty="0"/>
            </a:br>
            <a:r>
              <a:rPr lang="en-US" sz="2000" dirty="0"/>
              <a:t>GFR/1.73m^2 predicted </a:t>
            </a:r>
            <a:r>
              <a:rPr lang="en-US" sz="2000" dirty="0" err="1"/>
              <a:t>black|ArVRat|pt|Ser</a:t>
            </a:r>
            <a:r>
              <a:rPr lang="en-US" sz="2000" dirty="0"/>
              <a:t>/</a:t>
            </a:r>
            <a:r>
              <a:rPr lang="en-US" sz="2000" dirty="0" err="1"/>
              <a:t>Plas</a:t>
            </a:r>
            <a:r>
              <a:rPr lang="en-US" sz="2000" dirty="0"/>
              <a:t>/</a:t>
            </a:r>
            <a:r>
              <a:rPr lang="en-US" sz="2000" dirty="0" err="1"/>
              <a:t>Bld|Qn|MDRD</a:t>
            </a:r>
            <a:r>
              <a:rPr lang="en-US" sz="2000" dirty="0"/>
              <a:t> formula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699301" y="2321860"/>
            <a:ext cx="188686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AD122A"/>
                </a:solidFill>
              </a:rPr>
              <a:t>Inheres in</a:t>
            </a:r>
          </a:p>
          <a:p>
            <a:r>
              <a:rPr lang="en-US" sz="2400" b="1" dirty="0">
                <a:solidFill>
                  <a:srgbClr val="AD122A"/>
                </a:solidFill>
              </a:rPr>
              <a:t>Direct site</a:t>
            </a:r>
          </a:p>
          <a:p>
            <a:r>
              <a:rPr lang="en-US" sz="2400" b="1" dirty="0">
                <a:solidFill>
                  <a:srgbClr val="AD122A"/>
                </a:solidFill>
              </a:rPr>
              <a:t>Technique</a:t>
            </a:r>
          </a:p>
          <a:p>
            <a:r>
              <a:rPr lang="en-US" sz="2400" b="1" dirty="0">
                <a:solidFill>
                  <a:srgbClr val="AD122A"/>
                </a:solidFill>
              </a:rPr>
              <a:t>Characterizes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Component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Property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Scale type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Time aspect</a:t>
            </a:r>
          </a:p>
        </p:txBody>
      </p:sp>
      <p:pic>
        <p:nvPicPr>
          <p:cNvPr id="7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289"/>
          <a:stretch/>
        </p:blipFill>
        <p:spPr>
          <a:xfrm>
            <a:off x="1322070" y="1882775"/>
            <a:ext cx="4556143" cy="4937760"/>
          </a:xfrm>
        </p:spPr>
      </p:pic>
    </p:spTree>
    <p:extLst>
      <p:ext uri="{BB962C8B-B14F-4D97-AF65-F5344CB8AC3E}">
        <p14:creationId xmlns:p14="http://schemas.microsoft.com/office/powerpoint/2010/main" val="2769029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442739"/>
            <a:ext cx="7986166" cy="1359153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LOINC-SNOMED CT collaboration</a:t>
            </a:r>
            <a:r>
              <a:rPr lang="en-US" dirty="0"/>
              <a:t>: </a:t>
            </a:r>
            <a:br>
              <a:rPr lang="en-US" dirty="0"/>
            </a:br>
            <a:r>
              <a:rPr lang="en-US" dirty="0"/>
              <a:t>Function observables</a:t>
            </a:r>
            <a:br>
              <a:rPr lang="en-US" dirty="0"/>
            </a:br>
            <a:r>
              <a:rPr lang="en-US" sz="2000" dirty="0"/>
              <a:t>72106-8 Mini-Mental State Examination Total Score</a:t>
            </a:r>
            <a:br>
              <a:rPr lang="en-US" sz="2000" dirty="0"/>
            </a:br>
            <a:r>
              <a:rPr lang="en-US" sz="2000" dirty="0"/>
              <a:t>Mini-Mental State </a:t>
            </a:r>
            <a:r>
              <a:rPr lang="en-US" sz="2000" dirty="0" err="1"/>
              <a:t>Exam|Score|Pt</a:t>
            </a:r>
            <a:r>
              <a:rPr lang="en-US" sz="2000" dirty="0"/>
              <a:t>|^</a:t>
            </a:r>
            <a:r>
              <a:rPr lang="en-US" sz="2000" dirty="0" err="1"/>
              <a:t>Patient|Qn|Mmse</a:t>
            </a:r>
            <a:r>
              <a:rPr lang="en-US" sz="2000" dirty="0"/>
              <a:t>\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699301" y="2321860"/>
            <a:ext cx="2067554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AD122A"/>
                </a:solidFill>
              </a:rPr>
              <a:t>Inheres in </a:t>
            </a:r>
          </a:p>
          <a:p>
            <a:r>
              <a:rPr lang="en-US" sz="2400" b="1" dirty="0">
                <a:solidFill>
                  <a:srgbClr val="AD122A"/>
                </a:solidFill>
              </a:rPr>
              <a:t>Has realization</a:t>
            </a:r>
          </a:p>
          <a:p>
            <a:r>
              <a:rPr lang="en-US" sz="2400" b="1" dirty="0">
                <a:solidFill>
                  <a:srgbClr val="AD122A"/>
                </a:solidFill>
              </a:rPr>
              <a:t>Technique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Component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Property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Scale type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Time aspect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Technique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77"/>
          <a:stretch/>
        </p:blipFill>
        <p:spPr>
          <a:xfrm>
            <a:off x="883031" y="1882775"/>
            <a:ext cx="5347223" cy="4846320"/>
          </a:xfrm>
        </p:spPr>
      </p:pic>
    </p:spTree>
    <p:extLst>
      <p:ext uri="{BB962C8B-B14F-4D97-AF65-F5344CB8AC3E}">
        <p14:creationId xmlns:p14="http://schemas.microsoft.com/office/powerpoint/2010/main" val="17635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6666" y="-57542"/>
            <a:ext cx="7606427" cy="1359153"/>
          </a:xfrm>
        </p:spPr>
        <p:txBody>
          <a:bodyPr/>
          <a:lstStyle/>
          <a:p>
            <a:r>
              <a:rPr lang="en-US" dirty="0"/>
              <a:t>Semantic Interoperation for Laboratory Medicine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6666" y="1353423"/>
            <a:ext cx="7282212" cy="5050196"/>
          </a:xfrm>
        </p:spPr>
        <p:txBody>
          <a:bodyPr>
            <a:noAutofit/>
          </a:bodyPr>
          <a:lstStyle/>
          <a:p>
            <a:r>
              <a:rPr lang="en-US" sz="2400" dirty="0"/>
              <a:t>For semantic interoperation of laboratory results the Observables concept model has been extended through SNOMED CT-LOINC cooperative development into a concept model for fully defining laboratory results</a:t>
            </a:r>
          </a:p>
          <a:p>
            <a:r>
              <a:rPr lang="en-US" sz="2400" dirty="0"/>
              <a:t>Technology preview </a:t>
            </a:r>
            <a:r>
              <a:rPr lang="en-US" sz="2400" dirty="0" err="1"/>
              <a:t>OwlExpressions</a:t>
            </a:r>
            <a:r>
              <a:rPr lang="en-US" sz="2400" dirty="0"/>
              <a:t> for 24187 lab LOINC concepts deployed into Nebraska Lexicon© extension namespace as fully defined Observables concepts with LOINC </a:t>
            </a:r>
            <a:r>
              <a:rPr lang="en-US" sz="2400" dirty="0" err="1"/>
              <a:t>ConceptIds</a:t>
            </a:r>
            <a:r>
              <a:rPr lang="en-US" sz="2400" dirty="0"/>
              <a:t>; NN codes added for completeness</a:t>
            </a:r>
          </a:p>
          <a:p>
            <a:r>
              <a:rPr lang="en-US" sz="2400" dirty="0"/>
              <a:t>As of 20220926 Nebraska research data warehouse Lab LOINC content 17,3802,622 rows with 2194 distinct LOINC observables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20125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EA025-47EB-8C44-F0E7-1B414B785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374E9-413C-B1C3-7218-09090620F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Accept lab code sets prioritized by members for lab test interoperation build using Observables concept model</a:t>
            </a:r>
          </a:p>
          <a:p>
            <a:r>
              <a:rPr lang="en-US" sz="2800" dirty="0"/>
              <a:t>Create </a:t>
            </a:r>
            <a:r>
              <a:rPr lang="en-US" sz="2800" dirty="0" err="1"/>
              <a:t>OWLExpression</a:t>
            </a:r>
            <a:r>
              <a:rPr lang="en-US" sz="2800" dirty="0"/>
              <a:t> definitions for member nation lab code sets, transform into f</a:t>
            </a:r>
            <a:r>
              <a:rPr lang="en-US" dirty="0"/>
              <a:t>ully defined SNOMED Observables extension for member nations use </a:t>
            </a:r>
            <a:r>
              <a:rPr lang="en-US" sz="2800" dirty="0"/>
              <a:t>to support interoperation of their laboratory data</a:t>
            </a:r>
          </a:p>
        </p:txBody>
      </p:sp>
    </p:spTree>
    <p:extLst>
      <p:ext uri="{BB962C8B-B14F-4D97-AF65-F5344CB8AC3E}">
        <p14:creationId xmlns:p14="http://schemas.microsoft.com/office/powerpoint/2010/main" val="1064247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685124"/>
      </p:ext>
    </p:extLst>
  </p:cSld>
  <p:clrMapOvr>
    <a:masterClrMapping/>
  </p:clrMapOvr>
</p:sld>
</file>

<file path=ppt/theme/theme1.xml><?xml version="1.0" encoding="utf-8"?>
<a:theme xmlns:a="http://schemas.openxmlformats.org/drawingml/2006/main" name="NeMed_Presentation">
  <a:themeElements>
    <a:clrScheme name="NebMed">
      <a:dk1>
        <a:sysClr val="windowText" lastClr="000000"/>
      </a:dk1>
      <a:lt1>
        <a:sysClr val="window" lastClr="FFFFFF"/>
      </a:lt1>
      <a:dk2>
        <a:srgbClr val="303B41"/>
      </a:dk2>
      <a:lt2>
        <a:srgbClr val="DCDDDF"/>
      </a:lt2>
      <a:accent1>
        <a:srgbClr val="AD122A"/>
      </a:accent1>
      <a:accent2>
        <a:srgbClr val="005E63"/>
      </a:accent2>
      <a:accent3>
        <a:srgbClr val="00B2B9"/>
      </a:accent3>
      <a:accent4>
        <a:srgbClr val="A1B426"/>
      </a:accent4>
      <a:accent5>
        <a:srgbClr val="F26721"/>
      </a:accent5>
      <a:accent6>
        <a:srgbClr val="FCB614"/>
      </a:accent6>
      <a:hlink>
        <a:srgbClr val="002957"/>
      </a:hlink>
      <a:folHlink>
        <a:srgbClr val="129D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NeMed_Presentation.thmx</Template>
  <TotalTime>7567</TotalTime>
  <Words>405</Words>
  <Application>Microsoft Office PowerPoint</Application>
  <PresentationFormat>On-screen Show (4:3)</PresentationFormat>
  <Paragraphs>54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Arial-BoldMT</vt:lpstr>
      <vt:lpstr>Calibri</vt:lpstr>
      <vt:lpstr>Wingdings</vt:lpstr>
      <vt:lpstr>NeMed_Presentation</vt:lpstr>
      <vt:lpstr>SNOMED Observables for multinational semantic interoperation </vt:lpstr>
      <vt:lpstr>Learning Healthcare System and Interoperation</vt:lpstr>
      <vt:lpstr>LOINC-SNOMED CT collaboration:  Quality observables “4548-4 Hemoglobin A1C/Hemoglobin.total in Blood” Hemoglobin A1C/Hemoglobin.total|MFr|Pt|Bld|Qn</vt:lpstr>
      <vt:lpstr>LOINC-SNOMED CT collaboration:  Disposition observables “18907-6 Clarithromycin [Susceptibility] of Bacterium by Unspecified method” Clarithromycin|Susc|Pt|Isolate|OrdQn</vt:lpstr>
      <vt:lpstr>LOINC-SNOMED CT collaboration:  Process observables “48643-1 Glomerular filtration rate/1.73 m^2 predicted among blacks” GFR/1.73m^2 predicted black|ArVRat|pt|Ser/Plas/Bld|Qn|MDRD formula</vt:lpstr>
      <vt:lpstr>LOINC-SNOMED CT collaboration:  Function observables 72106-8 Mini-Mental State Examination Total Score Mini-Mental State Exam|Score|Pt|^Patient|Qn|Mmse\</vt:lpstr>
      <vt:lpstr>Semantic Interoperation for Laboratory Medicine</vt:lpstr>
      <vt:lpstr>Proposal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</dc:creator>
  <cp:lastModifiedBy>Jim Campbell</cp:lastModifiedBy>
  <cp:revision>496</cp:revision>
  <dcterms:created xsi:type="dcterms:W3CDTF">2014-09-17T15:14:42Z</dcterms:created>
  <dcterms:modified xsi:type="dcterms:W3CDTF">2022-09-27T12:42:12Z</dcterms:modified>
</cp:coreProperties>
</file>