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"/>
  </p:notesMasterIdLst>
  <p:sldIdLst>
    <p:sldId id="350" r:id="rId2"/>
    <p:sldId id="351" r:id="rId3"/>
  </p:sldIdLst>
  <p:sldSz cx="9144000" cy="5143500" type="screen16x9"/>
  <p:notesSz cx="6858000" cy="9144000"/>
  <p:embeddedFontLst>
    <p:embeddedFont>
      <p:font typeface="Helvetica Neue" panose="020B0604020202020204" charset="0"/>
      <p:regular r:id="rId5"/>
      <p:bold r:id="rId6"/>
      <p:italic r:id="rId7"/>
      <p:boldItalic r:id="rId8"/>
    </p:embeddedFont>
    <p:embeddedFont>
      <p:font typeface="Helvetica Neue Light" panose="020B0604020202020204" charset="0"/>
      <p:regular r:id="rId9"/>
      <p:bold r:id="rId10"/>
      <p:italic r:id="rId11"/>
      <p:boldItalic r:id="rId12"/>
    </p:embeddedFont>
  </p:embeddedFontLst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857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1714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2571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3429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4286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5143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6000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6858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Canada Health Infoway" id="{30BADA36-A467-4704-BBDC-6B182C540F4B}">
          <p14:sldIdLst>
            <p14:sldId id="350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6C47A2-8B03-BD33-52DE-09E78F720487}" name="Boutin , Julie" initials="B,J" userId="S::jboutin@infoway-inforoute.ca::603e4d5f-1feb-48b7-82ae-5a95221f58a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1F2D"/>
    <a:srgbClr val="E02E3B"/>
    <a:srgbClr val="E1E1E1"/>
    <a:srgbClr val="171717"/>
    <a:srgbClr val="1A1919"/>
    <a:srgbClr val="515151"/>
    <a:srgbClr val="2B2C2B"/>
    <a:srgbClr val="555655"/>
    <a:srgbClr val="E02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4C3C2611-4C71-4FC5-86AE-919BDF0F9419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1" autoAdjust="0"/>
    <p:restoredTop sz="90741" autoAdjust="0"/>
  </p:normalViewPr>
  <p:slideViewPr>
    <p:cSldViewPr snapToGrid="0" snapToObjects="1">
      <p:cViewPr varScale="1">
        <p:scale>
          <a:sx n="82" d="100"/>
          <a:sy n="82" d="100"/>
        </p:scale>
        <p:origin x="744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utin , Julie" userId="603e4d5f-1feb-48b7-82ae-5a95221f58ac" providerId="ADAL" clId="{209A59E7-E710-41AA-99C5-A89F1AF25DB9}"/>
    <pc:docChg chg="custSel modSld">
      <pc:chgData name="Boutin , Julie" userId="603e4d5f-1feb-48b7-82ae-5a95221f58ac" providerId="ADAL" clId="{209A59E7-E710-41AA-99C5-A89F1AF25DB9}" dt="2023-10-24T18:38:09.851" v="261" actId="20577"/>
      <pc:docMkLst>
        <pc:docMk/>
      </pc:docMkLst>
      <pc:sldChg chg="modSp mod">
        <pc:chgData name="Boutin , Julie" userId="603e4d5f-1feb-48b7-82ae-5a95221f58ac" providerId="ADAL" clId="{209A59E7-E710-41AA-99C5-A89F1AF25DB9}" dt="2023-10-24T18:38:09.851" v="261" actId="20577"/>
        <pc:sldMkLst>
          <pc:docMk/>
          <pc:sldMk cId="2576189153" sldId="350"/>
        </pc:sldMkLst>
        <pc:spChg chg="mod">
          <ac:chgData name="Boutin , Julie" userId="603e4d5f-1feb-48b7-82ae-5a95221f58ac" providerId="ADAL" clId="{209A59E7-E710-41AA-99C5-A89F1AF25DB9}" dt="2023-10-24T18:07:52.972" v="1" actId="20577"/>
          <ac:spMkLst>
            <pc:docMk/>
            <pc:sldMk cId="2576189153" sldId="350"/>
            <ac:spMk id="2" creationId="{F5625977-8DC5-B7C4-7EEE-625D6D5320B0}"/>
          </ac:spMkLst>
        </pc:spChg>
        <pc:spChg chg="mod">
          <ac:chgData name="Boutin , Julie" userId="603e4d5f-1feb-48b7-82ae-5a95221f58ac" providerId="ADAL" clId="{209A59E7-E710-41AA-99C5-A89F1AF25DB9}" dt="2023-10-24T18:38:09.851" v="261" actId="20577"/>
          <ac:spMkLst>
            <pc:docMk/>
            <pc:sldMk cId="2576189153" sldId="350"/>
            <ac:spMk id="3" creationId="{E89EE2C4-781F-3E43-3ADF-F30280606255}"/>
          </ac:spMkLst>
        </pc:spChg>
      </pc:sldChg>
      <pc:sldChg chg="modSp mod">
        <pc:chgData name="Boutin , Julie" userId="603e4d5f-1feb-48b7-82ae-5a95221f58ac" providerId="ADAL" clId="{209A59E7-E710-41AA-99C5-A89F1AF25DB9}" dt="2023-10-24T18:16:45.183" v="260" actId="20577"/>
        <pc:sldMkLst>
          <pc:docMk/>
          <pc:sldMk cId="340806903" sldId="351"/>
        </pc:sldMkLst>
        <pc:spChg chg="mod">
          <ac:chgData name="Boutin , Julie" userId="603e4d5f-1feb-48b7-82ae-5a95221f58ac" providerId="ADAL" clId="{209A59E7-E710-41AA-99C5-A89F1AF25DB9}" dt="2023-10-24T18:16:45.183" v="260" actId="20577"/>
          <ac:spMkLst>
            <pc:docMk/>
            <pc:sldMk cId="340806903" sldId="351"/>
            <ac:spMk id="3" creationId="{A4F549D0-6CFD-FDA5-B875-26FFC7158E9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24922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1pPr>
    <a:lvl2pPr indent="857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2pPr>
    <a:lvl3pPr indent="1714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3pPr>
    <a:lvl4pPr indent="2571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4pPr>
    <a:lvl5pPr indent="3429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5pPr>
    <a:lvl6pPr indent="4286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6pPr>
    <a:lvl7pPr indent="5143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7pPr>
    <a:lvl8pPr indent="6000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8pPr>
    <a:lvl9pPr indent="6858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95404" y="1934216"/>
            <a:ext cx="4430553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defRPr sz="36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92499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171A38-97DD-4F7E-B0FC-095A26BDF8CD}"/>
              </a:ext>
            </a:extLst>
          </p:cNvPr>
          <p:cNvSpPr/>
          <p:nvPr userDrawn="1"/>
        </p:nvSpPr>
        <p:spPr>
          <a:xfrm>
            <a:off x="2754043" y="3897331"/>
            <a:ext cx="2865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LinkedIn</a:t>
            </a:r>
          </a:p>
          <a:p>
            <a:pPr algn="l"/>
            <a:r>
              <a:rPr lang="en-CA" sz="1000" b="0" cap="none" dirty="0">
                <a:solidFill>
                  <a:srgbClr val="181F2D"/>
                </a:solidFill>
              </a:rPr>
              <a:t>linkedin.com/company/canada-health-infoway/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8D203-AF26-46CF-A577-C5AB104B2482}"/>
              </a:ext>
            </a:extLst>
          </p:cNvPr>
          <p:cNvSpPr/>
          <p:nvPr userDrawn="1"/>
        </p:nvSpPr>
        <p:spPr>
          <a:xfrm>
            <a:off x="2754043" y="4498119"/>
            <a:ext cx="2236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Twitter</a:t>
            </a:r>
          </a:p>
          <a:p>
            <a:pPr algn="l"/>
            <a:r>
              <a:rPr kumimoji="0" lang="en-CA" sz="1000" b="0" i="0" u="none" strike="noStrike" cap="none" spc="0" normalizeH="0" baseline="0" dirty="0">
                <a:ln>
                  <a:noFill/>
                </a:ln>
                <a:solidFill>
                  <a:srgbClr val="181F2D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@infoway</a:t>
            </a:r>
            <a:endParaRPr lang="en-CA" sz="1000" b="0" cap="none" dirty="0">
              <a:solidFill>
                <a:srgbClr val="181F2D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4F3E43-1555-4380-8581-55C414910EFF}"/>
              </a:ext>
            </a:extLst>
          </p:cNvPr>
          <p:cNvSpPr/>
          <p:nvPr userDrawn="1"/>
        </p:nvSpPr>
        <p:spPr>
          <a:xfrm>
            <a:off x="853900" y="3893391"/>
            <a:ext cx="154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infoway-inforoute.ca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D811F-C4B6-4F8C-B415-49F6EDD14031}"/>
              </a:ext>
            </a:extLst>
          </p:cNvPr>
          <p:cNvSpPr/>
          <p:nvPr userDrawn="1"/>
        </p:nvSpPr>
        <p:spPr>
          <a:xfrm>
            <a:off x="472584" y="4506931"/>
            <a:ext cx="1991971" cy="40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SURVEY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insights.infoway-inforoute.ca/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CB0A8F1-F1B1-4F13-A717-B7BBB3241E4A}"/>
              </a:ext>
            </a:extLst>
          </p:cNvPr>
          <p:cNvCxnSpPr>
            <a:cxnSpLocks/>
          </p:cNvCxnSpPr>
          <p:nvPr userDrawn="1"/>
        </p:nvCxnSpPr>
        <p:spPr>
          <a:xfrm>
            <a:off x="2576219" y="3831513"/>
            <a:ext cx="0" cy="1168504"/>
          </a:xfrm>
          <a:prstGeom prst="line">
            <a:avLst/>
          </a:prstGeom>
          <a:noFill/>
          <a:ln w="19050" cap="flat">
            <a:solidFill>
              <a:srgbClr val="181F2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11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AF5554A-CFEA-9347-870C-38F3A545E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59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p 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2407C80-0394-1B45-B6CA-84CC785D82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268943" y="969363"/>
            <a:ext cx="5116999" cy="82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48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71500" y="1517073"/>
            <a:ext cx="3238500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8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3185347"/>
            <a:ext cx="3238500" cy="157487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6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C79EAFE0-671A-4AB5-9421-FBBCE1866F06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571500" y="2791523"/>
            <a:ext cx="3238500" cy="44976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6" name="Picture 5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477F427-F351-1C4E-96C4-5296762E2B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10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 i="0" u="none" strike="noStrike" cap="none" spc="0" baseline="0" dirty="0">
                <a:ln>
                  <a:noFill/>
                </a:ln>
                <a:solidFill>
                  <a:srgbClr val="181F2D"/>
                </a:solidFill>
                <a:uFillTx/>
                <a:latin typeface="+mj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21B22-0792-4CA5-806B-00E245A923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335024"/>
            <a:ext cx="764366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172D3A-AAC6-43D9-A879-6CD7A562FA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3E6D9C31-E9F5-477F-9B2D-9E0D4BDC47F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6331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5812C-D12C-4B79-B7B0-47A61E42D3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4" y="1335024"/>
            <a:ext cx="7643660" cy="320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181F2D"/>
                </a:solidFill>
              </a:defRPr>
            </a:lvl1pPr>
            <a:lvl2pPr marL="238125" indent="0">
              <a:buNone/>
              <a:defRPr sz="1600">
                <a:solidFill>
                  <a:srgbClr val="181F2D"/>
                </a:solidFill>
              </a:defRPr>
            </a:lvl2pPr>
            <a:lvl3pPr marL="476250" indent="0">
              <a:buNone/>
              <a:defRPr sz="1400">
                <a:solidFill>
                  <a:srgbClr val="181F2D"/>
                </a:solidFill>
              </a:defRPr>
            </a:lvl3pPr>
            <a:lvl4pPr marL="714375" indent="0">
              <a:buNone/>
              <a:defRPr sz="1400">
                <a:solidFill>
                  <a:srgbClr val="181F2D"/>
                </a:solidFill>
              </a:defRPr>
            </a:lvl4pPr>
            <a:lvl5pPr marL="952500" indent="0">
              <a:buNone/>
              <a:defRPr sz="1400"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6F3C5C-961C-4423-B1FF-E32FC83E4A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2BB8D-42D4-4B44-9A76-51373BF95A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3614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8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39" name="Body Level One…"/>
          <p:cNvSpPr txBox="1">
            <a:spLocks noGrp="1"/>
          </p:cNvSpPr>
          <p:nvPr>
            <p:ph type="body" idx="1"/>
          </p:nvPr>
        </p:nvSpPr>
        <p:spPr>
          <a:xfrm>
            <a:off x="733424" y="1743476"/>
            <a:ext cx="7643659" cy="2847573"/>
          </a:xfrm>
          <a:prstGeom prst="rect">
            <a:avLst/>
          </a:prstGeom>
        </p:spPr>
        <p:txBody>
          <a:bodyPr anchor="t">
            <a:noAutofit/>
          </a:bodyPr>
          <a:lstStyle>
            <a:lvl1pPr marL="460375" indent="-460375">
              <a:lnSpc>
                <a:spcPct val="130000"/>
              </a:lnSpc>
              <a:spcBef>
                <a:spcPts val="0"/>
              </a:spcBef>
              <a:buClr>
                <a:srgbClr val="E02D3A"/>
              </a:buClr>
              <a:buSzTx/>
              <a:buFont typeface="+mj-lt"/>
              <a:buAutoNum type="arabicPeriod"/>
              <a:defRPr sz="1800">
                <a:solidFill>
                  <a:srgbClr val="181F2D"/>
                </a:solidFill>
                <a:latin typeface="+mn-lt"/>
              </a:defRPr>
            </a:lvl1pPr>
            <a:lvl2pPr marL="684213" indent="-223838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600">
                <a:solidFill>
                  <a:srgbClr val="181F2D"/>
                </a:solidFill>
                <a:latin typeface="+mn-lt"/>
              </a:defRPr>
            </a:lvl2pPr>
            <a:lvl3pPr marL="914400" indent="-223838" defTabSz="323850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400">
                <a:solidFill>
                  <a:srgbClr val="181F2D"/>
                </a:solidFill>
                <a:latin typeface="+mn-lt"/>
              </a:defRPr>
            </a:lvl3pPr>
            <a:lvl4pPr marL="457200" indent="257175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AA267D-646B-42C6-A9CD-6BAFDA882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3" y="1335024"/>
            <a:ext cx="7643659" cy="4084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181F2D"/>
                </a:solidFill>
              </a:defRPr>
            </a:lvl1pPr>
            <a:lvl2pPr marL="238125" indent="0">
              <a:buNone/>
              <a:defRPr/>
            </a:lvl2pPr>
            <a:lvl3pPr marL="476250" indent="0">
              <a:buNone/>
              <a:defRPr/>
            </a:lvl3pPr>
            <a:lvl4pPr marL="714375" indent="0">
              <a:buNone/>
              <a:defRPr/>
            </a:lvl4pPr>
            <a:lvl5pPr marL="9525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9C97EF-7BD4-4119-94E4-6C783B4D3E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0289C22-0B97-4A69-B42C-3059CFFEF48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86411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60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43F9C-2B95-4EB4-B43D-897CDCBE0D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333501"/>
            <a:ext cx="3577419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9109F0-8496-4318-80EF-A444125651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55254" y="1333500"/>
            <a:ext cx="368339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A4EBAB-DE80-4B25-951E-84CBE8F63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67B9066-CAB2-445E-9D55-B312616CD47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2376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7603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0578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ROPP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7242" y="0"/>
            <a:ext cx="3806757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7" name="Title Text">
            <a:extLst>
              <a:ext uri="{FF2B5EF4-FFF2-40B4-BE49-F238E27FC236}">
                <a16:creationId xmlns:a16="http://schemas.microsoft.com/office/drawing/2014/main" id="{100864CA-6E58-439E-8194-65F1560D42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13188AC0-C894-4729-AEF7-89DF69E54A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9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89726E0-7DC6-1846-AE6D-FAE9C79DD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6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5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C05E6A-587B-465C-94D9-65A931B8C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335024"/>
            <a:ext cx="7645564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7" name="©2018 Canada Health Infoway">
            <a:extLst>
              <a:ext uri="{FF2B5EF4-FFF2-40B4-BE49-F238E27FC236}">
                <a16:creationId xmlns:a16="http://schemas.microsoft.com/office/drawing/2014/main" id="{DC8229DB-C643-4C6E-A4BB-33D5C2A79B9B}"/>
              </a:ext>
            </a:extLst>
          </p:cNvPr>
          <p:cNvSpPr txBox="1"/>
          <p:nvPr userDrawn="1"/>
        </p:nvSpPr>
        <p:spPr>
          <a:xfrm>
            <a:off x="246081" y="4770665"/>
            <a:ext cx="1459662" cy="146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 algn="r" defTabSz="457200">
              <a:defRPr sz="2100" b="0" cap="none">
                <a:solidFill>
                  <a:srgbClr val="000000"/>
                </a:solidFill>
              </a:defRPr>
            </a:lvl1pPr>
          </a:lstStyle>
          <a:p>
            <a:endParaRPr sz="700" b="0" i="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C3A846-9A3E-4E78-A290-30942D29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6081" y="4497556"/>
            <a:ext cx="39325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E08CFF-7BA4-4FF3-A24E-133C63B99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6081" y="4810284"/>
            <a:ext cx="1828800" cy="1463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©2023 Canada Health Infoway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135846-E460-4558-B9C1-CB8EEC24249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41558" b="41558"/>
          <a:stretch/>
        </p:blipFill>
        <p:spPr>
          <a:xfrm>
            <a:off x="6959889" y="4635476"/>
            <a:ext cx="1920160" cy="3252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14" r:id="rId2"/>
    <p:sldLayoutId id="2147483717" r:id="rId3"/>
    <p:sldLayoutId id="2147483705" r:id="rId4"/>
    <p:sldLayoutId id="2147483710" r:id="rId5"/>
    <p:sldLayoutId id="2147483704" r:id="rId6"/>
    <p:sldLayoutId id="2147483711" r:id="rId7"/>
    <p:sldLayoutId id="2147483724" r:id="rId8"/>
    <p:sldLayoutId id="2147483729" r:id="rId9"/>
    <p:sldLayoutId id="2147483712" r:id="rId10"/>
    <p:sldLayoutId id="214748371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marL="0" marR="0" indent="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 dirty="0">
          <a:ln>
            <a:noFill/>
          </a:ln>
          <a:solidFill>
            <a:srgbClr val="181F2D"/>
          </a:solidFill>
          <a:uFillTx/>
          <a:latin typeface="+mj-lt"/>
          <a:ea typeface="+mn-ea"/>
          <a:cs typeface="+mn-cs"/>
          <a:sym typeface="Helvetica Neue"/>
        </a:defRPr>
      </a:lvl1pPr>
      <a:lvl2pPr marL="0" marR="0" indent="857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1714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2571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3429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4286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5143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6000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6858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192024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8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1pPr>
      <a:lvl2pPr marL="429768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6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2pPr>
      <a:lvl3pPr marL="667512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3pPr>
      <a:lvl4pPr marL="905256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4pPr>
      <a:lvl5pPr marL="1143000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CA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5pPr>
      <a:lvl6pPr marL="130968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6pPr>
      <a:lvl7pPr marL="154781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7pPr>
      <a:lvl8pPr marL="178593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8pPr>
      <a:lvl9pPr marL="202406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625977-8DC5-B7C4-7EEE-625D6D53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181F2D"/>
                </a:solidFill>
              </a:rPr>
              <a:t>Proposition de règle pr13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9EE2C4-781F-3E43-3ADF-F302806062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1524" indent="0">
              <a:buNone/>
            </a:pPr>
            <a:r>
              <a:rPr lang="fr-CA" sz="1400" dirty="0"/>
              <a:t>Sous guidage:</a:t>
            </a:r>
          </a:p>
          <a:p>
            <a:pPr marL="1524" indent="0">
              <a:buNone/>
            </a:pPr>
            <a:r>
              <a:rPr lang="fr-CA" sz="1400" dirty="0"/>
              <a:t>Les procédures d’imagerie utilisant les termes « </a:t>
            </a:r>
            <a:r>
              <a:rPr lang="fr-CA" sz="1400" dirty="0" err="1"/>
              <a:t>using</a:t>
            </a:r>
            <a:r>
              <a:rPr lang="fr-CA" sz="1400" dirty="0"/>
              <a:t> guidance » ou simplement « </a:t>
            </a:r>
            <a:r>
              <a:rPr lang="fr-CA" sz="1400" dirty="0" err="1"/>
              <a:t>guided</a:t>
            </a:r>
            <a:r>
              <a:rPr lang="fr-CA" sz="1400" dirty="0"/>
              <a:t> » se traduisent par « </a:t>
            </a:r>
            <a:r>
              <a:rPr lang="fr-CA" sz="1400"/>
              <a:t>guidée par » </a:t>
            </a:r>
            <a:r>
              <a:rPr lang="fr-CA" sz="1400" dirty="0"/>
              <a:t>et incluent un synonyme acceptable avec l’expression « sous guidage ». </a:t>
            </a:r>
          </a:p>
          <a:p>
            <a:pPr marL="1524" indent="0">
              <a:buNone/>
            </a:pPr>
            <a:endParaRPr lang="en-CA" sz="14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BB2660-B8DE-CD6C-154B-A1344531DE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1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7D8432-0534-2A46-5630-B1DFB494FE6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761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A410E2-5CFA-99F1-051E-007DA52BD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Patron proposé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F549D0-6CFD-FDA5-B875-26FFC7158E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1524" indent="0">
              <a:buNone/>
            </a:pPr>
            <a:r>
              <a:rPr lang="fr-CA" dirty="0"/>
              <a:t>PT: X guidé par Y</a:t>
            </a:r>
          </a:p>
          <a:p>
            <a:pPr marL="1524" indent="0">
              <a:buNone/>
            </a:pPr>
            <a:r>
              <a:rPr lang="fr-CA" dirty="0"/>
              <a:t>SA: X sous guidage Y (forme adjectivale)</a:t>
            </a:r>
          </a:p>
          <a:p>
            <a:pPr marL="1524" indent="0">
              <a:buNone/>
            </a:pPr>
            <a:endParaRPr lang="fr-CA" dirty="0"/>
          </a:p>
          <a:p>
            <a:pPr marL="1524" indent="0">
              <a:buNone/>
            </a:pPr>
            <a:r>
              <a:rPr lang="fr-CA" dirty="0"/>
              <a:t>Exemple:</a:t>
            </a:r>
          </a:p>
          <a:p>
            <a:pPr marL="1524" indent="0">
              <a:buNone/>
            </a:pPr>
            <a:r>
              <a:rPr lang="fr-CA" dirty="0"/>
              <a:t>PT: </a:t>
            </a:r>
            <a:r>
              <a:rPr lang="fr-FR" dirty="0"/>
              <a:t>insertion d'un cathéter guidée par échographie</a:t>
            </a:r>
            <a:endParaRPr lang="fr-CA" dirty="0"/>
          </a:p>
          <a:p>
            <a:pPr marL="1524" indent="0">
              <a:buNone/>
            </a:pPr>
            <a:r>
              <a:rPr lang="fr-CA" dirty="0"/>
              <a:t>AS: </a:t>
            </a:r>
            <a:r>
              <a:rPr lang="fr-FR" dirty="0"/>
              <a:t>insertion d'un cathéter sous guidage échographique</a:t>
            </a:r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ACABB0-00F1-3FFA-E59D-D370914B93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2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12309D-2A2D-11F8-88DF-E92E60B112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80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Canada Health Infoway">
  <a:themeElements>
    <a:clrScheme name="INFOWAY UPDATED 2021">
      <a:dk1>
        <a:srgbClr val="000000"/>
      </a:dk1>
      <a:lt1>
        <a:srgbClr val="FFFFFF"/>
      </a:lt1>
      <a:dk2>
        <a:srgbClr val="E02E3B"/>
      </a:dk2>
      <a:lt2>
        <a:srgbClr val="D8D8D8"/>
      </a:lt2>
      <a:accent1>
        <a:srgbClr val="E02E3B"/>
      </a:accent1>
      <a:accent2>
        <a:srgbClr val="1CA600"/>
      </a:accent2>
      <a:accent3>
        <a:srgbClr val="0094B7"/>
      </a:accent3>
      <a:accent4>
        <a:srgbClr val="4B1D56"/>
      </a:accent4>
      <a:accent5>
        <a:srgbClr val="A4DB99"/>
      </a:accent5>
      <a:accent6>
        <a:srgbClr val="66BFD4"/>
      </a:accent6>
      <a:hlink>
        <a:srgbClr val="E02E3B"/>
      </a:hlink>
      <a:folHlink>
        <a:srgbClr val="E02E3B"/>
      </a:folHlink>
    </a:clrScheme>
    <a:fontScheme name="Canada Health Infoway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>
            <a:solidFill>
              <a:srgbClr val="FFFFFF"/>
            </a:solidFill>
            <a:ea typeface="Helvetica Neue Light"/>
            <a:cs typeface="Helvetica Neue Light"/>
            <a:sym typeface="Helvetica Neue Ligh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 smtClean="0"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300" b="1" i="0" u="none" strike="noStrike" cap="all" spc="0" normalizeH="0" baseline="0">
            <a:ln>
              <a:noFill/>
            </a:ln>
            <a:solidFill>
              <a:srgbClr val="51525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Infoway - PowerPoint Template - V2 - November 7 2018</Template>
  <TotalTime>31166</TotalTime>
  <Words>88</Words>
  <Application>Microsoft Office PowerPoint</Application>
  <PresentationFormat>Affichage à l'écran (16:9)</PresentationFormat>
  <Paragraphs>14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Helvetica Neue Light</vt:lpstr>
      <vt:lpstr>Arial</vt:lpstr>
      <vt:lpstr>Helvetica Neue</vt:lpstr>
      <vt:lpstr>Canada Health Infoway</vt:lpstr>
      <vt:lpstr>Proposition de règle pr13</vt:lpstr>
      <vt:lpstr>Patron proposé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Lucy Langstaff</dc:creator>
  <cp:lastModifiedBy>Boutin , Julie</cp:lastModifiedBy>
  <cp:revision>505</cp:revision>
  <dcterms:created xsi:type="dcterms:W3CDTF">2018-11-29T01:44:37Z</dcterms:created>
  <dcterms:modified xsi:type="dcterms:W3CDTF">2023-10-24T18:38:20Z</dcterms:modified>
</cp:coreProperties>
</file>