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6"/>
  </p:notesMasterIdLst>
  <p:sldIdLst>
    <p:sldId id="258" r:id="rId2"/>
    <p:sldId id="286" r:id="rId3"/>
    <p:sldId id="263" r:id="rId4"/>
    <p:sldId id="293" r:id="rId5"/>
    <p:sldId id="277" r:id="rId6"/>
    <p:sldId id="281" r:id="rId7"/>
    <p:sldId id="290" r:id="rId8"/>
    <p:sldId id="287" r:id="rId9"/>
    <p:sldId id="291" r:id="rId10"/>
    <p:sldId id="294" r:id="rId11"/>
    <p:sldId id="292" r:id="rId12"/>
    <p:sldId id="284" r:id="rId13"/>
    <p:sldId id="289" r:id="rId14"/>
    <p:sldId id="274" r:id="rId1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e Santamaria" initials="SS" lastIdx="11" clrIdx="0">
    <p:extLst>
      <p:ext uri="{19B8F6BF-5375-455C-9EA6-DF929625EA0E}">
        <p15:presenceInfo xmlns:p15="http://schemas.microsoft.com/office/powerpoint/2012/main" userId="fcedf19cd02574d1" providerId="Windows Live"/>
      </p:ext>
    </p:extLst>
  </p:cmAuthor>
  <p:cmAuthor id="2" name="Farzaneh" initials="F" lastIdx="6" clrIdx="1">
    <p:extLst>
      <p:ext uri="{19B8F6BF-5375-455C-9EA6-DF929625EA0E}">
        <p15:presenceInfo xmlns:p15="http://schemas.microsoft.com/office/powerpoint/2012/main" userId="Farzane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7250" autoAdjust="0"/>
  </p:normalViewPr>
  <p:slideViewPr>
    <p:cSldViewPr snapToGrid="0" snapToObjects="1">
      <p:cViewPr varScale="1">
        <p:scale>
          <a:sx n="58" d="100"/>
          <a:sy n="58" d="100"/>
        </p:scale>
        <p:origin x="164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 smtClean="0"/>
              <a:t>IHTSDO</a:t>
            </a:r>
            <a:r>
              <a:rPr lang="en-US" b="1" u="sng" baseline="0" dirty="0" smtClean="0"/>
              <a:t> individuals and roles:</a:t>
            </a:r>
            <a:r>
              <a:rPr lang="en-US" baseline="0" dirty="0" smtClean="0"/>
              <a:t/>
            </a:r>
            <a:br>
              <a:rPr lang="en-US" baseline="0" dirty="0" smtClean="0"/>
            </a:b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Business Services Executive </a:t>
            </a:r>
            <a:r>
              <a:rPr lang="en-US" baseline="0" dirty="0" smtClean="0"/>
              <a:t>– Ian Green</a:t>
            </a:r>
          </a:p>
          <a:p>
            <a:r>
              <a:rPr lang="en-US" baseline="0" dirty="0" smtClean="0"/>
              <a:t>Head of Education – David Markwell</a:t>
            </a:r>
          </a:p>
          <a:p>
            <a:r>
              <a:rPr lang="en-US" baseline="0" dirty="0" smtClean="0"/>
              <a:t>Release Manager – Andrew Atkinson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Digital Product Architect </a:t>
            </a:r>
            <a:r>
              <a:rPr lang="en-US" baseline="0" dirty="0" smtClean="0"/>
              <a:t>– Robert </a:t>
            </a:r>
            <a:r>
              <a:rPr lang="en-US" baseline="0" dirty="0" err="1" smtClean="0"/>
              <a:t>Turnball</a:t>
            </a: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Head of Terminology – James Case</a:t>
            </a:r>
          </a:p>
          <a:p>
            <a:r>
              <a:rPr lang="en-US" baseline="0" dirty="0" smtClean="0"/>
              <a:t>Terminologists – </a:t>
            </a:r>
            <a:r>
              <a:rPr lang="en-US" baseline="0" dirty="0" err="1" smtClean="0"/>
              <a:t>Farzaneh</a:t>
            </a:r>
            <a:r>
              <a:rPr lang="en-US" baseline="0" dirty="0" smtClean="0"/>
              <a:t> Ashrafi and Suzanne Santamaria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29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57500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84225" indent="-301625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208088" indent="-2413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90688" indent="-2413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174875" indent="-2413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2DBAE45-A763-4BCB-B3E8-21702A166155}" type="slidenum">
              <a:rPr lang="en-NZ" sz="1300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NZ" sz="13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87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4" r:id="rId5"/>
    <p:sldLayoutId id="2147483655" r:id="rId6"/>
    <p:sldLayoutId id="2147483656" r:id="rId7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htsdo.org" TargetMode="External"/><Relationship Id="rId2" Type="http://schemas.openxmlformats.org/officeDocument/2006/relationships/hyperlink" Target="https://confluence.ihtsdotools.org/display/OBSERVABLE/LOINC+Alpha+Release+Feedback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snomedloinc" TargetMode="External"/><Relationship Id="rId2" Type="http://schemas.openxmlformats.org/officeDocument/2006/relationships/hyperlink" Target="https://mlds.ihtsdotools.org/#/ihtsdoReleases/ihtsdoRelease/5004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htsdo.org/about-ihtsdo/partnerships/loinc" TargetMode="External"/><Relationship Id="rId4" Type="http://schemas.openxmlformats.org/officeDocument/2006/relationships/hyperlink" Target="https://confluence.ihtsdotools.org/display/OBSERVABLE/Observable+and+Investigation+Model+Project+Home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LOINC – SNOMED CT </a:t>
            </a:r>
            <a:br>
              <a:rPr lang="en-US" dirty="0" smtClean="0"/>
            </a:br>
            <a:r>
              <a:rPr lang="en-US" dirty="0" smtClean="0"/>
              <a:t>Cooperation on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Overview for IHTSDO Business Meetings</a:t>
            </a:r>
          </a:p>
          <a:p>
            <a:r>
              <a:rPr lang="en-US" dirty="0" smtClean="0"/>
              <a:t>April 2016</a:t>
            </a:r>
            <a:endParaRPr lang="en-US" dirty="0" smtClean="0"/>
          </a:p>
          <a:p>
            <a:r>
              <a:rPr lang="en-US" dirty="0" smtClean="0"/>
              <a:t>London</a:t>
            </a:r>
            <a:r>
              <a:rPr lang="en-US" dirty="0" smtClean="0"/>
              <a:t>, England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/>
              <a:t>Test and obtain feedback</a:t>
            </a:r>
          </a:p>
          <a:p>
            <a:pPr lvl="1" indent="-342900">
              <a:buFont typeface="+mj-lt"/>
              <a:buAutoNum type="alphaLcPeriod"/>
            </a:pPr>
            <a:r>
              <a:rPr lang="en-US" dirty="0"/>
              <a:t>Report on implementation horizon and scope released April 2014</a:t>
            </a:r>
          </a:p>
          <a:p>
            <a:pPr lvl="1" indent="-342900">
              <a:buFont typeface="+mj-lt"/>
              <a:buAutoNum type="alphaLcPeriod"/>
            </a:pPr>
            <a:r>
              <a:rPr lang="en-US" dirty="0"/>
              <a:t>Performed quality test plan for functionality and reproducibility</a:t>
            </a:r>
          </a:p>
          <a:p>
            <a:pPr lvl="1" indent="-342900">
              <a:buFont typeface="+mj-lt"/>
              <a:buAutoNum type="alphaLcPeriod"/>
            </a:pPr>
            <a:r>
              <a:rPr lang="en-US" dirty="0"/>
              <a:t>Analyzed feedback on alpha </a:t>
            </a:r>
            <a:r>
              <a:rPr lang="en-US" dirty="0" smtClean="0"/>
              <a:t>prototype, first and second release </a:t>
            </a:r>
            <a:r>
              <a:rPr lang="en-US" dirty="0"/>
              <a:t>of Technology </a:t>
            </a:r>
            <a:r>
              <a:rPr lang="en-US" dirty="0" smtClean="0"/>
              <a:t>Preview </a:t>
            </a:r>
            <a:r>
              <a:rPr lang="en-US" dirty="0"/>
              <a:t>and modified content accordingly</a:t>
            </a:r>
          </a:p>
          <a:p>
            <a:pPr lvl="1" indent="-342900">
              <a:buFont typeface="+mj-lt"/>
              <a:buAutoNum type="alphaLcPeriod"/>
            </a:pPr>
            <a:r>
              <a:rPr lang="en-US" dirty="0"/>
              <a:t>Documented and tested the Observables </a:t>
            </a:r>
            <a:r>
              <a:rPr lang="en-US" dirty="0" smtClean="0"/>
              <a:t>model, in nested and flattened format (including </a:t>
            </a:r>
            <a:r>
              <a:rPr lang="en-US" dirty="0"/>
              <a:t>description logic and creation of OWL ontology</a:t>
            </a:r>
            <a:r>
              <a:rPr lang="en-US" dirty="0" smtClean="0"/>
              <a:t>).</a:t>
            </a:r>
            <a:endParaRPr lang="en-US" dirty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Progress Continued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03449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4444"/>
            <a:ext cx="8229600" cy="4658007"/>
          </a:xfrm>
        </p:spPr>
        <p:txBody>
          <a:bodyPr/>
          <a:lstStyle/>
          <a:p>
            <a:pPr marL="342900" lvl="1" indent="-213359">
              <a:buClr>
                <a:srgbClr val="0055B0"/>
              </a:buClr>
            </a:pP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Evaluation of feedback on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Alpha release, Phase 3 – Spring 2016</a:t>
            </a:r>
            <a:endParaRPr lang="en-CA" sz="2400" dirty="0" smtClean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342900" lvl="1" indent="-213359">
              <a:buClr>
                <a:srgbClr val="0055B0"/>
              </a:buClr>
            </a:pP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Prepare and release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Candidate Baseline– Summer 2016</a:t>
            </a:r>
            <a:endParaRPr lang="en-CA" sz="2400" dirty="0" smtClean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342900" lvl="1" indent="-213359">
              <a:buClr>
                <a:srgbClr val="0055B0"/>
              </a:buClr>
            </a:pP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Finalize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map </a:t>
            </a:r>
            <a:r>
              <a:rPr lang="en-CA" sz="2400" dirty="0">
                <a:solidFill>
                  <a:srgbClr val="0055B0"/>
                </a:solidFill>
                <a:latin typeface="Museo 300"/>
                <a:cs typeface="Museo 300"/>
              </a:rPr>
              <a:t>of LOINC Parts to SNOMED CT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concepts – Pending receiving full set from RII</a:t>
            </a:r>
            <a:endParaRPr lang="en-CA" sz="2400" dirty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342900" lvl="1" indent="-213359">
              <a:buClr>
                <a:srgbClr val="0055B0"/>
              </a:buClr>
            </a:pPr>
            <a:r>
              <a:rPr lang="en-CA" sz="2400" dirty="0">
                <a:solidFill>
                  <a:srgbClr val="0055B0"/>
                </a:solidFill>
                <a:latin typeface="Museo 300"/>
                <a:cs typeface="Museo 300"/>
              </a:rPr>
              <a:t>Resolve some known/upcoming complex content issues</a:t>
            </a:r>
          </a:p>
          <a:p>
            <a:pPr marL="342900" lvl="1" indent="-213359">
              <a:buClr>
                <a:srgbClr val="0055B0"/>
              </a:buClr>
            </a:pPr>
            <a:r>
              <a:rPr lang="en-CA" sz="2400" dirty="0">
                <a:solidFill>
                  <a:srgbClr val="0055B0"/>
                </a:solidFill>
                <a:latin typeface="Museo 300"/>
                <a:cs typeface="Museo 300"/>
              </a:rPr>
              <a:t>Implement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SNOMED </a:t>
            </a:r>
            <a:r>
              <a:rPr lang="en-CA" sz="2400" dirty="0">
                <a:solidFill>
                  <a:srgbClr val="0055B0"/>
                </a:solidFill>
                <a:latin typeface="Museo 300"/>
                <a:cs typeface="Museo 300"/>
              </a:rPr>
              <a:t>CT Observables model to define existing pre-coordinated SNOMED CT </a:t>
            </a:r>
            <a:r>
              <a:rPr lang="en-CA" sz="2400" dirty="0" smtClean="0">
                <a:solidFill>
                  <a:srgbClr val="0055B0"/>
                </a:solidFill>
                <a:latin typeface="Museo 300"/>
                <a:cs typeface="Museo 300"/>
              </a:rPr>
              <a:t>concepts – Pending implementation of Observable model and development of tooling</a:t>
            </a:r>
            <a:endParaRPr lang="en-CA" sz="2400" dirty="0">
              <a:solidFill>
                <a:srgbClr val="0055B0"/>
              </a:solidFill>
              <a:latin typeface="Museo 300"/>
              <a:cs typeface="Museo 30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60503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spcBef>
                <a:spcPts val="0"/>
              </a:spcBef>
              <a:spcAft>
                <a:spcPts val="0"/>
              </a:spcAft>
              <a:buSzPct val="85000"/>
            </a:pPr>
            <a:r>
              <a:rPr lang="en-US" dirty="0" smtClean="0">
                <a:solidFill>
                  <a:srgbClr val="0050A0"/>
                </a:solidFill>
              </a:rPr>
              <a:t>Feedback on Alpha release – phase 3 (using JIRA Tracking Tool in Confluence)</a:t>
            </a:r>
          </a:p>
          <a:p>
            <a:pPr lvl="1" indent="-342900">
              <a:spcBef>
                <a:spcPts val="0"/>
              </a:spcBef>
              <a:spcAft>
                <a:spcPts val="0"/>
              </a:spcAft>
              <a:buSzPct val="85000"/>
            </a:pPr>
            <a:r>
              <a:rPr lang="en-US" sz="2400" dirty="0">
                <a:solidFill>
                  <a:srgbClr val="0050A0"/>
                </a:solidFill>
                <a:hlinkClick r:id="rId2"/>
              </a:rPr>
              <a:t>https://</a:t>
            </a:r>
            <a:r>
              <a:rPr lang="en-US" sz="2400" dirty="0" smtClean="0">
                <a:solidFill>
                  <a:srgbClr val="0050A0"/>
                </a:solidFill>
                <a:hlinkClick r:id="rId2"/>
              </a:rPr>
              <a:t>confluence.ihtsdotools.org/display/OBSERVABLE/LOINC+Alpha+Release+Feedback</a:t>
            </a:r>
            <a:endParaRPr lang="en-US" sz="2400" dirty="0" smtClean="0">
              <a:solidFill>
                <a:srgbClr val="0050A0"/>
              </a:solidFill>
            </a:endParaRPr>
          </a:p>
          <a:p>
            <a:pPr marL="400050" lvl="1" indent="0">
              <a:spcBef>
                <a:spcPts val="0"/>
              </a:spcBef>
              <a:spcAft>
                <a:spcPts val="0"/>
              </a:spcAft>
              <a:buSzPct val="85000"/>
              <a:buNone/>
            </a:pPr>
            <a:endParaRPr lang="en-US" dirty="0" smtClean="0">
              <a:solidFill>
                <a:srgbClr val="0050A0"/>
              </a:solidFill>
            </a:endParaRPr>
          </a:p>
          <a:p>
            <a:pPr lvl="0" indent="-342900">
              <a:spcBef>
                <a:spcPts val="0"/>
              </a:spcBef>
              <a:spcAft>
                <a:spcPts val="0"/>
              </a:spcAft>
              <a:buSzPct val="85000"/>
            </a:pPr>
            <a:r>
              <a:rPr lang="en-US" dirty="0" smtClean="0">
                <a:solidFill>
                  <a:srgbClr val="0050A0"/>
                </a:solidFill>
              </a:rPr>
              <a:t>General queries to IHTSDO </a:t>
            </a:r>
            <a:r>
              <a:rPr lang="en-US" dirty="0">
                <a:solidFill>
                  <a:srgbClr val="0050A0"/>
                </a:solidFill>
              </a:rPr>
              <a:t>Project Team</a:t>
            </a:r>
          </a:p>
          <a:p>
            <a:pPr lvl="1" indent="-342900">
              <a:spcAft>
                <a:spcPts val="0"/>
              </a:spcAft>
              <a:buClr>
                <a:srgbClr val="0055B0"/>
              </a:buClr>
              <a:buSzPct val="85000"/>
            </a:pPr>
            <a:r>
              <a:rPr lang="en-CA" sz="2400" dirty="0" smtClean="0">
                <a:solidFill>
                  <a:srgbClr val="FF0000"/>
                </a:solidFill>
                <a:hlinkClick r:id="rId3"/>
              </a:rPr>
              <a:t>info@ihtsdo.org</a:t>
            </a:r>
            <a:endParaRPr lang="en-CA" sz="2400" dirty="0" smtClean="0">
              <a:solidFill>
                <a:srgbClr val="FF0000"/>
              </a:solidFill>
            </a:endParaRPr>
          </a:p>
          <a:p>
            <a:pPr lvl="1" indent="-342900">
              <a:spcAft>
                <a:spcPts val="0"/>
              </a:spcAft>
              <a:buClr>
                <a:srgbClr val="0055B0"/>
              </a:buClr>
              <a:buSzPct val="85000"/>
            </a:pPr>
            <a:r>
              <a:rPr lang="en-CA" sz="2400" dirty="0">
                <a:solidFill>
                  <a:srgbClr val="0055B0"/>
                </a:solidFill>
                <a:latin typeface="Museo 300"/>
                <a:cs typeface="Museo 300"/>
              </a:rPr>
              <a:t>Subject: LOINC – SNOMED CT Cooperation Project</a:t>
            </a:r>
            <a:endParaRPr lang="en-US" sz="2400" dirty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129541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04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6892"/>
            <a:ext cx="8229600" cy="4658007"/>
          </a:xfrm>
        </p:spPr>
        <p:txBody>
          <a:bodyPr/>
          <a:lstStyle/>
          <a:p>
            <a:r>
              <a:rPr lang="en-US" sz="2000" dirty="0" smtClean="0"/>
              <a:t>Content</a:t>
            </a:r>
          </a:p>
          <a:p>
            <a:pPr lvl="1" fontAlgn="base"/>
            <a:r>
              <a:rPr lang="en-CA" sz="1800" dirty="0"/>
              <a:t>Alpha release files of LOINC - SNOMED CT Cooperation Project, including additional file formats (OWL, Excel) are available at: </a:t>
            </a:r>
            <a:r>
              <a:rPr lang="en-CA" sz="1800" u="sng" dirty="0">
                <a:hlinkClick r:id="rId2"/>
              </a:rPr>
              <a:t>https://mlds.ihtsdotools.org/#/</a:t>
            </a:r>
            <a:r>
              <a:rPr lang="en-CA" sz="1800" u="sng" dirty="0" smtClean="0">
                <a:hlinkClick r:id="rId2"/>
              </a:rPr>
              <a:t>ihtsdoReleases/ihtsdoRelease/50041</a:t>
            </a:r>
            <a:endParaRPr lang="en-CA" sz="1800" u="sng" dirty="0" smtClean="0"/>
          </a:p>
          <a:p>
            <a:pPr marL="565150" lvl="1" indent="0" fontAlgn="base">
              <a:buNone/>
            </a:pPr>
            <a:endParaRPr lang="en-CA" sz="1800" dirty="0"/>
          </a:p>
          <a:p>
            <a:r>
              <a:rPr lang="en-US" sz="2000" dirty="0" smtClean="0"/>
              <a:t>Implementation</a:t>
            </a:r>
            <a:endParaRPr lang="en-US" sz="2000" dirty="0"/>
          </a:p>
          <a:p>
            <a:pPr lvl="1" fontAlgn="base"/>
            <a:r>
              <a:rPr lang="en-CA" dirty="0" smtClean="0"/>
              <a:t>Guidelines </a:t>
            </a:r>
            <a:r>
              <a:rPr lang="en-CA" dirty="0"/>
              <a:t>for using SNOMED CT and LOINC together - Phase 2 Draft</a:t>
            </a:r>
            <a:r>
              <a:rPr lang="en-CA" dirty="0" smtClean="0"/>
              <a:t>: </a:t>
            </a:r>
            <a:r>
              <a:rPr lang="en-CA" u="sng" dirty="0">
                <a:hlinkClick r:id="rId3"/>
              </a:rPr>
              <a:t>http://</a:t>
            </a:r>
            <a:r>
              <a:rPr lang="en-CA" u="sng" dirty="0" smtClean="0">
                <a:hlinkClick r:id="rId3"/>
              </a:rPr>
              <a:t>snomed.org/snomedloinc</a:t>
            </a:r>
            <a:endParaRPr lang="en-CA" u="sng" dirty="0" smtClean="0"/>
          </a:p>
          <a:p>
            <a:pPr lvl="1" fontAlgn="base"/>
            <a:endParaRPr lang="en-CA" dirty="0"/>
          </a:p>
          <a:p>
            <a:r>
              <a:rPr lang="en-US" sz="2000" dirty="0" smtClean="0"/>
              <a:t>Observables redesign</a:t>
            </a:r>
          </a:p>
          <a:p>
            <a:pPr lvl="1"/>
            <a:r>
              <a:rPr lang="en-US" sz="1600" dirty="0">
                <a:hlinkClick r:id="rId4"/>
              </a:rPr>
              <a:t>https://</a:t>
            </a:r>
            <a:r>
              <a:rPr lang="en-US" sz="1600" dirty="0" smtClean="0">
                <a:hlinkClick r:id="rId4"/>
              </a:rPr>
              <a:t>confluence.ihtsdotools.org/display/OBSERVABLE/Observable+and+Investigation+Model+Project+Home</a:t>
            </a:r>
            <a:endParaRPr lang="en-US" sz="1600" dirty="0"/>
          </a:p>
          <a:p>
            <a:pPr marL="565150" lvl="1" indent="0">
              <a:buNone/>
            </a:pPr>
            <a:endParaRPr lang="en-US" sz="1800" dirty="0" smtClean="0">
              <a:solidFill>
                <a:srgbClr val="FF0000"/>
              </a:solidFill>
            </a:endParaRPr>
          </a:p>
          <a:p>
            <a:pPr>
              <a:buSzPct val="85000"/>
            </a:pPr>
            <a:r>
              <a:rPr lang="en-US" sz="2000" dirty="0" smtClean="0"/>
              <a:t>RII – IHTSDO Agreement</a:t>
            </a:r>
          </a:p>
          <a:p>
            <a:pPr lvl="1" fontAlgn="base"/>
            <a:r>
              <a:rPr lang="en-CA" dirty="0" smtClean="0"/>
              <a:t> </a:t>
            </a:r>
            <a:r>
              <a:rPr lang="en-CA" dirty="0" smtClean="0">
                <a:hlinkClick r:id="rId5"/>
              </a:rPr>
              <a:t>http</a:t>
            </a:r>
            <a:r>
              <a:rPr lang="en-CA" dirty="0">
                <a:hlinkClick r:id="rId5"/>
              </a:rPr>
              <a:t>://</a:t>
            </a:r>
            <a:r>
              <a:rPr lang="en-CA" dirty="0" smtClean="0">
                <a:hlinkClick r:id="rId5"/>
              </a:rPr>
              <a:t>www.ihtsdo.org/about-ihtsdo/partnerships/loinc</a:t>
            </a:r>
            <a:endParaRPr lang="en-CA" dirty="0" smtClean="0"/>
          </a:p>
          <a:p>
            <a:pPr marL="565150" lvl="1" indent="0" fontAlgn="base">
              <a:buNone/>
            </a:pPr>
            <a:endParaRPr lang="en-CA" dirty="0"/>
          </a:p>
          <a:p>
            <a:pPr marL="400050" lvl="1" indent="0">
              <a:spcBef>
                <a:spcPts val="200"/>
              </a:spcBef>
              <a:spcAft>
                <a:spcPts val="0"/>
              </a:spcAft>
              <a:buSzPct val="85000"/>
              <a:buNone/>
            </a:pPr>
            <a:endParaRPr lang="en-US" sz="1800" dirty="0" smtClean="0">
              <a:solidFill>
                <a:srgbClr val="0050A0"/>
              </a:solidFill>
            </a:endParaRPr>
          </a:p>
          <a:p>
            <a:pPr marL="400050" lvl="1" indent="0">
              <a:spcBef>
                <a:spcPts val="200"/>
              </a:spcBef>
              <a:spcAft>
                <a:spcPts val="0"/>
              </a:spcAft>
              <a:buSzPct val="85000"/>
              <a:buNone/>
            </a:pPr>
            <a:endParaRPr lang="en-US" sz="1800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93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3"/>
          <p:cNvSpPr txBox="1"/>
          <p:nvPr/>
        </p:nvSpPr>
        <p:spPr>
          <a:xfrm>
            <a:off x="2267584" y="3007677"/>
            <a:ext cx="4988865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>
              <a:buSzPct val="25000"/>
            </a:pPr>
            <a:r>
              <a:rPr lang="en-US" sz="2800" dirty="0" smtClean="0">
                <a:solidFill>
                  <a:srgbClr val="21218A"/>
                </a:solidFill>
                <a:latin typeface="Museo 500"/>
              </a:rPr>
              <a:t>QUESTIONS &amp; DISCUSSION</a:t>
            </a:r>
            <a:endParaRPr lang="en-US" sz="2800" b="1" i="0" u="none" strike="noStrike" cap="none" baseline="0" dirty="0">
              <a:solidFill>
                <a:srgbClr val="2121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958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9"/>
            <a:ext cx="8229600" cy="2038378"/>
          </a:xfrm>
        </p:spPr>
        <p:txBody>
          <a:bodyPr/>
          <a:lstStyle/>
          <a:p>
            <a:r>
              <a:rPr lang="en-US" dirty="0" smtClean="0"/>
              <a:t>Cooperative agreement between RII and IHTSDO, July 2013</a:t>
            </a:r>
          </a:p>
          <a:p>
            <a:pPr lvl="1"/>
            <a:r>
              <a:rPr lang="en-US" dirty="0" smtClean="0"/>
              <a:t>Builds </a:t>
            </a:r>
            <a:r>
              <a:rPr lang="en-US" dirty="0"/>
              <a:t>on strengths of each terminology</a:t>
            </a:r>
          </a:p>
          <a:p>
            <a:pPr lvl="1"/>
            <a:r>
              <a:rPr lang="en-US" dirty="0"/>
              <a:t>Minimize and manage duplication</a:t>
            </a:r>
          </a:p>
          <a:p>
            <a:pPr lvl="1"/>
            <a:r>
              <a:rPr lang="en-US" dirty="0"/>
              <a:t>SNOMED </a:t>
            </a:r>
            <a:r>
              <a:rPr lang="en-US" dirty="0" smtClean="0"/>
              <a:t>CT and </a:t>
            </a:r>
            <a:r>
              <a:rPr lang="en-US" dirty="0"/>
              <a:t>LOINC work better </a:t>
            </a:r>
            <a:r>
              <a:rPr lang="en-US" dirty="0" smtClean="0"/>
              <a:t>together</a:t>
            </a:r>
          </a:p>
          <a:p>
            <a:pPr lvl="1"/>
            <a:r>
              <a:rPr lang="en-US" dirty="0" smtClean="0"/>
              <a:t>Provide links between LOINC and SNOMED CT</a:t>
            </a:r>
            <a:endParaRPr lang="en-US" dirty="0"/>
          </a:p>
          <a:p>
            <a:pPr marL="16510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60284" y="8072893"/>
            <a:ext cx="8719231" cy="338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4" descr="https://lh5.googleusercontent.com/6b9uT4h_-fuZvKUxoYz9XQe19EW_gifgagC1F46dXfOh8xlE66KauaSWlTSIldz1HTMdT1rX3jHM4YyA4H-bhf2BEnpF0-t4jBgzaJUqcQ47HJKivn_8aI8kXmf-vqeGw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31" y="3604529"/>
            <a:ext cx="6575426" cy="302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28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Greater consistency in coding of order entry and results </a:t>
            </a:r>
            <a:r>
              <a:rPr lang="en-US" dirty="0" smtClean="0"/>
              <a:t>reporting</a:t>
            </a:r>
          </a:p>
          <a:p>
            <a:r>
              <a:rPr lang="en-US" dirty="0" smtClean="0"/>
              <a:t>Improvements in each terminology</a:t>
            </a:r>
            <a:endParaRPr lang="en-US" dirty="0"/>
          </a:p>
          <a:p>
            <a:r>
              <a:rPr lang="en-US" dirty="0"/>
              <a:t>Improved analytics and quality control</a:t>
            </a:r>
          </a:p>
          <a:p>
            <a:pPr lvl="1"/>
            <a:r>
              <a:rPr lang="en-US" dirty="0"/>
              <a:t>Query LOINC via SNOMED </a:t>
            </a:r>
            <a:r>
              <a:rPr lang="en-US" dirty="0" smtClean="0"/>
              <a:t>CT hierarchy </a:t>
            </a:r>
            <a:r>
              <a:rPr lang="en-US" dirty="0"/>
              <a:t>and relationships</a:t>
            </a:r>
          </a:p>
          <a:p>
            <a:pPr lvl="1"/>
            <a:r>
              <a:rPr lang="en-US" dirty="0"/>
              <a:t>Better identification and maintenance of laboratory tests value sets for public health reporting</a:t>
            </a:r>
          </a:p>
          <a:p>
            <a:pPr lvl="1"/>
            <a:r>
              <a:rPr lang="en-US" dirty="0"/>
              <a:t>Enhanced tracking and management of infectious disease outbreaks</a:t>
            </a:r>
          </a:p>
          <a:p>
            <a:r>
              <a:rPr lang="en-US" dirty="0"/>
              <a:t>Integrates disparate elements in </a:t>
            </a:r>
            <a:r>
              <a:rPr lang="en-US" dirty="0" smtClean="0"/>
              <a:t>EHRs</a:t>
            </a:r>
            <a:endParaRPr lang="en-US" dirty="0"/>
          </a:p>
          <a:p>
            <a:pPr lvl="1"/>
            <a:r>
              <a:rPr lang="en-US" dirty="0"/>
              <a:t>Lab test in LOINC with elements in patient chart in </a:t>
            </a:r>
            <a:r>
              <a:rPr lang="en-US" dirty="0" smtClean="0"/>
              <a:t>SNOMED CT </a:t>
            </a:r>
            <a:r>
              <a:rPr lang="en-US" dirty="0"/>
              <a:t>(e.g. allergies, chief complaint, vital signs, age)</a:t>
            </a:r>
          </a:p>
          <a:p>
            <a:pPr lvl="1"/>
            <a:r>
              <a:rPr lang="en-US" dirty="0"/>
              <a:t>Enables clinical decision support, may aid in reimbursement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63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Internal project team – currently </a:t>
            </a:r>
            <a:r>
              <a:rPr lang="en-US" sz="2000" dirty="0" smtClean="0"/>
              <a:t>7 </a:t>
            </a:r>
            <a:r>
              <a:rPr lang="en-US" sz="2000" dirty="0"/>
              <a:t>individuals</a:t>
            </a:r>
          </a:p>
          <a:p>
            <a:pPr lvl="1"/>
            <a:r>
              <a:rPr lang="en-US" sz="1800" dirty="0">
                <a:latin typeface="+mn-lt"/>
              </a:rPr>
              <a:t>Business Services Executive</a:t>
            </a:r>
            <a:r>
              <a:rPr lang="en-US" sz="1800" dirty="0" smtClean="0">
                <a:latin typeface="+mn-lt"/>
              </a:rPr>
              <a:t>, </a:t>
            </a:r>
            <a:r>
              <a:rPr lang="en-US" sz="1800" dirty="0">
                <a:latin typeface="+mn-lt"/>
              </a:rPr>
              <a:t>Head of </a:t>
            </a:r>
            <a:r>
              <a:rPr lang="en-US" sz="1800" dirty="0" smtClean="0">
                <a:latin typeface="+mn-lt"/>
              </a:rPr>
              <a:t>Education, </a:t>
            </a:r>
            <a:r>
              <a:rPr lang="en-US" sz="1800" dirty="0" smtClean="0">
                <a:latin typeface="+mn-lt"/>
                <a:cs typeface="Museo 300"/>
              </a:rPr>
              <a:t>Release </a:t>
            </a:r>
            <a:r>
              <a:rPr lang="en-US" sz="1800" dirty="0">
                <a:latin typeface="+mn-lt"/>
                <a:cs typeface="Museo 300"/>
              </a:rPr>
              <a:t>Manager, </a:t>
            </a:r>
            <a:r>
              <a:rPr lang="en-US" sz="1800" dirty="0">
                <a:latin typeface="+mn-lt"/>
              </a:rPr>
              <a:t>Digital Product </a:t>
            </a:r>
            <a:r>
              <a:rPr lang="en-US" sz="1800" dirty="0" smtClean="0">
                <a:latin typeface="+mn-lt"/>
              </a:rPr>
              <a:t>Architect, </a:t>
            </a:r>
            <a:r>
              <a:rPr lang="en-US" sz="1800" dirty="0" smtClean="0">
                <a:latin typeface="+mn-lt"/>
                <a:cs typeface="Museo 300"/>
              </a:rPr>
              <a:t>Head of Terminology, </a:t>
            </a:r>
            <a:r>
              <a:rPr lang="en-US" sz="1800" dirty="0" smtClean="0">
                <a:latin typeface="+mn-lt"/>
              </a:rPr>
              <a:t>Terminologists</a:t>
            </a:r>
            <a:endParaRPr lang="en-US" sz="1800" dirty="0">
              <a:latin typeface="+mn-lt"/>
            </a:endParaRPr>
          </a:p>
          <a:p>
            <a:r>
              <a:rPr lang="en-US" sz="2000" dirty="0" smtClean="0"/>
              <a:t>LOINC project team contacts</a:t>
            </a:r>
          </a:p>
          <a:p>
            <a:r>
              <a:rPr lang="en-US" sz="2000" dirty="0" smtClean="0"/>
              <a:t>Executive </a:t>
            </a:r>
            <a:r>
              <a:rPr lang="en-US" sz="2000" dirty="0"/>
              <a:t>Policy </a:t>
            </a:r>
            <a:r>
              <a:rPr lang="en-US" sz="2000" dirty="0" smtClean="0"/>
              <a:t>Group (3 from RII and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/>
              <a:t>3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from IHTSDO)</a:t>
            </a:r>
            <a:endParaRPr lang="en-US" sz="2000" dirty="0"/>
          </a:p>
          <a:p>
            <a:r>
              <a:rPr lang="en-US" sz="2000" dirty="0"/>
              <a:t>Observable and Investigation Model Project</a:t>
            </a:r>
          </a:p>
          <a:p>
            <a:pPr lvl="1"/>
            <a:r>
              <a:rPr lang="en-US" sz="1600" dirty="0"/>
              <a:t>Subproject on </a:t>
            </a:r>
            <a:r>
              <a:rPr lang="en-US" sz="1600" dirty="0" err="1"/>
              <a:t>CollabNet</a:t>
            </a:r>
            <a:r>
              <a:rPr lang="en-US" sz="1600" dirty="0"/>
              <a:t> (</a:t>
            </a:r>
            <a:r>
              <a:rPr lang="en-US" sz="1400" dirty="0"/>
              <a:t>those interested in participating contact SSA or FAS)</a:t>
            </a:r>
          </a:p>
          <a:p>
            <a:r>
              <a:rPr lang="en-US" sz="2000" dirty="0"/>
              <a:t>Project groups </a:t>
            </a:r>
            <a:r>
              <a:rPr lang="en-US" sz="2000" dirty="0" smtClean="0"/>
              <a:t>and Special Interest Groups (e.g. Substance Redesign, </a:t>
            </a:r>
            <a:r>
              <a:rPr lang="en-US" sz="2000" dirty="0" err="1"/>
              <a:t>IPaLM</a:t>
            </a:r>
            <a:r>
              <a:rPr lang="en-US" sz="2000" dirty="0"/>
              <a:t> SIG </a:t>
            </a:r>
            <a:r>
              <a:rPr lang="en-US" sz="2000" dirty="0" smtClean="0"/>
              <a:t>, Organism and Infectious Redesign)</a:t>
            </a:r>
            <a:endParaRPr lang="en-US" sz="2000" dirty="0"/>
          </a:p>
          <a:p>
            <a:r>
              <a:rPr lang="en-US" sz="2000" dirty="0"/>
              <a:t>External collaborators:</a:t>
            </a:r>
          </a:p>
          <a:p>
            <a:pPr lvl="1"/>
            <a:r>
              <a:rPr lang="en-US" sz="1800" dirty="0"/>
              <a:t>Kaiser </a:t>
            </a:r>
            <a:r>
              <a:rPr lang="en-US" sz="1800" dirty="0" smtClean="0"/>
              <a:t>Permanente</a:t>
            </a:r>
          </a:p>
          <a:p>
            <a:pPr lvl="1"/>
            <a:r>
              <a:rPr lang="en-US" sz="1800" dirty="0" smtClean="0"/>
              <a:t>US </a:t>
            </a:r>
            <a:r>
              <a:rPr lang="en-US" sz="1800" dirty="0"/>
              <a:t>Veterans </a:t>
            </a:r>
            <a:r>
              <a:rPr lang="en-US" sz="1800" dirty="0" smtClean="0"/>
              <a:t>Administration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 of individuals and groups</a:t>
            </a:r>
          </a:p>
        </p:txBody>
      </p:sp>
    </p:spTree>
    <p:extLst>
      <p:ext uri="{BB962C8B-B14F-4D97-AF65-F5344CB8AC3E}">
        <p14:creationId xmlns:p14="http://schemas.microsoft.com/office/powerpoint/2010/main" val="36019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Scope</a:t>
            </a:r>
          </a:p>
          <a:p>
            <a:pPr lvl="1"/>
            <a:r>
              <a:rPr lang="en-US" dirty="0"/>
              <a:t>Laboratory LOINC</a:t>
            </a:r>
          </a:p>
          <a:p>
            <a:pPr lvl="1"/>
            <a:r>
              <a:rPr lang="en-US" dirty="0"/>
              <a:t>Vital signs</a:t>
            </a:r>
          </a:p>
          <a:p>
            <a:pPr lvl="1"/>
            <a:r>
              <a:rPr lang="en-US" dirty="0" smtClean="0"/>
              <a:t>Physiologic measurements</a:t>
            </a:r>
          </a:p>
          <a:p>
            <a:pPr lvl="1"/>
            <a:r>
              <a:rPr lang="en-US" dirty="0" smtClean="0"/>
              <a:t>Anthropomorphic measurements and evaluations</a:t>
            </a:r>
          </a:p>
          <a:p>
            <a:r>
              <a:rPr lang="en-US" dirty="0" smtClean="0"/>
              <a:t>Phases</a:t>
            </a:r>
          </a:p>
          <a:p>
            <a:pPr lvl="1"/>
            <a:r>
              <a:rPr lang="en-US" dirty="0" smtClean="0"/>
              <a:t>Initial</a:t>
            </a:r>
          </a:p>
          <a:p>
            <a:pPr lvl="2"/>
            <a:r>
              <a:rPr lang="en-US" dirty="0" smtClean="0"/>
              <a:t>Top 2000 lab LOINC tests</a:t>
            </a:r>
          </a:p>
          <a:p>
            <a:pPr lvl="2"/>
            <a:r>
              <a:rPr lang="en-US" dirty="0" smtClean="0"/>
              <a:t>Microbiology</a:t>
            </a:r>
          </a:p>
          <a:p>
            <a:pPr lvl="2"/>
            <a:r>
              <a:rPr lang="en-US" dirty="0" smtClean="0"/>
              <a:t>Chemistry</a:t>
            </a:r>
          </a:p>
          <a:p>
            <a:pPr lvl="2"/>
            <a:r>
              <a:rPr lang="en-US" dirty="0" smtClean="0"/>
              <a:t>Vital signs</a:t>
            </a:r>
          </a:p>
          <a:p>
            <a:pPr lvl="1"/>
            <a:r>
              <a:rPr lang="en-US" dirty="0" smtClean="0"/>
              <a:t>Subsequent</a:t>
            </a:r>
          </a:p>
          <a:p>
            <a:pPr lvl="2"/>
            <a:r>
              <a:rPr lang="en-US" dirty="0" smtClean="0"/>
              <a:t>Remainder of lab LOINC</a:t>
            </a:r>
          </a:p>
          <a:p>
            <a:pPr lvl="2"/>
            <a:r>
              <a:rPr lang="en-US" dirty="0" smtClean="0"/>
              <a:t>Measurements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23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 smtClean="0"/>
              <a:t>Collaboration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Invite </a:t>
            </a:r>
            <a:r>
              <a:rPr lang="en-US" sz="1800" dirty="0"/>
              <a:t>participation by stakeholders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Regular meetings (internal group; </a:t>
            </a:r>
            <a:r>
              <a:rPr lang="en-US" sz="1800" dirty="0" smtClean="0"/>
              <a:t>EPG; KP)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Ensure approach works with </a:t>
            </a:r>
            <a:r>
              <a:rPr lang="en-US" sz="1800" dirty="0" smtClean="0"/>
              <a:t>concurrent projects </a:t>
            </a:r>
            <a:r>
              <a:rPr lang="en-US" sz="1800" dirty="0"/>
              <a:t>(e.g. Substance Redesign, </a:t>
            </a:r>
            <a:r>
              <a:rPr lang="en-US" sz="1800" dirty="0" smtClean="0"/>
              <a:t>Vital </a:t>
            </a:r>
            <a:r>
              <a:rPr lang="en-US" sz="1800" dirty="0"/>
              <a:t>signs)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Publicize work and progress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 smtClean="0"/>
              <a:t>Content development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Add and update </a:t>
            </a:r>
            <a:r>
              <a:rPr lang="en-US" sz="1800" dirty="0"/>
              <a:t>content to SNOMED </a:t>
            </a:r>
            <a:r>
              <a:rPr lang="en-US" sz="1800" dirty="0" smtClean="0"/>
              <a:t>CT to </a:t>
            </a:r>
            <a:r>
              <a:rPr lang="en-US" sz="1800" dirty="0"/>
              <a:t>complete the LOINC Parts map </a:t>
            </a:r>
            <a:r>
              <a:rPr lang="en-US" sz="1800" dirty="0" smtClean="0"/>
              <a:t>(techniques, substances, etc.)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Determine the best approach for handling complex concepts 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Create documentation of process and outcomes </a:t>
            </a:r>
            <a:endParaRPr lang="en-US" sz="1800" dirty="0" smtClean="0"/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Create and deliver alpha release and Technology </a:t>
            </a:r>
            <a:r>
              <a:rPr lang="en-US" sz="1800" dirty="0" smtClean="0"/>
              <a:t>Previews</a:t>
            </a:r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 smtClean="0"/>
              <a:t>Test and obtain feedback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Document </a:t>
            </a:r>
            <a:r>
              <a:rPr lang="en-US" sz="1800" dirty="0"/>
              <a:t>and test the Observables model (including description logic) 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Document </a:t>
            </a:r>
            <a:r>
              <a:rPr lang="en-US" sz="1800" dirty="0"/>
              <a:t>the quality test </a:t>
            </a:r>
            <a:r>
              <a:rPr lang="en-US" sz="1800" dirty="0" smtClean="0"/>
              <a:t>plan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Review feedback on releases from stakeholders</a:t>
            </a:r>
            <a:endParaRPr lang="en-US" sz="1800" dirty="0"/>
          </a:p>
          <a:p>
            <a:pPr marL="129541" indent="0"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phase objectives</a:t>
            </a:r>
          </a:p>
        </p:txBody>
      </p:sp>
    </p:spTree>
    <p:extLst>
      <p:ext uri="{BB962C8B-B14F-4D97-AF65-F5344CB8AC3E}">
        <p14:creationId xmlns:p14="http://schemas.microsoft.com/office/powerpoint/2010/main" val="42341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/>
          <p:cNvSpPr/>
          <p:nvPr/>
        </p:nvSpPr>
        <p:spPr bwMode="auto">
          <a:xfrm>
            <a:off x="5399071" y="5591624"/>
            <a:ext cx="3086991" cy="25719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endParaRPr lang="en-NZ" sz="1600" dirty="0">
              <a:solidFill>
                <a:srgbClr val="000000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504022" y="2943898"/>
            <a:ext cx="6979905" cy="16960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endParaRPr lang="en-NZ" sz="1600" dirty="0">
              <a:solidFill>
                <a:srgbClr val="000000"/>
              </a:solidFill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684842" y="1380371"/>
            <a:ext cx="7796948" cy="211892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endParaRPr lang="en-NZ" sz="1600" dirty="0">
              <a:solidFill>
                <a:srgbClr val="000000"/>
              </a:solidFill>
            </a:endParaRPr>
          </a:p>
        </p:txBody>
      </p:sp>
      <p:cxnSp>
        <p:nvCxnSpPr>
          <p:cNvPr id="57" name="Straight Connector 56"/>
          <p:cNvCxnSpPr/>
          <p:nvPr/>
        </p:nvCxnSpPr>
        <p:spPr bwMode="auto">
          <a:xfrm rot="5400000">
            <a:off x="-1539738" y="3608955"/>
            <a:ext cx="5500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auto">
          <a:xfrm>
            <a:off x="82416" y="918943"/>
            <a:ext cx="523220" cy="1225656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Map LOINC parts </a:t>
            </a:r>
            <a:endParaRPr lang="en-NZ" sz="1100" dirty="0">
              <a:solidFill>
                <a:schemeClr val="accent6"/>
              </a:solidFill>
              <a:latin typeface="Arial" charset="0"/>
              <a:ea typeface="ＭＳ Ｐゴシック" charset="0"/>
            </a:endParaRPr>
          </a:p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to SNOMED</a:t>
            </a:r>
            <a:endParaRPr lang="en-NZ" sz="1100" dirty="0">
              <a:solidFill>
                <a:schemeClr val="accent6"/>
              </a:solidFill>
              <a:latin typeface="Arial" charset="0"/>
              <a:ea typeface="ＭＳ Ｐゴシック" charset="0"/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 rot="5400000">
            <a:off x="-2074069" y="3548857"/>
            <a:ext cx="5500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Notched Right Arrow 18"/>
          <p:cNvSpPr/>
          <p:nvPr/>
        </p:nvSpPr>
        <p:spPr>
          <a:xfrm>
            <a:off x="705492" y="6386168"/>
            <a:ext cx="8072094" cy="57150"/>
          </a:xfrm>
          <a:prstGeom prst="notchedRightArrow">
            <a:avLst/>
          </a:prstGeom>
          <a:ln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 prstMaterial="plastic"/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Freeform 19"/>
          <p:cNvSpPr/>
          <p:nvPr/>
        </p:nvSpPr>
        <p:spPr>
          <a:xfrm>
            <a:off x="605636" y="6560561"/>
            <a:ext cx="1162050" cy="57150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 anchor="b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Jan 2014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819690" y="6401100"/>
            <a:ext cx="1160463" cy="136144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April 2014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2471769" y="6363492"/>
            <a:ext cx="14287" cy="14287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Oval 24"/>
          <p:cNvSpPr/>
          <p:nvPr/>
        </p:nvSpPr>
        <p:spPr>
          <a:xfrm>
            <a:off x="3691599" y="6363492"/>
            <a:ext cx="14287" cy="14287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Oval 26"/>
          <p:cNvSpPr/>
          <p:nvPr/>
        </p:nvSpPr>
        <p:spPr>
          <a:xfrm>
            <a:off x="4911429" y="6363492"/>
            <a:ext cx="14287" cy="14287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Oval 28"/>
          <p:cNvSpPr/>
          <p:nvPr/>
        </p:nvSpPr>
        <p:spPr>
          <a:xfrm>
            <a:off x="6131259" y="6363492"/>
            <a:ext cx="14287" cy="14287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49" name="Oval 2048"/>
          <p:cNvSpPr/>
          <p:nvPr/>
        </p:nvSpPr>
        <p:spPr>
          <a:xfrm>
            <a:off x="7358016" y="6357483"/>
            <a:ext cx="17630" cy="20793"/>
          </a:xfrm>
          <a:custGeom>
            <a:avLst/>
            <a:gdLst>
              <a:gd name="connsiteX0" fmla="*/ 0 w 14287"/>
              <a:gd name="connsiteY0" fmla="*/ 7144 h 14287"/>
              <a:gd name="connsiteX1" fmla="*/ 7144 w 14287"/>
              <a:gd name="connsiteY1" fmla="*/ 0 h 14287"/>
              <a:gd name="connsiteX2" fmla="*/ 14288 w 14287"/>
              <a:gd name="connsiteY2" fmla="*/ 7144 h 14287"/>
              <a:gd name="connsiteX3" fmla="*/ 7144 w 14287"/>
              <a:gd name="connsiteY3" fmla="*/ 14288 h 14287"/>
              <a:gd name="connsiteX4" fmla="*/ 0 w 14287"/>
              <a:gd name="connsiteY4" fmla="*/ 7144 h 14287"/>
              <a:gd name="connsiteX0" fmla="*/ 0 w 24556"/>
              <a:gd name="connsiteY0" fmla="*/ 13153 h 20297"/>
              <a:gd name="connsiteX1" fmla="*/ 24496 w 24556"/>
              <a:gd name="connsiteY1" fmla="*/ 185 h 20297"/>
              <a:gd name="connsiteX2" fmla="*/ 7144 w 24556"/>
              <a:gd name="connsiteY2" fmla="*/ 6009 h 20297"/>
              <a:gd name="connsiteX3" fmla="*/ 14288 w 24556"/>
              <a:gd name="connsiteY3" fmla="*/ 13153 h 20297"/>
              <a:gd name="connsiteX4" fmla="*/ 7144 w 24556"/>
              <a:gd name="connsiteY4" fmla="*/ 20297 h 20297"/>
              <a:gd name="connsiteX5" fmla="*/ 0 w 24556"/>
              <a:gd name="connsiteY5" fmla="*/ 13153 h 20297"/>
              <a:gd name="connsiteX0" fmla="*/ 218 w 17630"/>
              <a:gd name="connsiteY0" fmla="*/ 20297 h 20793"/>
              <a:gd name="connsiteX1" fmla="*/ 17570 w 17630"/>
              <a:gd name="connsiteY1" fmla="*/ 185 h 20793"/>
              <a:gd name="connsiteX2" fmla="*/ 218 w 17630"/>
              <a:gd name="connsiteY2" fmla="*/ 6009 h 20793"/>
              <a:gd name="connsiteX3" fmla="*/ 7362 w 17630"/>
              <a:gd name="connsiteY3" fmla="*/ 13153 h 20793"/>
              <a:gd name="connsiteX4" fmla="*/ 218 w 17630"/>
              <a:gd name="connsiteY4" fmla="*/ 20297 h 2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30" h="20793">
                <a:moveTo>
                  <a:pt x="218" y="20297"/>
                </a:moveTo>
                <a:cubicBezTo>
                  <a:pt x="1919" y="18136"/>
                  <a:pt x="17570" y="2566"/>
                  <a:pt x="17570" y="185"/>
                </a:cubicBezTo>
                <a:cubicBezTo>
                  <a:pt x="18761" y="-1006"/>
                  <a:pt x="1919" y="3848"/>
                  <a:pt x="218" y="6009"/>
                </a:cubicBezTo>
                <a:cubicBezTo>
                  <a:pt x="-1483" y="8170"/>
                  <a:pt x="7362" y="9207"/>
                  <a:pt x="7362" y="13153"/>
                </a:cubicBezTo>
                <a:cubicBezTo>
                  <a:pt x="7362" y="17099"/>
                  <a:pt x="-1483" y="22458"/>
                  <a:pt x="218" y="20297"/>
                </a:cubicBezTo>
                <a:close/>
              </a:path>
            </a:pathLst>
          </a:cu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Rectangle 33"/>
          <p:cNvSpPr/>
          <p:nvPr/>
        </p:nvSpPr>
        <p:spPr bwMode="auto">
          <a:xfrm>
            <a:off x="-2222" y="2313402"/>
            <a:ext cx="692497" cy="1289776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Map LOINC codes </a:t>
            </a:r>
          </a:p>
          <a:p>
            <a:pPr algn="ctr" eaLnBrk="0" hangingPunct="0">
              <a:defRPr/>
            </a:pPr>
            <a:r>
              <a:rPr lang="en-NZ" sz="1100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t</a:t>
            </a: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o SNOMED</a:t>
            </a:r>
          </a:p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expressions</a:t>
            </a:r>
            <a:endParaRPr lang="en-NZ" sz="1100" dirty="0">
              <a:solidFill>
                <a:schemeClr val="accent6"/>
              </a:solidFill>
              <a:latin typeface="Arial" charset="0"/>
              <a:ea typeface="ＭＳ Ｐゴシック" charset="0"/>
            </a:endParaRPr>
          </a:p>
        </p:txBody>
      </p:sp>
      <p:cxnSp>
        <p:nvCxnSpPr>
          <p:cNvPr id="36" name="Straight Connector 35"/>
          <p:cNvCxnSpPr/>
          <p:nvPr/>
        </p:nvCxnSpPr>
        <p:spPr bwMode="auto">
          <a:xfrm flipH="1">
            <a:off x="61913" y="2187370"/>
            <a:ext cx="6143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 bwMode="auto">
          <a:xfrm flipH="1">
            <a:off x="17524" y="828383"/>
            <a:ext cx="6096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04" name="TextBox 50"/>
          <p:cNvSpPr txBox="1">
            <a:spLocks noChangeArrowheads="1"/>
          </p:cNvSpPr>
          <p:nvPr/>
        </p:nvSpPr>
        <p:spPr bwMode="auto">
          <a:xfrm>
            <a:off x="3766476" y="105894"/>
            <a:ext cx="17459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Museo 500"/>
              </a:rPr>
              <a:t>Roadmap</a:t>
            </a:r>
            <a:endParaRPr lang="en-US" sz="2800" dirty="0">
              <a:solidFill>
                <a:schemeClr val="accent2">
                  <a:lumMod val="75000"/>
                </a:schemeClr>
              </a:solidFill>
              <a:latin typeface="Museo 500"/>
              <a:ea typeface="ＭＳ Ｐゴシック" panose="020B0600070205080204" pitchFamily="34" charset="-128"/>
            </a:endParaRPr>
          </a:p>
        </p:txBody>
      </p:sp>
      <p:grpSp>
        <p:nvGrpSpPr>
          <p:cNvPr id="36909" name="Group 2"/>
          <p:cNvGrpSpPr>
            <a:grpSpLocks/>
          </p:cNvGrpSpPr>
          <p:nvPr/>
        </p:nvGrpSpPr>
        <p:grpSpPr bwMode="auto">
          <a:xfrm>
            <a:off x="6609556" y="30624"/>
            <a:ext cx="2547277" cy="1286373"/>
            <a:chOff x="7500168" y="110406"/>
            <a:chExt cx="1399078" cy="1328499"/>
          </a:xfrm>
        </p:grpSpPr>
        <p:sp>
          <p:nvSpPr>
            <p:cNvPr id="36926" name="TextBox 69"/>
            <p:cNvSpPr txBox="1">
              <a:spLocks noChangeArrowheads="1"/>
            </p:cNvSpPr>
            <p:nvPr/>
          </p:nvSpPr>
          <p:spPr bwMode="auto">
            <a:xfrm>
              <a:off x="7705940" y="544858"/>
              <a:ext cx="1193306" cy="317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GB" sz="1400" dirty="0" smtClean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Alpha </a:t>
              </a:r>
              <a:r>
                <a:rPr lang="en-GB" sz="1400" dirty="0" smtClean="0">
                  <a:solidFill>
                    <a:srgbClr val="000000"/>
                  </a:solidFill>
                  <a:ea typeface="ＭＳ Ｐゴシック" panose="020B0600070205080204" pitchFamily="34" charset="-128"/>
                </a:rPr>
                <a:t>release – Phase 1-3</a:t>
              </a:r>
              <a:endParaRPr lang="en-US" sz="1400" dirty="0">
                <a:solidFill>
                  <a:srgbClr val="000000"/>
                </a:solidFill>
                <a:ea typeface="ＭＳ Ｐゴシック" panose="020B0600070205080204" pitchFamily="34" charset="-128"/>
              </a:endParaRPr>
            </a:p>
          </p:txBody>
        </p:sp>
        <p:grpSp>
          <p:nvGrpSpPr>
            <p:cNvPr id="36927" name="Group 1"/>
            <p:cNvGrpSpPr>
              <a:grpSpLocks/>
            </p:cNvGrpSpPr>
            <p:nvPr/>
          </p:nvGrpSpPr>
          <p:grpSpPr bwMode="auto">
            <a:xfrm>
              <a:off x="7500168" y="110406"/>
              <a:ext cx="1386862" cy="1328499"/>
              <a:chOff x="7004663" y="69850"/>
              <a:chExt cx="1386862" cy="1328499"/>
            </a:xfrm>
          </p:grpSpPr>
          <p:sp>
            <p:nvSpPr>
              <p:cNvPr id="89" name="5-Point Star 88"/>
              <p:cNvSpPr/>
              <p:nvPr/>
            </p:nvSpPr>
            <p:spPr bwMode="auto">
              <a:xfrm>
                <a:off x="7175005" y="950253"/>
                <a:ext cx="116539" cy="157769"/>
              </a:xfrm>
              <a:prstGeom prst="star5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930" name="TextBox 89"/>
              <p:cNvSpPr txBox="1">
                <a:spLocks noChangeArrowheads="1"/>
              </p:cNvSpPr>
              <p:nvPr/>
            </p:nvSpPr>
            <p:spPr bwMode="auto">
              <a:xfrm>
                <a:off x="7275393" y="857994"/>
                <a:ext cx="1042959" cy="540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GB" sz="1400" dirty="0" smtClean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Candidate baseline Release (Beta)</a:t>
                </a:r>
                <a:endParaRPr lang="en-US" sz="1400" dirty="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90" name="7-Point Star 89"/>
              <p:cNvSpPr/>
              <p:nvPr/>
            </p:nvSpPr>
            <p:spPr bwMode="auto">
              <a:xfrm>
                <a:off x="7136332" y="164803"/>
                <a:ext cx="137649" cy="192994"/>
              </a:xfrm>
              <a:prstGeom prst="star7">
                <a:avLst/>
              </a:prstGeom>
              <a:noFill/>
              <a:ln w="1905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932" name="TextBox 69"/>
              <p:cNvSpPr txBox="1">
                <a:spLocks noChangeArrowheads="1"/>
              </p:cNvSpPr>
              <p:nvPr/>
            </p:nvSpPr>
            <p:spPr bwMode="auto">
              <a:xfrm>
                <a:off x="7316041" y="137124"/>
                <a:ext cx="1033424" cy="3178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r>
                  <a:rPr lang="en-GB" sz="1400" dirty="0" smtClean="0">
                    <a:solidFill>
                      <a:srgbClr val="000000"/>
                    </a:solidFill>
                    <a:ea typeface="ＭＳ Ｐゴシック" panose="020B0600070205080204" pitchFamily="34" charset="-128"/>
                  </a:rPr>
                  <a:t>Alpha prototype (owl)</a:t>
                </a:r>
                <a:endParaRPr lang="en-US" sz="1400" dirty="0">
                  <a:solidFill>
                    <a:srgbClr val="000000"/>
                  </a:solidFill>
                  <a:ea typeface="ＭＳ Ｐゴシック" panose="020B0600070205080204" pitchFamily="34" charset="-128"/>
                </a:endParaRPr>
              </a:p>
            </p:txBody>
          </p:sp>
          <p:sp>
            <p:nvSpPr>
              <p:cNvPr id="91" name="Rounded Rectangle 90"/>
              <p:cNvSpPr/>
              <p:nvPr/>
            </p:nvSpPr>
            <p:spPr bwMode="auto">
              <a:xfrm>
                <a:off x="7004663" y="69850"/>
                <a:ext cx="1386862" cy="1267209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en-US" sz="160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118" name="Straight Connector 117"/>
          <p:cNvCxnSpPr/>
          <p:nvPr/>
        </p:nvCxnSpPr>
        <p:spPr bwMode="auto">
          <a:xfrm flipH="1">
            <a:off x="48235" y="5040107"/>
            <a:ext cx="6080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 bwMode="auto">
          <a:xfrm flipH="1">
            <a:off x="120650" y="3657679"/>
            <a:ext cx="565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 bwMode="auto">
          <a:xfrm flipH="1">
            <a:off x="68217" y="6402793"/>
            <a:ext cx="546100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Freeform 109"/>
          <p:cNvSpPr/>
          <p:nvPr/>
        </p:nvSpPr>
        <p:spPr>
          <a:xfrm>
            <a:off x="7885113" y="6523875"/>
            <a:ext cx="1162050" cy="57150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 anchor="b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August 2016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sp>
        <p:nvSpPr>
          <p:cNvPr id="130" name="Freeform 129"/>
          <p:cNvSpPr/>
          <p:nvPr/>
        </p:nvSpPr>
        <p:spPr>
          <a:xfrm>
            <a:off x="3331779" y="6569075"/>
            <a:ext cx="1162050" cy="57150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 anchor="b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October 2014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cxnSp>
        <p:nvCxnSpPr>
          <p:cNvPr id="61" name="Straight Connector 60"/>
          <p:cNvCxnSpPr>
            <a:stCxn id="75" idx="0"/>
          </p:cNvCxnSpPr>
          <p:nvPr/>
        </p:nvCxnSpPr>
        <p:spPr bwMode="auto">
          <a:xfrm flipH="1">
            <a:off x="8486063" y="1410913"/>
            <a:ext cx="12077" cy="5031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5-Point Star 54"/>
          <p:cNvSpPr/>
          <p:nvPr/>
        </p:nvSpPr>
        <p:spPr bwMode="auto">
          <a:xfrm>
            <a:off x="6939257" y="526185"/>
            <a:ext cx="142875" cy="142875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2995" y="4016913"/>
            <a:ext cx="692497" cy="775212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Develop</a:t>
            </a:r>
          </a:p>
          <a:p>
            <a:pPr algn="ctr" eaLnBrk="0" hangingPunct="0">
              <a:defRPr/>
            </a:pPr>
            <a:r>
              <a:rPr lang="en-NZ" sz="1100" dirty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d</a:t>
            </a:r>
            <a:r>
              <a:rPr lang="en-NZ" sz="1100" dirty="0" smtClean="0">
                <a:solidFill>
                  <a:schemeClr val="accent6"/>
                </a:solidFill>
                <a:latin typeface="Arial" charset="0"/>
                <a:ea typeface="ＭＳ Ｐゴシック" charset="0"/>
              </a:rPr>
              <a:t>istribution</a:t>
            </a:r>
          </a:p>
          <a:p>
            <a:pPr algn="ctr" eaLnBrk="0" hangingPunct="0">
              <a:defRPr/>
            </a:pPr>
            <a:r>
              <a:rPr lang="en-NZ" sz="1100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format</a:t>
            </a:r>
            <a:endParaRPr lang="en-NZ" sz="1100" dirty="0">
              <a:solidFill>
                <a:schemeClr val="accent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-80606" y="5047254"/>
            <a:ext cx="692497" cy="1364444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 eaLnBrk="0" hangingPunct="0">
              <a:defRPr/>
            </a:pPr>
            <a:r>
              <a:rPr lang="en-CA" sz="11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ＭＳ Ｐゴシック" charset="0"/>
              </a:rPr>
              <a:t>LOINC Answer sets mapped to SNOMED codes</a:t>
            </a:r>
            <a:endParaRPr lang="en-NZ" sz="1100" dirty="0">
              <a:solidFill>
                <a:schemeClr val="accent2">
                  <a:lumMod val="75000"/>
                </a:schemeClr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504022" y="4293343"/>
            <a:ext cx="6977770" cy="232822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endParaRPr lang="en-NZ" sz="1600" dirty="0">
              <a:solidFill>
                <a:srgbClr val="00000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348349" y="879429"/>
            <a:ext cx="219379" cy="5500687"/>
            <a:chOff x="2811328" y="879429"/>
            <a:chExt cx="219379" cy="5500687"/>
          </a:xfrm>
        </p:grpSpPr>
        <p:cxnSp>
          <p:nvCxnSpPr>
            <p:cNvPr id="56" name="Straight Connector 55"/>
            <p:cNvCxnSpPr/>
            <p:nvPr/>
          </p:nvCxnSpPr>
          <p:spPr bwMode="auto">
            <a:xfrm rot="5400000">
              <a:off x="238022" y="3629773"/>
              <a:ext cx="550068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7-Point Star 68"/>
            <p:cNvSpPr/>
            <p:nvPr/>
          </p:nvSpPr>
          <p:spPr bwMode="auto">
            <a:xfrm>
              <a:off x="2811328" y="4306168"/>
              <a:ext cx="208943" cy="192994"/>
            </a:xfrm>
            <a:prstGeom prst="star7">
              <a:avLst/>
            </a:prstGeom>
            <a:solidFill>
              <a:schemeClr val="accent5"/>
            </a:solidFill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54" name="7-Point Star 53"/>
            <p:cNvSpPr/>
            <p:nvPr/>
          </p:nvSpPr>
          <p:spPr bwMode="auto">
            <a:xfrm>
              <a:off x="2844970" y="1361238"/>
              <a:ext cx="185737" cy="193999"/>
            </a:xfrm>
            <a:prstGeom prst="star7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71" name="7-Point Star 70"/>
            <p:cNvSpPr/>
            <p:nvPr/>
          </p:nvSpPr>
          <p:spPr bwMode="auto">
            <a:xfrm>
              <a:off x="2816095" y="2901438"/>
              <a:ext cx="195428" cy="192994"/>
            </a:xfrm>
            <a:prstGeom prst="star7">
              <a:avLst/>
            </a:prstGeom>
            <a:noFill/>
            <a:ln w="190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75" name="5-Point Star 74"/>
          <p:cNvSpPr/>
          <p:nvPr/>
        </p:nvSpPr>
        <p:spPr bwMode="auto">
          <a:xfrm>
            <a:off x="8409906" y="1410913"/>
            <a:ext cx="176467" cy="1632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6" name="5-Point Star 75"/>
          <p:cNvSpPr/>
          <p:nvPr/>
        </p:nvSpPr>
        <p:spPr bwMode="auto">
          <a:xfrm>
            <a:off x="8379081" y="2871157"/>
            <a:ext cx="176467" cy="1632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sp>
        <p:nvSpPr>
          <p:cNvPr id="77" name="5-Point Star 76"/>
          <p:cNvSpPr/>
          <p:nvPr/>
        </p:nvSpPr>
        <p:spPr bwMode="auto">
          <a:xfrm>
            <a:off x="8393733" y="4293343"/>
            <a:ext cx="176467" cy="16326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 sz="1600">
              <a:solidFill>
                <a:srgbClr val="FFFFFF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17940" y="853563"/>
            <a:ext cx="184797" cy="5536324"/>
            <a:chOff x="4637123" y="871371"/>
            <a:chExt cx="184797" cy="5536324"/>
          </a:xfrm>
        </p:grpSpPr>
        <p:sp>
          <p:nvSpPr>
            <p:cNvPr id="60" name="5-Point Star 59"/>
            <p:cNvSpPr/>
            <p:nvPr/>
          </p:nvSpPr>
          <p:spPr bwMode="auto">
            <a:xfrm>
              <a:off x="4637123" y="1395386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 bwMode="auto">
            <a:xfrm>
              <a:off x="4821920" y="871371"/>
              <a:ext cx="0" cy="55363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5-Point Star 72"/>
            <p:cNvSpPr/>
            <p:nvPr/>
          </p:nvSpPr>
          <p:spPr bwMode="auto">
            <a:xfrm>
              <a:off x="4660550" y="4332059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59" name="5-Point Star 58"/>
            <p:cNvSpPr/>
            <p:nvPr/>
          </p:nvSpPr>
          <p:spPr bwMode="auto">
            <a:xfrm>
              <a:off x="4637142" y="2949030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</p:grpSp>
      <p:sp>
        <p:nvSpPr>
          <p:cNvPr id="78" name="Up Arrow 2"/>
          <p:cNvSpPr>
            <a:spLocks noChangeArrowheads="1"/>
          </p:cNvSpPr>
          <p:nvPr/>
        </p:nvSpPr>
        <p:spPr bwMode="auto">
          <a:xfrm rot="10800000">
            <a:off x="5208456" y="5978955"/>
            <a:ext cx="1065836" cy="41187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rgbClr val="808080"/>
            </a:solidFill>
            <a:round/>
            <a:headEnd/>
            <a:tailEnd/>
          </a:ln>
        </p:spPr>
        <p:txBody>
          <a:bodyPr wrap="square" lIns="45720" tIns="46800" rIns="45720" bIns="46800" anchor="ctr">
            <a:spAutoFit/>
            <a:scene3d>
              <a:camera prst="orthographicFront">
                <a:rot lat="0" lon="0" rev="10799999"/>
              </a:camera>
              <a:lightRig rig="threePt" dir="t"/>
            </a:scene3d>
          </a:bodyPr>
          <a:lstStyle>
            <a:lvl1pPr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700" dirty="0" smtClean="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t>Business Meeting</a:t>
            </a:r>
            <a:endParaRPr lang="en-US" sz="900" dirty="0">
              <a:solidFill>
                <a:srgbClr val="000000"/>
              </a:solidFill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2" name="Up Arrow 2"/>
          <p:cNvSpPr>
            <a:spLocks noChangeArrowheads="1"/>
          </p:cNvSpPr>
          <p:nvPr/>
        </p:nvSpPr>
        <p:spPr bwMode="auto">
          <a:xfrm rot="10800000">
            <a:off x="3379886" y="5947420"/>
            <a:ext cx="1065836" cy="41187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rgbClr val="808080"/>
            </a:solidFill>
            <a:round/>
            <a:headEnd/>
            <a:tailEnd/>
          </a:ln>
        </p:spPr>
        <p:txBody>
          <a:bodyPr wrap="square" lIns="45720" tIns="46800" rIns="45720" bIns="46800" anchor="ctr">
            <a:spAutoFit/>
            <a:scene3d>
              <a:camera prst="orthographicFront">
                <a:rot lat="0" lon="0" rev="10799999"/>
              </a:camera>
              <a:lightRig rig="threePt" dir="t"/>
            </a:scene3d>
          </a:bodyPr>
          <a:lstStyle>
            <a:lvl1pPr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700" dirty="0" smtClean="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t>Business Meeting</a:t>
            </a:r>
            <a:endParaRPr lang="en-US" sz="900" dirty="0">
              <a:solidFill>
                <a:srgbClr val="000000"/>
              </a:solidFill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3" name="Up Arrow 2"/>
          <p:cNvSpPr>
            <a:spLocks noChangeArrowheads="1"/>
          </p:cNvSpPr>
          <p:nvPr/>
        </p:nvSpPr>
        <p:spPr bwMode="auto">
          <a:xfrm rot="10800000">
            <a:off x="1949638" y="5958582"/>
            <a:ext cx="1065836" cy="41187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rgbClr val="808080"/>
            </a:solidFill>
            <a:round/>
            <a:headEnd/>
            <a:tailEnd/>
          </a:ln>
        </p:spPr>
        <p:txBody>
          <a:bodyPr wrap="square" lIns="45720" tIns="46800" rIns="45720" bIns="46800" anchor="ctr">
            <a:spAutoFit/>
            <a:scene3d>
              <a:camera prst="orthographicFront">
                <a:rot lat="0" lon="0" rev="10799999"/>
              </a:camera>
              <a:lightRig rig="threePt" dir="t"/>
            </a:scene3d>
          </a:bodyPr>
          <a:lstStyle>
            <a:lvl1pPr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700" dirty="0" smtClean="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t>Business Meeting</a:t>
            </a:r>
            <a:endParaRPr lang="en-US" sz="900" dirty="0">
              <a:solidFill>
                <a:srgbClr val="000000"/>
              </a:solidFill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80575" y="735936"/>
            <a:ext cx="215953" cy="5613959"/>
            <a:chOff x="6662403" y="772093"/>
            <a:chExt cx="215953" cy="5613959"/>
          </a:xfrm>
        </p:grpSpPr>
        <p:sp>
          <p:nvSpPr>
            <p:cNvPr id="58" name="5-Point Star 57"/>
            <p:cNvSpPr/>
            <p:nvPr/>
          </p:nvSpPr>
          <p:spPr bwMode="auto">
            <a:xfrm>
              <a:off x="6719192" y="1407323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72" name="5-Point Star 71"/>
            <p:cNvSpPr/>
            <p:nvPr/>
          </p:nvSpPr>
          <p:spPr bwMode="auto">
            <a:xfrm>
              <a:off x="6735481" y="2918307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74" name="5-Point Star 73"/>
            <p:cNvSpPr/>
            <p:nvPr/>
          </p:nvSpPr>
          <p:spPr bwMode="auto">
            <a:xfrm>
              <a:off x="6726216" y="4305066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cxnSp>
          <p:nvCxnSpPr>
            <p:cNvPr id="79" name="Straight Connector 78"/>
            <p:cNvCxnSpPr/>
            <p:nvPr/>
          </p:nvCxnSpPr>
          <p:spPr bwMode="auto">
            <a:xfrm>
              <a:off x="6662403" y="772093"/>
              <a:ext cx="0" cy="561395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Freeform 82"/>
          <p:cNvSpPr/>
          <p:nvPr/>
        </p:nvSpPr>
        <p:spPr>
          <a:xfrm>
            <a:off x="5017711" y="6400014"/>
            <a:ext cx="1162050" cy="57150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September 2015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  <p:sp>
        <p:nvSpPr>
          <p:cNvPr id="84" name="Up Arrow 2"/>
          <p:cNvSpPr>
            <a:spLocks noChangeArrowheads="1"/>
          </p:cNvSpPr>
          <p:nvPr/>
        </p:nvSpPr>
        <p:spPr bwMode="auto">
          <a:xfrm rot="10800000">
            <a:off x="7037025" y="5942873"/>
            <a:ext cx="1065836" cy="41187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algn="ctr">
            <a:solidFill>
              <a:srgbClr val="808080"/>
            </a:solidFill>
            <a:round/>
            <a:headEnd/>
            <a:tailEnd/>
          </a:ln>
        </p:spPr>
        <p:txBody>
          <a:bodyPr wrap="square" lIns="45720" tIns="46800" rIns="45720" bIns="46800" anchor="ctr">
            <a:spAutoFit/>
            <a:scene3d>
              <a:camera prst="orthographicFront">
                <a:rot lat="0" lon="0" rev="10799999"/>
              </a:camera>
              <a:lightRig rig="threePt" dir="t"/>
            </a:scene3d>
          </a:bodyPr>
          <a:lstStyle>
            <a:lvl1pPr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700" dirty="0" smtClean="0">
                <a:solidFill>
                  <a:srgbClr val="000000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t>Business Meeting</a:t>
            </a:r>
            <a:endParaRPr lang="en-US" sz="900" dirty="0">
              <a:solidFill>
                <a:srgbClr val="000000"/>
              </a:solidFill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833521" y="735937"/>
            <a:ext cx="249539" cy="5613959"/>
            <a:chOff x="6662403" y="772093"/>
            <a:chExt cx="249539" cy="5613959"/>
          </a:xfrm>
        </p:grpSpPr>
        <p:sp>
          <p:nvSpPr>
            <p:cNvPr id="81" name="5-Point Star 80"/>
            <p:cNvSpPr/>
            <p:nvPr/>
          </p:nvSpPr>
          <p:spPr bwMode="auto">
            <a:xfrm>
              <a:off x="6769067" y="1407323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82" name="5-Point Star 81"/>
            <p:cNvSpPr/>
            <p:nvPr/>
          </p:nvSpPr>
          <p:spPr bwMode="auto">
            <a:xfrm>
              <a:off x="6735481" y="2918307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sp>
          <p:nvSpPr>
            <p:cNvPr id="86" name="5-Point Star 85"/>
            <p:cNvSpPr/>
            <p:nvPr/>
          </p:nvSpPr>
          <p:spPr bwMode="auto">
            <a:xfrm>
              <a:off x="6726216" y="4305066"/>
              <a:ext cx="142875" cy="142875"/>
            </a:xfrm>
            <a:prstGeom prst="star5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US" sz="1600">
                <a:solidFill>
                  <a:srgbClr val="FFFFFF"/>
                </a:solidFill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 bwMode="auto">
            <a:xfrm>
              <a:off x="6662403" y="772093"/>
              <a:ext cx="0" cy="561395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Freeform 87"/>
          <p:cNvSpPr/>
          <p:nvPr/>
        </p:nvSpPr>
        <p:spPr>
          <a:xfrm>
            <a:off x="6378889" y="6542205"/>
            <a:ext cx="1162050" cy="57150"/>
          </a:xfrm>
          <a:custGeom>
            <a:avLst/>
            <a:gdLst>
              <a:gd name="connsiteX0" fmla="*/ 0 w 1161743"/>
              <a:gd name="connsiteY0" fmla="*/ 0 h 57150"/>
              <a:gd name="connsiteX1" fmla="*/ 1161743 w 1161743"/>
              <a:gd name="connsiteY1" fmla="*/ 0 h 57150"/>
              <a:gd name="connsiteX2" fmla="*/ 1161743 w 1161743"/>
              <a:gd name="connsiteY2" fmla="*/ 57150 h 57150"/>
              <a:gd name="connsiteX3" fmla="*/ 0 w 1161743"/>
              <a:gd name="connsiteY3" fmla="*/ 57150 h 57150"/>
              <a:gd name="connsiteX4" fmla="*/ 0 w 1161743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743" h="57150">
                <a:moveTo>
                  <a:pt x="0" y="0"/>
                </a:moveTo>
                <a:lnTo>
                  <a:pt x="1161743" y="0"/>
                </a:lnTo>
                <a:lnTo>
                  <a:pt x="1161743" y="57150"/>
                </a:lnTo>
                <a:lnTo>
                  <a:pt x="0" y="571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8232" tIns="78232" rIns="78232" bIns="78232" spcCol="1270" anchor="b"/>
          <a:lstStyle/>
          <a:p>
            <a:pPr algn="ctr" defTabSz="466725" eaLnBrk="0" hangingPunct="0">
              <a:lnSpc>
                <a:spcPct val="90000"/>
              </a:lnSpc>
              <a:spcBef>
                <a:spcPct val="50000"/>
              </a:spcBef>
              <a:spcAft>
                <a:spcPct val="35000"/>
              </a:spcAft>
              <a:defRPr/>
            </a:pPr>
            <a:r>
              <a:rPr lang="en-NZ" sz="1050" dirty="0" smtClean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April  2016</a:t>
            </a:r>
            <a:endParaRPr lang="en-NZ" sz="105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274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 smtClean="0"/>
              <a:t>Collaboration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Regenstrief Institute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IPaLM SIG, </a:t>
            </a:r>
            <a:r>
              <a:rPr lang="en-US" sz="1800" dirty="0"/>
              <a:t>P</a:t>
            </a:r>
            <a:r>
              <a:rPr lang="en-US" sz="1800" dirty="0" smtClean="0"/>
              <a:t>roject groups (Substance, </a:t>
            </a:r>
            <a:r>
              <a:rPr lang="en-US" sz="1800" dirty="0" smtClean="0"/>
              <a:t>Organism Redesign, and Observable  </a:t>
            </a:r>
            <a:r>
              <a:rPr lang="en-US" sz="1800" dirty="0" smtClean="0"/>
              <a:t>Redesign projects) engaged</a:t>
            </a:r>
            <a:endParaRPr lang="en-US" sz="1800" dirty="0"/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Regular meetings </a:t>
            </a:r>
            <a:r>
              <a:rPr lang="en-US" sz="1800" dirty="0" smtClean="0"/>
              <a:t>held (internal </a:t>
            </a:r>
            <a:r>
              <a:rPr lang="en-US" sz="1800" dirty="0"/>
              <a:t>group; </a:t>
            </a:r>
            <a:r>
              <a:rPr lang="en-US" sz="1800" dirty="0" smtClean="0"/>
              <a:t>EPG; KP)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Posters at  2014 ICBO and SNOMED CT Showcase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Presentation at 2015 SNOMED CT Showcase</a:t>
            </a:r>
            <a:endParaRPr lang="en-US" sz="1800" dirty="0"/>
          </a:p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en-US" sz="2000" dirty="0" smtClean="0"/>
              <a:t>Content development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SNOMED CT concepts added for LOINC Part mapping, metadata, etc.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/>
              <a:t>Draft implementation guidance released July 2014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alpha </a:t>
            </a:r>
            <a:r>
              <a:rPr lang="en-US" sz="1800" dirty="0"/>
              <a:t>release </a:t>
            </a:r>
            <a:r>
              <a:rPr lang="en-US" sz="1800" dirty="0" smtClean="0"/>
              <a:t>released May 2014 with documentation 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 smtClean="0"/>
              <a:t>117 LOINC Terms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CA" sz="1800" dirty="0"/>
              <a:t>Development of </a:t>
            </a:r>
            <a:r>
              <a:rPr lang="en-CA" sz="1800" dirty="0" smtClean="0"/>
              <a:t>Technology </a:t>
            </a:r>
            <a:r>
              <a:rPr lang="en-CA" sz="1800" dirty="0"/>
              <a:t>Preview Structure Process</a:t>
            </a:r>
            <a:endParaRPr lang="en-US" sz="1800" dirty="0" smtClean="0"/>
          </a:p>
          <a:p>
            <a:pPr marL="857250" lvl="1" indent="-457200">
              <a:buFont typeface="+mj-lt"/>
              <a:buAutoNum type="alphaLcPeriod"/>
            </a:pPr>
            <a:r>
              <a:rPr lang="en-US" sz="1800" dirty="0" smtClean="0"/>
              <a:t>Technology </a:t>
            </a:r>
            <a:r>
              <a:rPr lang="en-US" sz="1800" dirty="0"/>
              <a:t>Preview </a:t>
            </a:r>
            <a:r>
              <a:rPr lang="en-US" sz="1800" dirty="0" smtClean="0"/>
              <a:t>released October 2014 with documentation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 smtClean="0"/>
              <a:t>2100 LOINC Parts in LOINC Part to SNOMED </a:t>
            </a:r>
            <a:r>
              <a:rPr lang="en-US" sz="1800" dirty="0" err="1" smtClean="0"/>
              <a:t>RefSet</a:t>
            </a:r>
            <a:endParaRPr lang="en-US" sz="1800" dirty="0" smtClean="0"/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 smtClean="0"/>
              <a:t>9700 LOINC Terms in LOINC Term to Expression </a:t>
            </a:r>
            <a:r>
              <a:rPr lang="en-US" sz="1800" dirty="0" err="1" smtClean="0"/>
              <a:t>RefSet</a:t>
            </a:r>
            <a:endParaRPr lang="en-US" sz="1800" dirty="0"/>
          </a:p>
          <a:p>
            <a:pPr marL="129541" indent="0"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57250" lvl="1" indent="-457200">
              <a:buFont typeface="+mj-lt"/>
              <a:buAutoNum type="alphaLcPeriod" startAt="6"/>
            </a:pPr>
            <a:r>
              <a:rPr lang="en-CA" sz="1800" dirty="0" smtClean="0"/>
              <a:t>Evaluation </a:t>
            </a:r>
            <a:r>
              <a:rPr lang="en-CA" sz="1800" dirty="0"/>
              <a:t>of the feedback received on the first version of the technology </a:t>
            </a:r>
            <a:r>
              <a:rPr lang="en-CA" sz="1800" dirty="0" smtClean="0"/>
              <a:t>preview regarding release format and content</a:t>
            </a:r>
            <a:endParaRPr lang="en-US" sz="1800" dirty="0" smtClean="0"/>
          </a:p>
          <a:p>
            <a:pPr marL="857250" lvl="1" indent="-457200">
              <a:buFont typeface="+mj-lt"/>
              <a:buAutoNum type="alphaLcPeriod" startAt="6"/>
            </a:pPr>
            <a:r>
              <a:rPr lang="en-US" sz="1800" dirty="0" smtClean="0"/>
              <a:t>Second Technology </a:t>
            </a:r>
            <a:r>
              <a:rPr lang="en-US" sz="1800" dirty="0"/>
              <a:t>Preview </a:t>
            </a:r>
            <a:r>
              <a:rPr lang="en-US" sz="1800" dirty="0" smtClean="0"/>
              <a:t>released in September 2015 with </a:t>
            </a:r>
            <a:r>
              <a:rPr lang="en-US" sz="1800" dirty="0"/>
              <a:t>documentation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/>
              <a:t>4061 </a:t>
            </a:r>
            <a:r>
              <a:rPr lang="en-US" sz="1800" dirty="0" smtClean="0"/>
              <a:t>LOINC </a:t>
            </a:r>
            <a:r>
              <a:rPr lang="en-US" sz="1800" dirty="0"/>
              <a:t>Parts in LOINC Part to SNOMED </a:t>
            </a:r>
            <a:r>
              <a:rPr lang="en-US" sz="1800" dirty="0" smtClean="0"/>
              <a:t>CT RefSet</a:t>
            </a:r>
            <a:endParaRPr lang="en-US" sz="1800" dirty="0"/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/>
              <a:t>14736 </a:t>
            </a:r>
            <a:r>
              <a:rPr lang="en-US" sz="1800" dirty="0" smtClean="0"/>
              <a:t>LOINC </a:t>
            </a:r>
            <a:r>
              <a:rPr lang="en-US" sz="1800" dirty="0"/>
              <a:t>Terms in LOINC Term to Expression </a:t>
            </a:r>
            <a:r>
              <a:rPr lang="en-US" sz="1800" dirty="0" smtClean="0"/>
              <a:t>RefSet</a:t>
            </a:r>
            <a:endParaRPr lang="en-CA" dirty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857250" lvl="1" indent="-457200">
              <a:buFont typeface="+mj-lt"/>
              <a:buAutoNum type="alphaLcPeriod" startAt="6"/>
            </a:pPr>
            <a:r>
              <a:rPr lang="en-US" sz="1800" dirty="0" smtClean="0"/>
              <a:t>Alpha – Phase 3 </a:t>
            </a:r>
            <a:r>
              <a:rPr lang="en-US" sz="1800" dirty="0"/>
              <a:t>released </a:t>
            </a:r>
            <a:r>
              <a:rPr lang="en-US" sz="1800" dirty="0" smtClean="0"/>
              <a:t>on April 1, 2016 </a:t>
            </a:r>
            <a:r>
              <a:rPr lang="en-US" sz="1800" dirty="0"/>
              <a:t>with documentation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 smtClean="0"/>
              <a:t>Main objective: Change format of expressions from nested to </a:t>
            </a:r>
            <a:r>
              <a:rPr lang="en-US" sz="1800" u="sng" dirty="0" smtClean="0"/>
              <a:t>flat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 smtClean="0"/>
              <a:t>Included minor changes in content, based on the feedback on the previous releases</a:t>
            </a:r>
          </a:p>
          <a:p>
            <a:pPr marL="1714500" lvl="3" indent="-457200">
              <a:buFont typeface="+mj-lt"/>
              <a:buAutoNum type="alphaLcPeriod"/>
            </a:pPr>
            <a:r>
              <a:rPr lang="en-US" sz="1800" dirty="0">
                <a:solidFill>
                  <a:srgbClr val="229BB8"/>
                </a:solidFill>
              </a:rPr>
              <a:t>4051 </a:t>
            </a:r>
            <a:r>
              <a:rPr lang="en-US" sz="1800" dirty="0">
                <a:solidFill>
                  <a:srgbClr val="229BB8"/>
                </a:solidFill>
              </a:rPr>
              <a:t>LOINC Parts in LOINC Part to SNOMED CT RefSet</a:t>
            </a:r>
          </a:p>
          <a:p>
            <a:pPr marL="1714500" lvl="3" indent="-457200">
              <a:buFont typeface="+mj-lt"/>
              <a:buAutoNum type="alphaLcPeriod"/>
            </a:pPr>
            <a:r>
              <a:rPr lang="en-US" sz="1800" dirty="0">
                <a:solidFill>
                  <a:srgbClr val="229BB8"/>
                </a:solidFill>
              </a:rPr>
              <a:t>13620 </a:t>
            </a:r>
            <a:r>
              <a:rPr lang="en-US" sz="1800" dirty="0">
                <a:solidFill>
                  <a:srgbClr val="229BB8"/>
                </a:solidFill>
              </a:rPr>
              <a:t>LOINC Terms in LOINC Term to Expression </a:t>
            </a:r>
            <a:r>
              <a:rPr lang="en-US" sz="1800" dirty="0" smtClean="0">
                <a:solidFill>
                  <a:srgbClr val="229BB8"/>
                </a:solidFill>
              </a:rPr>
              <a:t>RefSet</a:t>
            </a:r>
          </a:p>
          <a:p>
            <a:pPr marL="1257300" lvl="2" indent="-457200">
              <a:buFont typeface="+mj-lt"/>
              <a:buAutoNum type="alphaLcPeriod"/>
            </a:pPr>
            <a:r>
              <a:rPr lang="en-US" sz="1800" dirty="0"/>
              <a:t>Due date to provide feedback: May 31, 2016</a:t>
            </a:r>
            <a:endParaRPr lang="en-US" sz="1800" dirty="0"/>
          </a:p>
          <a:p>
            <a:pPr marL="1257300" lvl="2" indent="-457200">
              <a:buFont typeface="+mj-lt"/>
              <a:buAutoNum type="alphaLcPeriod"/>
            </a:pPr>
            <a:endParaRPr lang="en-CA" dirty="0">
              <a:solidFill>
                <a:srgbClr val="0055B0"/>
              </a:solidFill>
              <a:latin typeface="Museo 300"/>
              <a:cs typeface="Museo 300"/>
            </a:endParaRPr>
          </a:p>
          <a:p>
            <a:pPr marL="400050" lvl="1" indent="0">
              <a:buNone/>
            </a:pPr>
            <a:endParaRPr lang="en-CA" dirty="0">
              <a:solidFill>
                <a:srgbClr val="FF0000"/>
              </a:solidFill>
            </a:endParaRPr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rogress </a:t>
            </a:r>
            <a:r>
              <a:rPr lang="en-US" dirty="0"/>
              <a:t>continued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592447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velopmentProjectUpdateTemplate.potx" id="{492404F0-9295-4B7B-AE0D-BF34F0C2A655}" vid="{36E6FB44-522B-4589-BB29-1D8912C2C707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DevelopmentProjectUpdateTemplate</Template>
  <TotalTime>4074</TotalTime>
  <Words>880</Words>
  <Application>Microsoft Office PowerPoint</Application>
  <PresentationFormat>On-screen Show (4:3)</PresentationFormat>
  <Paragraphs>153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Arial</vt:lpstr>
      <vt:lpstr>Calibri</vt:lpstr>
      <vt:lpstr>Museo 300</vt:lpstr>
      <vt:lpstr>Museo 500</vt:lpstr>
      <vt:lpstr>Verdana</vt:lpstr>
      <vt:lpstr>IHTSDO PPT Template 2014</vt:lpstr>
      <vt:lpstr>LOINC – SNOMED CT  Cooperation on Content</vt:lpstr>
      <vt:lpstr>Background</vt:lpstr>
      <vt:lpstr>Value</vt:lpstr>
      <vt:lpstr>Roles of individuals and groups</vt:lpstr>
      <vt:lpstr>Project scope</vt:lpstr>
      <vt:lpstr>Development phase objectives</vt:lpstr>
      <vt:lpstr>PowerPoint Presentation</vt:lpstr>
      <vt:lpstr>Progress</vt:lpstr>
      <vt:lpstr>Progress continued</vt:lpstr>
      <vt:lpstr>Progress Continued</vt:lpstr>
      <vt:lpstr>Next steps</vt:lpstr>
      <vt:lpstr>Contact information</vt:lpstr>
      <vt:lpstr>References</vt:lpstr>
      <vt:lpstr>PowerPoint Presentation</vt:lpstr>
    </vt:vector>
  </TitlesOfParts>
  <Manager/>
  <Company>IHTSDO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Sue Santamaria</dc:creator>
  <cp:keywords/>
  <dc:description/>
  <cp:lastModifiedBy>Farzaneh</cp:lastModifiedBy>
  <cp:revision>77</cp:revision>
  <dcterms:created xsi:type="dcterms:W3CDTF">2014-09-23T01:03:09Z</dcterms:created>
  <dcterms:modified xsi:type="dcterms:W3CDTF">2016-04-08T18:06:00Z</dcterms:modified>
  <cp:category/>
</cp:coreProperties>
</file>