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4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6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7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8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26"/>
  </p:notesMasterIdLst>
  <p:handoutMasterIdLst>
    <p:handoutMasterId r:id="rId27"/>
  </p:handoutMasterIdLst>
  <p:sldIdLst>
    <p:sldId id="256" r:id="rId2"/>
    <p:sldId id="414" r:id="rId3"/>
    <p:sldId id="415" r:id="rId4"/>
    <p:sldId id="409" r:id="rId5"/>
    <p:sldId id="368" r:id="rId6"/>
    <p:sldId id="424" r:id="rId7"/>
    <p:sldId id="355" r:id="rId8"/>
    <p:sldId id="425" r:id="rId9"/>
    <p:sldId id="427" r:id="rId10"/>
    <p:sldId id="423" r:id="rId11"/>
    <p:sldId id="408" r:id="rId12"/>
    <p:sldId id="413" r:id="rId13"/>
    <p:sldId id="416" r:id="rId14"/>
    <p:sldId id="405" r:id="rId15"/>
    <p:sldId id="417" r:id="rId16"/>
    <p:sldId id="419" r:id="rId17"/>
    <p:sldId id="406" r:id="rId18"/>
    <p:sldId id="411" r:id="rId19"/>
    <p:sldId id="404" r:id="rId20"/>
    <p:sldId id="418" r:id="rId21"/>
    <p:sldId id="403" r:id="rId22"/>
    <p:sldId id="420" r:id="rId23"/>
    <p:sldId id="421" r:id="rId24"/>
    <p:sldId id="422" r:id="rId25"/>
  </p:sldIdLst>
  <p:sldSz cx="9144000" cy="6858000" type="screen4x3"/>
  <p:notesSz cx="9296400" cy="7010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9900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89867" autoAdjust="0"/>
  </p:normalViewPr>
  <p:slideViewPr>
    <p:cSldViewPr snapToGrid="0" snapToObjects="1">
      <p:cViewPr varScale="1">
        <p:scale>
          <a:sx n="167" d="100"/>
          <a:sy n="167" d="100"/>
        </p:scale>
        <p:origin x="1728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42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156EEB75-E26F-4902-B065-E9891E13DB7B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A52F7C0D-FE4A-41CE-9552-3F1051F15579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ED7AA874-459A-48BC-9E54-CBD2A67459FB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7C621D8D-26CF-4651-A799-AE067168944B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0521D7D3-9C89-48F1-AD8B-5A96C4934C28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E0E69BAD-5EFD-4A79-A803-2F70940FC4D6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41EDE60D-BAA9-4F30-8256-82E33B45387A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3ECC9AFB-EC25-41C0-B45F-61A8DB82DF69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D888D1B8-EF60-432D-96AF-951E363ABAE3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E7F605A0-C3FC-4726-9FB8-FFCF5902BC08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39A9C4D2-8800-494E-BD0A-6E767235C0F7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97DC50F9-8765-472F-B2AF-BBC39C4D87CE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99E2730E-2E48-4B90-97C0-E8AF61FF8A01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1CD2E1E5-1531-4F26-9920-523C29DCA05D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FBDE3F5B-BAAE-4940-B4D1-0F7FF65B5012}" type="presOf" srcId="{A06A6F00-A35D-49D6-AF83-E28EBE2EE36B}" destId="{10693C6F-6483-4BD2-AC1D-025375E4091E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06A6F00-A35D-49D6-AF83-E28EBE2EE36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en-AU"/>
        </a:p>
      </dgm:t>
    </dgm:pt>
    <dgm:pt modelId="{10693C6F-6483-4BD2-AC1D-025375E4091E}" type="pres">
      <dgm:prSet presAssocID="{A06A6F00-A35D-49D6-AF83-E28EBE2EE36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18399FC2-DA0C-4374-AF87-D91A0043E0F8}" type="presOf" srcId="{A06A6F00-A35D-49D6-AF83-E28EBE2EE36B}" destId="{10693C6F-6483-4BD2-AC1D-025375E4091E}" srcOrd="0" destOrd="0" presId="urn:microsoft.com/office/officeart/2005/8/layout/default#1"/>
  </dgm:cxnLst>
  <dgm:bg/>
  <dgm:whole>
    <a:ln w="38100"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E84387F-E010-4F9B-AEA1-DCCE2C26E715}" type="datetimeFigureOut">
              <a:rPr lang="en-GB" smtClean="0"/>
              <a:t>25/04/2016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14B8F18-F341-48B6-A3E5-487CF75F80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538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E74DB1BF-FE3E-4329-BE63-D2A8502369CB}" type="datetimeFigureOut">
              <a:rPr lang="en-US" smtClean="0"/>
              <a:pPr/>
              <a:t>4/25/2016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820B162-B110-41DD-96C2-67D84E7CC3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584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Cream attributes are defining; brown are non-defining qualifiers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0B162-B110-41DD-96C2-67D84E7CC3E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086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Cream attributes are defining; brown are non-defining qualifiers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0B162-B110-41DD-96C2-67D84E7CC3E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616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Cream attributes are defining; brown are non-defining qualifiers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0B162-B110-41DD-96C2-67D84E7CC3E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616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Cream attributes are defining; brown are non-defining qualifiers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0B162-B110-41DD-96C2-67D84E7CC3E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976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Cream attributes are defining; brown are non-defining qualifiers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0B162-B110-41DD-96C2-67D84E7CC3E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086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Cream attributes are defining; brown are non-defining qualifiers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0B162-B110-41DD-96C2-67D84E7CC3E1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086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Cream attributes are defining; brown are non-defining qualifiers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0B162-B110-41DD-96C2-67D84E7CC3E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616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Cream attributes are defining; brown are non-defining qualifiers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0B162-B110-41DD-96C2-67D84E7CC3E1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976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87"/>
          <p:cNvSpPr>
            <a:spLocks noChangeShapeType="1"/>
          </p:cNvSpPr>
          <p:nvPr/>
        </p:nvSpPr>
        <p:spPr bwMode="auto">
          <a:xfrm>
            <a:off x="7570808" y="6588148"/>
            <a:ext cx="1588" cy="198438"/>
          </a:xfrm>
          <a:prstGeom prst="line">
            <a:avLst/>
          </a:prstGeom>
          <a:noFill/>
          <a:ln w="12700">
            <a:solidFill>
              <a:srgbClr val="666666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  <p:sp>
        <p:nvSpPr>
          <p:cNvPr id="6" name="Line 188"/>
          <p:cNvSpPr>
            <a:spLocks noChangeShapeType="1"/>
          </p:cNvSpPr>
          <p:nvPr/>
        </p:nvSpPr>
        <p:spPr bwMode="auto">
          <a:xfrm>
            <a:off x="0" y="1714488"/>
            <a:ext cx="9144000" cy="0"/>
          </a:xfrm>
          <a:prstGeom prst="line">
            <a:avLst/>
          </a:prstGeom>
          <a:noFill/>
          <a:ln w="9525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  <p:sp>
        <p:nvSpPr>
          <p:cNvPr id="3309" name="Rectangle 23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43116"/>
            <a:ext cx="7772400" cy="1470025"/>
          </a:xfrm>
        </p:spPr>
        <p:txBody>
          <a:bodyPr/>
          <a:lstStyle>
            <a:lvl1pPr algn="ct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312" name="Rectangle 2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rgbClr val="0070C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da-DK" dirty="0"/>
          </a:p>
        </p:txBody>
      </p:sp>
      <p:sp>
        <p:nvSpPr>
          <p:cNvPr id="7" name="Rectangle 18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4/25/2016</a:t>
            </a:fld>
            <a:endParaRPr lang="en-US" dirty="0"/>
          </a:p>
        </p:txBody>
      </p:sp>
      <p:sp>
        <p:nvSpPr>
          <p:cNvPr id="8" name="Rectangle 18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238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pic>
        <p:nvPicPr>
          <p:cNvPr id="10" name="Picture 9"/>
          <p:cNvPicPr/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3310" y="17254"/>
            <a:ext cx="5520690" cy="166306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4/25/2016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41438"/>
            <a:ext cx="2057400" cy="4784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41438"/>
            <a:ext cx="6019800" cy="47847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4/25/2016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3839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7960"/>
            <a:ext cx="8229600" cy="4551435"/>
          </a:xfrm>
        </p:spPr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/>
              <a:pPr>
                <a:defRPr/>
              </a:pPr>
              <a:t>25-04-2016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/>
              <a:t>www.ihtsdo.org</a:t>
            </a:r>
          </a:p>
        </p:txBody>
      </p:sp>
      <p:sp>
        <p:nvSpPr>
          <p:cNvPr id="7" name="Line 222"/>
          <p:cNvSpPr>
            <a:spLocks noChangeShapeType="1"/>
          </p:cNvSpPr>
          <p:nvPr userDrawn="1"/>
        </p:nvSpPr>
        <p:spPr bwMode="auto">
          <a:xfrm>
            <a:off x="479425" y="1777472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11040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57943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/>
              <a:pPr>
                <a:defRPr/>
              </a:pPr>
              <a:t>25-04-2016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/>
              <a:t>www.ihtsdo.org</a:t>
            </a:r>
          </a:p>
        </p:txBody>
      </p:sp>
      <p:sp>
        <p:nvSpPr>
          <p:cNvPr id="7" name="Line 222"/>
          <p:cNvSpPr>
            <a:spLocks noChangeShapeType="1"/>
          </p:cNvSpPr>
          <p:nvPr userDrawn="1"/>
        </p:nvSpPr>
        <p:spPr bwMode="auto">
          <a:xfrm>
            <a:off x="479425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25803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F5322-35E7-4AE5-A3EC-FA6931233FED}" type="datetimeFigureOut">
              <a:rPr lang="en-AU" smtClean="0"/>
              <a:pPr/>
              <a:t>25/04/2016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4F273-745F-4AE8-B3D1-E8B654AC9534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1317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 smtClean="0"/>
              <a:pPr>
                <a:defRPr/>
              </a:pPr>
              <a:t>25-04-2016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smtClean="0"/>
              <a:t>www.ihtsdo.org</a:t>
            </a:r>
            <a:endParaRPr lang="da-DK"/>
          </a:p>
        </p:txBody>
      </p:sp>
      <p:sp>
        <p:nvSpPr>
          <p:cNvPr id="7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  <p:sp>
        <p:nvSpPr>
          <p:cNvPr id="9" name="Line 222"/>
          <p:cNvSpPr>
            <a:spLocks noChangeShapeType="1"/>
          </p:cNvSpPr>
          <p:nvPr userDrawn="1"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4/25/2016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0799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4038600" cy="500066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038600" cy="50006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4/25/2016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64294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4/25/2016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4/25/2016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4/25/2016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3008313" cy="7207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5111750" cy="5340369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4/25/2016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Line 222"/>
          <p:cNvSpPr>
            <a:spLocks noChangeShapeType="1"/>
          </p:cNvSpPr>
          <p:nvPr/>
        </p:nvSpPr>
        <p:spPr bwMode="auto">
          <a:xfrm>
            <a:off x="428597" y="1428736"/>
            <a:ext cx="3071834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1492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7152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da-DK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8165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4/25/2016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5" name="Rectangle 18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48594" y="6572272"/>
            <a:ext cx="152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700">
                <a:solidFill>
                  <a:srgbClr val="150E53"/>
                </a:solidFill>
                <a:latin typeface="+mn-lt"/>
              </a:defRPr>
            </a:lvl1pPr>
          </a:lstStyle>
          <a:p>
            <a:fld id="{433C56EF-5C50-014F-83FF-A185149DB78E}" type="datetimeFigureOut">
              <a:rPr lang="en-US" smtClean="0"/>
              <a:pPr/>
              <a:t>4/25/2016</a:t>
            </a:fld>
            <a:endParaRPr lang="en-US" dirty="0"/>
          </a:p>
        </p:txBody>
      </p:sp>
      <p:sp>
        <p:nvSpPr>
          <p:cNvPr id="2236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8869" y="6572272"/>
            <a:ext cx="3397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700">
                <a:solidFill>
                  <a:srgbClr val="666666"/>
                </a:solidFill>
                <a:latin typeface="+mn-lt"/>
              </a:defRPr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37" name="Line 189"/>
          <p:cNvSpPr>
            <a:spLocks noChangeShapeType="1"/>
          </p:cNvSpPr>
          <p:nvPr/>
        </p:nvSpPr>
        <p:spPr bwMode="auto">
          <a:xfrm>
            <a:off x="7570808" y="6588148"/>
            <a:ext cx="1588" cy="198438"/>
          </a:xfrm>
          <a:prstGeom prst="line">
            <a:avLst/>
          </a:prstGeom>
          <a:noFill/>
          <a:ln w="12700">
            <a:solidFill>
              <a:srgbClr val="666666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/>
          </a:p>
        </p:txBody>
      </p:sp>
      <p:sp>
        <p:nvSpPr>
          <p:cNvPr id="1032" name="Rectangle 2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28736"/>
            <a:ext cx="82296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 dirty="0" smtClean="0"/>
              <a:t>Klik for at redigere teksttypografierne i masteren</a:t>
            </a:r>
          </a:p>
          <a:p>
            <a:pPr lvl="1"/>
            <a:r>
              <a:rPr lang="da-DK" noProof="0" dirty="0" smtClean="0"/>
              <a:t>Andet niveau</a:t>
            </a:r>
          </a:p>
          <a:p>
            <a:pPr lvl="2"/>
            <a:r>
              <a:rPr lang="da-DK" noProof="0" dirty="0" smtClean="0"/>
              <a:t>Tredje niveau</a:t>
            </a:r>
          </a:p>
          <a:p>
            <a:pPr lvl="3"/>
            <a:r>
              <a:rPr lang="da-DK" noProof="0" dirty="0" smtClean="0"/>
              <a:t>Fjerde niveau</a:t>
            </a:r>
          </a:p>
          <a:p>
            <a:pPr lvl="4"/>
            <a:r>
              <a:rPr lang="da-DK" noProof="0" dirty="0" smtClean="0"/>
              <a:t>Femte niveau</a:t>
            </a:r>
          </a:p>
        </p:txBody>
      </p:sp>
      <p:sp>
        <p:nvSpPr>
          <p:cNvPr id="2269" name="Rectangle 2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72272"/>
            <a:ext cx="2895600" cy="28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/>
          </a:p>
        </p:txBody>
      </p:sp>
      <p:pic>
        <p:nvPicPr>
          <p:cNvPr id="9" name="Picture 8"/>
          <p:cNvPicPr/>
          <p:nvPr/>
        </p:nvPicPr>
        <p:blipFill rotWithShape="1"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09" b="11589"/>
          <a:stretch/>
        </p:blipFill>
        <p:spPr>
          <a:xfrm>
            <a:off x="6391698" y="-1"/>
            <a:ext cx="2760345" cy="68436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31" name="Rectangle 21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42918"/>
            <a:ext cx="8229600" cy="579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dirty="0" smtClean="0"/>
              <a:t>Klik for at redigere titeltypografi i masteren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4" r:id="rId12"/>
    <p:sldLayoutId id="2147483660" r:id="rId13"/>
    <p:sldLayoutId id="2147483675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6">
              <a:lumMod val="75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ts val="100"/>
        </a:spcBef>
        <a:spcAft>
          <a:spcPts val="100"/>
        </a:spcAft>
        <a:buClr>
          <a:srgbClr val="0055B0"/>
        </a:buClr>
        <a:buSzPct val="85000"/>
        <a:buFont typeface="Wingdings" pitchFamily="2" charset="2"/>
        <a:buChar char="§"/>
        <a:defRPr sz="2400">
          <a:solidFill>
            <a:srgbClr val="0055B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ts val="100"/>
        </a:spcBef>
        <a:spcAft>
          <a:spcPts val="100"/>
        </a:spcAft>
        <a:buSzPct val="85000"/>
        <a:buFont typeface="Wingdings" pitchFamily="2" charset="2"/>
        <a:buChar char="§"/>
        <a:defRPr sz="2000">
          <a:solidFill>
            <a:srgbClr val="0070C0"/>
          </a:solidFill>
          <a:latin typeface="+mn-lt"/>
        </a:defRPr>
      </a:lvl2pPr>
      <a:lvl3pPr marL="1143000" indent="-228600" algn="l" rtl="0" eaLnBrk="1" fontAlgn="base" hangingPunct="1">
        <a:spcBef>
          <a:spcPts val="100"/>
        </a:spcBef>
        <a:spcAft>
          <a:spcPts val="100"/>
        </a:spcAft>
        <a:buSzPct val="50000"/>
        <a:buFont typeface="Wingdings" pitchFamily="2" charset="2"/>
        <a:buChar char="§"/>
        <a:defRPr sz="2000">
          <a:solidFill>
            <a:srgbClr val="229BB8"/>
          </a:solidFill>
          <a:latin typeface="+mn-lt"/>
        </a:defRPr>
      </a:lvl3pPr>
      <a:lvl4pPr marL="1600200" indent="-228600" algn="l" rtl="0" eaLnBrk="1" fontAlgn="base" hangingPunct="1">
        <a:spcBef>
          <a:spcPts val="100"/>
        </a:spcBef>
        <a:spcAft>
          <a:spcPts val="100"/>
        </a:spcAft>
        <a:buChar char="–"/>
        <a:defRPr sz="1600">
          <a:solidFill>
            <a:schemeClr val="bg2">
              <a:lumMod val="75000"/>
            </a:schemeClr>
          </a:solidFill>
          <a:latin typeface="+mn-lt"/>
        </a:defRPr>
      </a:lvl4pPr>
      <a:lvl5pPr marL="2057400" indent="-228600" algn="l" rtl="0" eaLnBrk="1" fontAlgn="base" hangingPunct="1">
        <a:spcBef>
          <a:spcPts val="100"/>
        </a:spcBef>
        <a:spcAft>
          <a:spcPts val="100"/>
        </a:spcAft>
        <a:buChar char="»"/>
        <a:defRPr sz="1600">
          <a:solidFill>
            <a:schemeClr val="bg2">
              <a:lumMod val="75000"/>
            </a:schemeClr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image" Target="../media/image3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12" Type="http://schemas.openxmlformats.org/officeDocument/2006/relationships/image" Target="../media/image3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image" Target="../media/image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b="1" dirty="0"/>
              <a:t/>
            </a:r>
            <a:br>
              <a:rPr lang="en-US" b="1" dirty="0"/>
            </a:b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85800" y="2143116"/>
            <a:ext cx="8001000" cy="4074804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Calibri"/>
                <a:cs typeface="Calibri"/>
              </a:rPr>
              <a:t>Draft Observables Concept Model for Deployment of Anatomic/Molecular Pathology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226059"/>
            <a:ext cx="8229600" cy="579434"/>
          </a:xfrm>
        </p:spPr>
        <p:txBody>
          <a:bodyPr/>
          <a:lstStyle/>
          <a:p>
            <a:r>
              <a:rPr lang="en-US" dirty="0" smtClean="0"/>
              <a:t>MRCM&lt;&lt;Nucleotide sequence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08" t="10227" r="21204" b="19669"/>
          <a:stretch/>
        </p:blipFill>
        <p:spPr bwMode="auto">
          <a:xfrm>
            <a:off x="1014641" y="984464"/>
            <a:ext cx="7315200" cy="5873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44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7345" y="186510"/>
            <a:ext cx="8229600" cy="579434"/>
          </a:xfrm>
        </p:spPr>
        <p:txBody>
          <a:bodyPr>
            <a:normAutofit/>
          </a:bodyPr>
          <a:lstStyle/>
          <a:p>
            <a:r>
              <a:rPr lang="en-AU" dirty="0" smtClean="0"/>
              <a:t>Exemplar</a:t>
            </a:r>
            <a:endParaRPr lang="en-AU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993106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2864055" y="2182388"/>
            <a:ext cx="3455715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Chromosome structure(cell structure)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46" name="Flowchart: Terminator 45"/>
          <p:cNvSpPr/>
          <p:nvPr/>
        </p:nvSpPr>
        <p:spPr>
          <a:xfrm>
            <a:off x="2438458" y="2826417"/>
            <a:ext cx="2350620" cy="399372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Part of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41842" y="2826417"/>
            <a:ext cx="3345103" cy="37254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Chromosome pair 7(cell structure)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64" name="Elbow Connector 63"/>
          <p:cNvCxnSpPr>
            <a:endCxn id="46" idx="1"/>
          </p:cNvCxnSpPr>
          <p:nvPr/>
        </p:nvCxnSpPr>
        <p:spPr>
          <a:xfrm>
            <a:off x="1431066" y="2280049"/>
            <a:ext cx="1007392" cy="74605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768379" y="2008549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&lt;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553694" y="220804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12" name="Elbow Connector 111"/>
          <p:cNvCxnSpPr>
            <a:endCxn id="1027" idx="1"/>
          </p:cNvCxnSpPr>
          <p:nvPr/>
        </p:nvCxnSpPr>
        <p:spPr>
          <a:xfrm flipV="1">
            <a:off x="1974208" y="2383566"/>
            <a:ext cx="586948" cy="1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308439" y="2273694"/>
            <a:ext cx="245255" cy="63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212355" y="1717670"/>
            <a:ext cx="800868" cy="311179"/>
          </a:xfrm>
          <a:prstGeom prst="bentConnector2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65928" y="900415"/>
            <a:ext cx="5824055" cy="572412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100670521000004106 |BRAF gene locus (cell structure)|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   B-RAF proto-oncogene serine threonine kinase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5400000">
            <a:off x="2612027" y="1677889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Rectangle 58"/>
          <p:cNvSpPr/>
          <p:nvPr/>
        </p:nvSpPr>
        <p:spPr>
          <a:xfrm>
            <a:off x="2864056" y="1646102"/>
            <a:ext cx="3455714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Nucleotide sequence(cell structure)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62" name="Elbow Connector 61"/>
          <p:cNvCxnSpPr/>
          <p:nvPr/>
        </p:nvCxnSpPr>
        <p:spPr>
          <a:xfrm flipV="1">
            <a:off x="1914753" y="1838692"/>
            <a:ext cx="641259" cy="613059"/>
          </a:xfrm>
          <a:prstGeom prst="bentConnector3">
            <a:avLst>
              <a:gd name="adj1" fmla="val 2469"/>
            </a:avLst>
          </a:prstGeom>
          <a:ln w="25400" cmpd="sng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1592414"/>
              </p:ext>
            </p:extLst>
          </p:nvPr>
        </p:nvGraphicFramePr>
        <p:xfrm>
          <a:off x="914400" y="6655905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156" y="2261328"/>
            <a:ext cx="311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046" y="2946728"/>
            <a:ext cx="4333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3209" y="4114800"/>
            <a:ext cx="8545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Refset</a:t>
            </a:r>
            <a:endParaRPr lang="en-US" dirty="0" smtClean="0"/>
          </a:p>
          <a:p>
            <a:r>
              <a:rPr lang="en-US" dirty="0"/>
              <a:t>1067052100004106	HGNC:1097	http://</a:t>
            </a:r>
            <a:r>
              <a:rPr lang="en-US" dirty="0" smtClean="0"/>
              <a:t>rest.genenames.org/fetch/symbol/BRAF</a:t>
            </a:r>
          </a:p>
        </p:txBody>
      </p:sp>
    </p:spTree>
    <p:extLst>
      <p:ext uri="{BB962C8B-B14F-4D97-AF65-F5344CB8AC3E}">
        <p14:creationId xmlns:p14="http://schemas.microsoft.com/office/powerpoint/2010/main" val="49491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 model extension: Gene locus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39" t="9839" r="23366" b="11401"/>
          <a:stretch/>
        </p:blipFill>
        <p:spPr bwMode="auto">
          <a:xfrm>
            <a:off x="1331260" y="1329928"/>
            <a:ext cx="6197677" cy="585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416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Techniques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5" t="9828" r="71898" b="24774"/>
          <a:stretch/>
        </p:blipFill>
        <p:spPr bwMode="auto">
          <a:xfrm>
            <a:off x="4037545" y="-593002"/>
            <a:ext cx="5106455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867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0584" y="-557018"/>
            <a:ext cx="8696800" cy="579434"/>
          </a:xfrm>
        </p:spPr>
        <p:txBody>
          <a:bodyPr>
            <a:noAutofit/>
          </a:bodyPr>
          <a:lstStyle/>
          <a:p>
            <a:r>
              <a:rPr lang="en-AU" sz="1800" dirty="0" smtClean="0"/>
              <a:t>Agreed flattened quality observable model template for trial use</a:t>
            </a:r>
            <a:endParaRPr lang="en-AU" sz="1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268587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4737016" y="1502563"/>
            <a:ext cx="3912548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chemeClr val="tx1"/>
                </a:solidFill>
              </a:rPr>
              <a:t>S</a:t>
            </a:r>
            <a:r>
              <a:rPr lang="en-AU" sz="1400" b="1" dirty="0" smtClean="0">
                <a:solidFill>
                  <a:schemeClr val="tx1"/>
                </a:solidFill>
              </a:rPr>
              <a:t>equence variant property</a:t>
            </a:r>
            <a:endParaRPr lang="en-AU" sz="1400" b="1" dirty="0">
              <a:solidFill>
                <a:schemeClr val="tx1"/>
              </a:solidFill>
            </a:endParaRPr>
          </a:p>
        </p:txBody>
      </p:sp>
      <p:cxnSp>
        <p:nvCxnSpPr>
          <p:cNvPr id="16" name="Elbow Connector 15"/>
          <p:cNvCxnSpPr>
            <a:endCxn id="55" idx="1"/>
          </p:cNvCxnSpPr>
          <p:nvPr/>
        </p:nvCxnSpPr>
        <p:spPr>
          <a:xfrm rot="16200000" flipH="1">
            <a:off x="1068532" y="3141564"/>
            <a:ext cx="2297227" cy="49066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747335" y="4360901"/>
            <a:ext cx="3948435" cy="387996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b="1" dirty="0" smtClean="0">
                <a:solidFill>
                  <a:schemeClr val="tx1"/>
                </a:solidFill>
              </a:rPr>
              <a:t>Variant call format</a:t>
            </a:r>
            <a:endParaRPr lang="en-AU" sz="16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720420" y="2886202"/>
            <a:ext cx="3948435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chemeClr val="tx1"/>
                </a:solidFill>
              </a:rPr>
              <a:t>Single point in time</a:t>
            </a:r>
          </a:p>
        </p:txBody>
      </p:sp>
      <p:sp>
        <p:nvSpPr>
          <p:cNvPr id="46" name="Flowchart: Terminator 45"/>
          <p:cNvSpPr/>
          <p:nvPr/>
        </p:nvSpPr>
        <p:spPr>
          <a:xfrm>
            <a:off x="2303105" y="1996160"/>
            <a:ext cx="2211186" cy="350117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704319004|Inheres in|</a:t>
            </a:r>
            <a:endParaRPr lang="en-AU" sz="1200" b="1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765279" y="2033203"/>
            <a:ext cx="3930492" cy="37254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&lt;&lt;Nucleotide sequence 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9" name="Flowchart: Terminator 48"/>
          <p:cNvSpPr/>
          <p:nvPr/>
        </p:nvSpPr>
        <p:spPr>
          <a:xfrm>
            <a:off x="2227881" y="2376191"/>
            <a:ext cx="2171893" cy="45178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9216841000004100 |Inherent location |</a:t>
            </a:r>
            <a:endParaRPr lang="en-AU" sz="1000" b="1" dirty="0">
              <a:solidFill>
                <a:schemeClr val="tx1"/>
              </a:solidFill>
            </a:endParaRPr>
          </a:p>
        </p:txBody>
      </p:sp>
      <p:cxnSp>
        <p:nvCxnSpPr>
          <p:cNvPr id="64" name="Elbow Connector 63"/>
          <p:cNvCxnSpPr>
            <a:endCxn id="46" idx="1"/>
          </p:cNvCxnSpPr>
          <p:nvPr/>
        </p:nvCxnSpPr>
        <p:spPr>
          <a:xfrm flipV="1">
            <a:off x="1982768" y="2171219"/>
            <a:ext cx="320337" cy="95619"/>
          </a:xfrm>
          <a:prstGeom prst="bentConnector3">
            <a:avLst>
              <a:gd name="adj1" fmla="val 357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endCxn id="58" idx="1"/>
          </p:cNvCxnSpPr>
          <p:nvPr/>
        </p:nvCxnSpPr>
        <p:spPr>
          <a:xfrm rot="16200000" flipH="1">
            <a:off x="1563819" y="2674836"/>
            <a:ext cx="1266607" cy="45061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743922" y="2463220"/>
            <a:ext cx="3966378" cy="3647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&lt;&lt;Cell structure, &lt;&lt;Morphology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8379" y="2008549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553694" y="220804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308439" y="2273694"/>
            <a:ext cx="245255" cy="63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-24824" y="1480490"/>
            <a:ext cx="1430817" cy="15559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lowchart: Terminator 52"/>
          <p:cNvSpPr/>
          <p:nvPr/>
        </p:nvSpPr>
        <p:spPr>
          <a:xfrm>
            <a:off x="2275380" y="1533965"/>
            <a:ext cx="2266637" cy="339553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704318007|Property type|</a:t>
            </a:r>
            <a:endParaRPr lang="en-AU" sz="1200" b="1" dirty="0">
              <a:solidFill>
                <a:schemeClr val="tx1"/>
              </a:solidFill>
            </a:endParaRPr>
          </a:p>
        </p:txBody>
      </p:sp>
      <p:sp>
        <p:nvSpPr>
          <p:cNvPr id="54" name="Flowchart: Terminator 53"/>
          <p:cNvSpPr/>
          <p:nvPr/>
        </p:nvSpPr>
        <p:spPr>
          <a:xfrm>
            <a:off x="2295354" y="2895562"/>
            <a:ext cx="2036949" cy="31372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>
                <a:solidFill>
                  <a:schemeClr val="tx1"/>
                </a:solidFill>
              </a:rPr>
              <a:t>370134009 |Time aspect</a:t>
            </a:r>
            <a:r>
              <a:rPr lang="en-AU" sz="1000" b="1" dirty="0" smtClean="0">
                <a:solidFill>
                  <a:schemeClr val="tx1"/>
                </a:solidFill>
              </a:rPr>
              <a:t>|</a:t>
            </a:r>
            <a:endParaRPr lang="en-AU" sz="1000" b="1" dirty="0">
              <a:solidFill>
                <a:schemeClr val="tx1"/>
              </a:solidFill>
            </a:endParaRPr>
          </a:p>
        </p:txBody>
      </p:sp>
      <p:sp>
        <p:nvSpPr>
          <p:cNvPr id="55" name="Flowchart: Terminator 54"/>
          <p:cNvSpPr/>
          <p:nvPr/>
        </p:nvSpPr>
        <p:spPr>
          <a:xfrm>
            <a:off x="2462477" y="4360902"/>
            <a:ext cx="1837208" cy="34921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370132008 |Scale type|</a:t>
            </a:r>
            <a:endParaRPr lang="en-AU" sz="1000" b="1" dirty="0">
              <a:solidFill>
                <a:schemeClr val="tx1"/>
              </a:solidFill>
            </a:endParaRPr>
          </a:p>
        </p:txBody>
      </p:sp>
      <p:cxnSp>
        <p:nvCxnSpPr>
          <p:cNvPr id="140" name="Elbow Connector 139"/>
          <p:cNvCxnSpPr>
            <a:endCxn id="54" idx="1"/>
          </p:cNvCxnSpPr>
          <p:nvPr/>
        </p:nvCxnSpPr>
        <p:spPr>
          <a:xfrm rot="16200000" flipH="1">
            <a:off x="1726512" y="2483583"/>
            <a:ext cx="814144" cy="32354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67746" y="299812"/>
            <a:ext cx="5882857" cy="54306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 | Gene nucleotide sequence detected (observable </a:t>
            </a:r>
            <a:r>
              <a:rPr lang="en-US" sz="1400" dirty="0">
                <a:solidFill>
                  <a:schemeClr val="tx1"/>
                </a:solidFill>
              </a:rPr>
              <a:t>entity</a:t>
            </a:r>
            <a:r>
              <a:rPr lang="en-US" sz="1400" dirty="0" smtClean="0">
                <a:solidFill>
                  <a:schemeClr val="tx1"/>
                </a:solidFill>
              </a:rPr>
              <a:t>)|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5400000">
            <a:off x="4484988" y="1002017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62" name="Elbow Connector 61"/>
          <p:cNvCxnSpPr>
            <a:endCxn id="57" idx="3"/>
          </p:cNvCxnSpPr>
          <p:nvPr/>
        </p:nvCxnSpPr>
        <p:spPr>
          <a:xfrm flipV="1">
            <a:off x="1982768" y="1146033"/>
            <a:ext cx="2466216" cy="949322"/>
          </a:xfrm>
          <a:prstGeom prst="bentConnector3">
            <a:avLst>
              <a:gd name="adj1" fmla="val 27"/>
            </a:avLst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4756308" y="944855"/>
            <a:ext cx="3912546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Observable entity</a:t>
            </a:r>
            <a:endParaRPr lang="en-AU" sz="1400" b="1" dirty="0">
              <a:solidFill>
                <a:schemeClr val="tx1"/>
              </a:solidFill>
            </a:endParaRPr>
          </a:p>
        </p:txBody>
      </p:sp>
      <p:sp>
        <p:nvSpPr>
          <p:cNvPr id="58" name="Flowchart: Terminator 57"/>
          <p:cNvSpPr/>
          <p:nvPr/>
        </p:nvSpPr>
        <p:spPr>
          <a:xfrm>
            <a:off x="2422431" y="3384472"/>
            <a:ext cx="1895414" cy="297954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>
                <a:solidFill>
                  <a:schemeClr val="tx1"/>
                </a:solidFill>
              </a:rPr>
              <a:t>246501002 |Technique</a:t>
            </a:r>
          </a:p>
        </p:txBody>
      </p:sp>
      <p:sp>
        <p:nvSpPr>
          <p:cNvPr id="65" name="Flowchart: Terminator 64"/>
          <p:cNvSpPr/>
          <p:nvPr/>
        </p:nvSpPr>
        <p:spPr>
          <a:xfrm>
            <a:off x="2422432" y="3831403"/>
            <a:ext cx="1954216" cy="380494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>
                <a:solidFill>
                  <a:schemeClr val="tx1"/>
                </a:solidFill>
              </a:rPr>
              <a:t>704327008 |Direct site</a:t>
            </a:r>
            <a:r>
              <a:rPr lang="en-AU" sz="1000" dirty="0" smtClean="0">
                <a:solidFill>
                  <a:schemeClr val="tx1"/>
                </a:solidFill>
              </a:rPr>
              <a:t>||</a:t>
            </a:r>
            <a:endParaRPr lang="en-AU" sz="1000" dirty="0">
              <a:solidFill>
                <a:schemeClr val="tx1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760703" y="3804615"/>
            <a:ext cx="3908152" cy="514321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&lt;&lt;Specimen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4738367" y="3334590"/>
            <a:ext cx="3930488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Nucleotide </a:t>
            </a:r>
            <a:r>
              <a:rPr lang="en-AU" sz="1200" b="1" dirty="0">
                <a:solidFill>
                  <a:schemeClr val="tx1"/>
                </a:solidFill>
              </a:rPr>
              <a:t>sequencing technique (technique</a:t>
            </a:r>
            <a:r>
              <a:rPr lang="en-AU" sz="1200" b="1" dirty="0" smtClean="0">
                <a:solidFill>
                  <a:schemeClr val="tx1"/>
                </a:solidFill>
              </a:rPr>
              <a:t>)</a:t>
            </a:r>
            <a:endParaRPr lang="en-AU" sz="1200" b="1" dirty="0">
              <a:solidFill>
                <a:schemeClr val="tx1"/>
              </a:solidFill>
            </a:endParaRPr>
          </a:p>
        </p:txBody>
      </p:sp>
      <p:cxnSp>
        <p:nvCxnSpPr>
          <p:cNvPr id="74" name="Elbow Connector 73"/>
          <p:cNvCxnSpPr>
            <a:endCxn id="65" idx="1"/>
          </p:cNvCxnSpPr>
          <p:nvPr/>
        </p:nvCxnSpPr>
        <p:spPr>
          <a:xfrm rot="16200000" flipH="1">
            <a:off x="1316528" y="2915746"/>
            <a:ext cx="1772144" cy="439664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 bwMode="auto">
          <a:xfrm flipH="1">
            <a:off x="1697710" y="2266842"/>
            <a:ext cx="302054" cy="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Elbow Connector 58"/>
          <p:cNvCxnSpPr>
            <a:endCxn id="53" idx="1"/>
          </p:cNvCxnSpPr>
          <p:nvPr/>
        </p:nvCxnSpPr>
        <p:spPr>
          <a:xfrm rot="5400000" flipH="1" flipV="1">
            <a:off x="1856193" y="1830318"/>
            <a:ext cx="545763" cy="29261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endCxn id="47" idx="1"/>
          </p:cNvCxnSpPr>
          <p:nvPr/>
        </p:nvCxnSpPr>
        <p:spPr bwMode="auto">
          <a:xfrm>
            <a:off x="4539762" y="2196034"/>
            <a:ext cx="225517" cy="23442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Straight Arrow Connector 86"/>
          <p:cNvCxnSpPr>
            <a:stCxn id="53" idx="3"/>
            <a:endCxn id="7" idx="1"/>
          </p:cNvCxnSpPr>
          <p:nvPr/>
        </p:nvCxnSpPr>
        <p:spPr bwMode="auto">
          <a:xfrm>
            <a:off x="4542017" y="1703742"/>
            <a:ext cx="194999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Straight Arrow Connector 87"/>
          <p:cNvCxnSpPr/>
          <p:nvPr/>
        </p:nvCxnSpPr>
        <p:spPr bwMode="auto">
          <a:xfrm>
            <a:off x="4367417" y="3052425"/>
            <a:ext cx="305696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Straight Arrow Connector 88"/>
          <p:cNvCxnSpPr>
            <a:endCxn id="36" idx="1"/>
          </p:cNvCxnSpPr>
          <p:nvPr/>
        </p:nvCxnSpPr>
        <p:spPr bwMode="auto">
          <a:xfrm>
            <a:off x="4426898" y="2617041"/>
            <a:ext cx="317024" cy="28558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Straight Arrow Connector 90"/>
          <p:cNvCxnSpPr>
            <a:endCxn id="20" idx="1"/>
          </p:cNvCxnSpPr>
          <p:nvPr/>
        </p:nvCxnSpPr>
        <p:spPr bwMode="auto">
          <a:xfrm>
            <a:off x="4332303" y="4554899"/>
            <a:ext cx="415032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Straight Arrow Connector 91"/>
          <p:cNvCxnSpPr>
            <a:endCxn id="71" idx="1"/>
          </p:cNvCxnSpPr>
          <p:nvPr/>
        </p:nvCxnSpPr>
        <p:spPr bwMode="auto">
          <a:xfrm>
            <a:off x="4367676" y="4003475"/>
            <a:ext cx="393027" cy="58301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3" name="Straight Arrow Connector 92"/>
          <p:cNvCxnSpPr>
            <a:endCxn id="73" idx="1"/>
          </p:cNvCxnSpPr>
          <p:nvPr/>
        </p:nvCxnSpPr>
        <p:spPr bwMode="auto">
          <a:xfrm>
            <a:off x="4332303" y="3524815"/>
            <a:ext cx="406064" cy="8634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612789" y="63262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60" name="Elbow Connector 59"/>
          <p:cNvCxnSpPr>
            <a:endCxn id="49" idx="1"/>
          </p:cNvCxnSpPr>
          <p:nvPr/>
        </p:nvCxnSpPr>
        <p:spPr>
          <a:xfrm rot="16200000" flipH="1">
            <a:off x="1929035" y="2303238"/>
            <a:ext cx="352578" cy="24511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971814" y="5202833"/>
            <a:ext cx="56861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Most sequencing data today is reported in variant call</a:t>
            </a:r>
          </a:p>
          <a:p>
            <a:r>
              <a:rPr lang="en-US" dirty="0" smtClean="0"/>
              <a:t>Format with file sizes for multi-sequence tests running</a:t>
            </a:r>
          </a:p>
          <a:p>
            <a:r>
              <a:rPr lang="en-US" dirty="0" smtClean="0"/>
              <a:t>Several thousand bytes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80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0584" y="-557018"/>
            <a:ext cx="8696800" cy="579434"/>
          </a:xfrm>
        </p:spPr>
        <p:txBody>
          <a:bodyPr>
            <a:noAutofit/>
          </a:bodyPr>
          <a:lstStyle/>
          <a:p>
            <a:r>
              <a:rPr lang="en-AU" sz="1800" dirty="0" smtClean="0"/>
              <a:t>Agreed flattened quality observable model template for trial use</a:t>
            </a:r>
            <a:endParaRPr lang="en-AU" sz="1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532595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4737016" y="1502563"/>
            <a:ext cx="3912548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Sequence variant property</a:t>
            </a:r>
            <a:endParaRPr lang="en-AU" sz="1400" b="1" dirty="0">
              <a:solidFill>
                <a:schemeClr val="tx1"/>
              </a:solidFill>
            </a:endParaRPr>
          </a:p>
        </p:txBody>
      </p:sp>
      <p:cxnSp>
        <p:nvCxnSpPr>
          <p:cNvPr id="16" name="Elbow Connector 15"/>
          <p:cNvCxnSpPr>
            <a:endCxn id="55" idx="1"/>
          </p:cNvCxnSpPr>
          <p:nvPr/>
        </p:nvCxnSpPr>
        <p:spPr>
          <a:xfrm rot="16200000" flipH="1">
            <a:off x="1068532" y="3141564"/>
            <a:ext cx="2297227" cy="49066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747335" y="4360901"/>
            <a:ext cx="3948435" cy="387996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b="1" dirty="0" smtClean="0">
                <a:solidFill>
                  <a:schemeClr val="tx1"/>
                </a:solidFill>
              </a:rPr>
              <a:t>Variant call format</a:t>
            </a:r>
            <a:endParaRPr lang="en-AU" sz="16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720420" y="2886202"/>
            <a:ext cx="3948435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chemeClr val="tx1"/>
                </a:solidFill>
              </a:rPr>
              <a:t>Single point in time</a:t>
            </a:r>
          </a:p>
        </p:txBody>
      </p:sp>
      <p:sp>
        <p:nvSpPr>
          <p:cNvPr id="46" name="Flowchart: Terminator 45"/>
          <p:cNvSpPr/>
          <p:nvPr/>
        </p:nvSpPr>
        <p:spPr>
          <a:xfrm>
            <a:off x="2303105" y="1996160"/>
            <a:ext cx="2211186" cy="350117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704319004|Inheres in|</a:t>
            </a:r>
            <a:endParaRPr lang="en-AU" sz="1200" b="1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765279" y="2033203"/>
            <a:ext cx="3930492" cy="37254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Malignant neoplasm 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9" name="Flowchart: Terminator 48"/>
          <p:cNvSpPr/>
          <p:nvPr/>
        </p:nvSpPr>
        <p:spPr>
          <a:xfrm>
            <a:off x="2227881" y="2376191"/>
            <a:ext cx="2171893" cy="45178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9216841000004100 |Inherent location |</a:t>
            </a:r>
            <a:endParaRPr lang="en-AU" sz="1000" b="1" dirty="0">
              <a:solidFill>
                <a:schemeClr val="tx1"/>
              </a:solidFill>
            </a:endParaRPr>
          </a:p>
        </p:txBody>
      </p:sp>
      <p:cxnSp>
        <p:nvCxnSpPr>
          <p:cNvPr id="64" name="Elbow Connector 63"/>
          <p:cNvCxnSpPr>
            <a:endCxn id="46" idx="1"/>
          </p:cNvCxnSpPr>
          <p:nvPr/>
        </p:nvCxnSpPr>
        <p:spPr>
          <a:xfrm flipV="1">
            <a:off x="1982768" y="2171219"/>
            <a:ext cx="320337" cy="95619"/>
          </a:xfrm>
          <a:prstGeom prst="bentConnector3">
            <a:avLst>
              <a:gd name="adj1" fmla="val 357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endCxn id="58" idx="1"/>
          </p:cNvCxnSpPr>
          <p:nvPr/>
        </p:nvCxnSpPr>
        <p:spPr>
          <a:xfrm rot="16200000" flipH="1">
            <a:off x="1563819" y="2674836"/>
            <a:ext cx="1266607" cy="45061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743922" y="2463220"/>
            <a:ext cx="3966378" cy="3647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BRAF gene locus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8379" y="2008549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553694" y="220804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308439" y="2273694"/>
            <a:ext cx="245255" cy="63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-24824" y="1480490"/>
            <a:ext cx="1430817" cy="15559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lowchart: Terminator 52"/>
          <p:cNvSpPr/>
          <p:nvPr/>
        </p:nvSpPr>
        <p:spPr>
          <a:xfrm>
            <a:off x="2275380" y="1533965"/>
            <a:ext cx="2266637" cy="339553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704318007|Property type|</a:t>
            </a:r>
            <a:endParaRPr lang="en-AU" sz="1200" b="1" dirty="0">
              <a:solidFill>
                <a:schemeClr val="tx1"/>
              </a:solidFill>
            </a:endParaRPr>
          </a:p>
        </p:txBody>
      </p:sp>
      <p:sp>
        <p:nvSpPr>
          <p:cNvPr id="54" name="Flowchart: Terminator 53"/>
          <p:cNvSpPr/>
          <p:nvPr/>
        </p:nvSpPr>
        <p:spPr>
          <a:xfrm>
            <a:off x="2295354" y="2895562"/>
            <a:ext cx="2036949" cy="31372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>
                <a:solidFill>
                  <a:schemeClr val="tx1"/>
                </a:solidFill>
              </a:rPr>
              <a:t>370134009 |Time aspect</a:t>
            </a:r>
            <a:r>
              <a:rPr lang="en-AU" sz="1000" b="1" dirty="0" smtClean="0">
                <a:solidFill>
                  <a:schemeClr val="tx1"/>
                </a:solidFill>
              </a:rPr>
              <a:t>|</a:t>
            </a:r>
            <a:endParaRPr lang="en-AU" sz="1000" b="1" dirty="0">
              <a:solidFill>
                <a:schemeClr val="tx1"/>
              </a:solidFill>
            </a:endParaRPr>
          </a:p>
        </p:txBody>
      </p:sp>
      <p:sp>
        <p:nvSpPr>
          <p:cNvPr id="55" name="Flowchart: Terminator 54"/>
          <p:cNvSpPr/>
          <p:nvPr/>
        </p:nvSpPr>
        <p:spPr>
          <a:xfrm>
            <a:off x="2462477" y="4360902"/>
            <a:ext cx="1837208" cy="34921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370132008 |Scale type|</a:t>
            </a:r>
            <a:endParaRPr lang="en-AU" sz="1000" b="1" dirty="0">
              <a:solidFill>
                <a:schemeClr val="tx1"/>
              </a:solidFill>
            </a:endParaRPr>
          </a:p>
        </p:txBody>
      </p:sp>
      <p:cxnSp>
        <p:nvCxnSpPr>
          <p:cNvPr id="140" name="Elbow Connector 139"/>
          <p:cNvCxnSpPr>
            <a:endCxn id="54" idx="1"/>
          </p:cNvCxnSpPr>
          <p:nvPr/>
        </p:nvCxnSpPr>
        <p:spPr>
          <a:xfrm rot="16200000" flipH="1">
            <a:off x="1726512" y="2483583"/>
            <a:ext cx="814144" cy="32354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67746" y="299812"/>
            <a:ext cx="5882857" cy="54306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455350031000004100 |BRAF nucleotide sequence detected in excised malignant neoplasm (observable </a:t>
            </a:r>
            <a:r>
              <a:rPr lang="en-US" sz="1400" dirty="0">
                <a:solidFill>
                  <a:schemeClr val="tx1"/>
                </a:solidFill>
              </a:rPr>
              <a:t>entity</a:t>
            </a:r>
            <a:r>
              <a:rPr lang="en-US" sz="1400" dirty="0" smtClean="0">
                <a:solidFill>
                  <a:schemeClr val="tx1"/>
                </a:solidFill>
              </a:rPr>
              <a:t>)|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5400000">
            <a:off x="4484988" y="1002017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62" name="Elbow Connector 61"/>
          <p:cNvCxnSpPr>
            <a:endCxn id="57" idx="3"/>
          </p:cNvCxnSpPr>
          <p:nvPr/>
        </p:nvCxnSpPr>
        <p:spPr>
          <a:xfrm flipV="1">
            <a:off x="1982768" y="1146033"/>
            <a:ext cx="2466216" cy="949322"/>
          </a:xfrm>
          <a:prstGeom prst="bentConnector3">
            <a:avLst>
              <a:gd name="adj1" fmla="val 27"/>
            </a:avLst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4756308" y="944855"/>
            <a:ext cx="3912546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Observable entity</a:t>
            </a:r>
            <a:endParaRPr lang="en-AU" sz="1400" b="1" dirty="0">
              <a:solidFill>
                <a:schemeClr val="tx1"/>
              </a:solidFill>
            </a:endParaRPr>
          </a:p>
        </p:txBody>
      </p:sp>
      <p:sp>
        <p:nvSpPr>
          <p:cNvPr id="58" name="Flowchart: Terminator 57"/>
          <p:cNvSpPr/>
          <p:nvPr/>
        </p:nvSpPr>
        <p:spPr>
          <a:xfrm>
            <a:off x="2422431" y="3384472"/>
            <a:ext cx="1895414" cy="297954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>
                <a:solidFill>
                  <a:schemeClr val="tx1"/>
                </a:solidFill>
              </a:rPr>
              <a:t>246501002 |Technique</a:t>
            </a:r>
          </a:p>
        </p:txBody>
      </p:sp>
      <p:sp>
        <p:nvSpPr>
          <p:cNvPr id="65" name="Flowchart: Terminator 64"/>
          <p:cNvSpPr/>
          <p:nvPr/>
        </p:nvSpPr>
        <p:spPr>
          <a:xfrm>
            <a:off x="2422432" y="3831403"/>
            <a:ext cx="1954216" cy="380494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>
                <a:solidFill>
                  <a:schemeClr val="tx1"/>
                </a:solidFill>
              </a:rPr>
              <a:t>704327008 |Direct site</a:t>
            </a:r>
            <a:r>
              <a:rPr lang="en-AU" sz="1000" dirty="0" smtClean="0">
                <a:solidFill>
                  <a:schemeClr val="tx1"/>
                </a:solidFill>
              </a:rPr>
              <a:t>||</a:t>
            </a:r>
            <a:endParaRPr lang="en-AU" sz="1000" dirty="0">
              <a:solidFill>
                <a:schemeClr val="tx1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760703" y="3804615"/>
            <a:ext cx="3908152" cy="514321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b="1" dirty="0">
                <a:solidFill>
                  <a:schemeClr val="tx1"/>
                </a:solidFill>
              </a:rPr>
              <a:t>Formalin-fixed </a:t>
            </a:r>
            <a:r>
              <a:rPr lang="en-US" sz="1300" b="1" dirty="0" smtClean="0">
                <a:solidFill>
                  <a:schemeClr val="tx1"/>
                </a:solidFill>
              </a:rPr>
              <a:t>paraffin </a:t>
            </a:r>
            <a:r>
              <a:rPr lang="en-US" sz="1300" b="1" dirty="0">
                <a:solidFill>
                  <a:schemeClr val="tx1"/>
                </a:solidFill>
              </a:rPr>
              <a:t>embedded tissue sample</a:t>
            </a:r>
          </a:p>
        </p:txBody>
      </p:sp>
      <p:sp>
        <p:nvSpPr>
          <p:cNvPr id="73" name="Rectangle 72"/>
          <p:cNvSpPr/>
          <p:nvPr/>
        </p:nvSpPr>
        <p:spPr>
          <a:xfrm>
            <a:off x="4738367" y="3334590"/>
            <a:ext cx="3930488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Nucleotide </a:t>
            </a:r>
            <a:r>
              <a:rPr lang="en-AU" sz="1200" b="1" dirty="0">
                <a:solidFill>
                  <a:schemeClr val="tx1"/>
                </a:solidFill>
              </a:rPr>
              <a:t>sequencing technique (technique</a:t>
            </a:r>
            <a:r>
              <a:rPr lang="en-AU" sz="1200" b="1" dirty="0" smtClean="0">
                <a:solidFill>
                  <a:schemeClr val="tx1"/>
                </a:solidFill>
              </a:rPr>
              <a:t>)</a:t>
            </a:r>
            <a:endParaRPr lang="en-AU" sz="1200" b="1" dirty="0">
              <a:solidFill>
                <a:schemeClr val="tx1"/>
              </a:solidFill>
            </a:endParaRPr>
          </a:p>
        </p:txBody>
      </p:sp>
      <p:cxnSp>
        <p:nvCxnSpPr>
          <p:cNvPr id="74" name="Elbow Connector 73"/>
          <p:cNvCxnSpPr>
            <a:endCxn id="65" idx="1"/>
          </p:cNvCxnSpPr>
          <p:nvPr/>
        </p:nvCxnSpPr>
        <p:spPr>
          <a:xfrm rot="16200000" flipH="1">
            <a:off x="1316528" y="2915746"/>
            <a:ext cx="1772144" cy="439664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 bwMode="auto">
          <a:xfrm flipH="1">
            <a:off x="1697710" y="2266842"/>
            <a:ext cx="302054" cy="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Elbow Connector 58"/>
          <p:cNvCxnSpPr>
            <a:endCxn id="53" idx="1"/>
          </p:cNvCxnSpPr>
          <p:nvPr/>
        </p:nvCxnSpPr>
        <p:spPr>
          <a:xfrm rot="5400000" flipH="1" flipV="1">
            <a:off x="1856193" y="1830318"/>
            <a:ext cx="545763" cy="29261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endCxn id="47" idx="1"/>
          </p:cNvCxnSpPr>
          <p:nvPr/>
        </p:nvCxnSpPr>
        <p:spPr bwMode="auto">
          <a:xfrm>
            <a:off x="4539762" y="2196034"/>
            <a:ext cx="225517" cy="23442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Straight Arrow Connector 86"/>
          <p:cNvCxnSpPr>
            <a:stCxn id="53" idx="3"/>
            <a:endCxn id="7" idx="1"/>
          </p:cNvCxnSpPr>
          <p:nvPr/>
        </p:nvCxnSpPr>
        <p:spPr bwMode="auto">
          <a:xfrm>
            <a:off x="4542017" y="1703742"/>
            <a:ext cx="194999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Straight Arrow Connector 87"/>
          <p:cNvCxnSpPr/>
          <p:nvPr/>
        </p:nvCxnSpPr>
        <p:spPr bwMode="auto">
          <a:xfrm>
            <a:off x="4367417" y="3052425"/>
            <a:ext cx="305696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Straight Arrow Connector 88"/>
          <p:cNvCxnSpPr>
            <a:endCxn id="36" idx="1"/>
          </p:cNvCxnSpPr>
          <p:nvPr/>
        </p:nvCxnSpPr>
        <p:spPr bwMode="auto">
          <a:xfrm>
            <a:off x="4426898" y="2617041"/>
            <a:ext cx="317024" cy="28558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Straight Arrow Connector 90"/>
          <p:cNvCxnSpPr>
            <a:endCxn id="20" idx="1"/>
          </p:cNvCxnSpPr>
          <p:nvPr/>
        </p:nvCxnSpPr>
        <p:spPr bwMode="auto">
          <a:xfrm>
            <a:off x="4332303" y="4554899"/>
            <a:ext cx="415032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Straight Arrow Connector 91"/>
          <p:cNvCxnSpPr>
            <a:endCxn id="71" idx="1"/>
          </p:cNvCxnSpPr>
          <p:nvPr/>
        </p:nvCxnSpPr>
        <p:spPr bwMode="auto">
          <a:xfrm>
            <a:off x="4367676" y="4003475"/>
            <a:ext cx="393027" cy="58301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3" name="Straight Arrow Connector 92"/>
          <p:cNvCxnSpPr>
            <a:endCxn id="73" idx="1"/>
          </p:cNvCxnSpPr>
          <p:nvPr/>
        </p:nvCxnSpPr>
        <p:spPr bwMode="auto">
          <a:xfrm>
            <a:off x="4332303" y="3524815"/>
            <a:ext cx="406064" cy="8634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612789" y="63262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60" name="Elbow Connector 59"/>
          <p:cNvCxnSpPr>
            <a:endCxn id="49" idx="1"/>
          </p:cNvCxnSpPr>
          <p:nvPr/>
        </p:nvCxnSpPr>
        <p:spPr>
          <a:xfrm rot="16200000" flipH="1">
            <a:off x="1929035" y="2303238"/>
            <a:ext cx="352578" cy="24511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489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183" y="523648"/>
            <a:ext cx="8229600" cy="579434"/>
          </a:xfrm>
        </p:spPr>
        <p:txBody>
          <a:bodyPr/>
          <a:lstStyle/>
          <a:p>
            <a:r>
              <a:rPr lang="en-US" dirty="0" smtClean="0"/>
              <a:t>Features of human nucleotide </a:t>
            </a:r>
            <a:br>
              <a:rPr lang="en-US" dirty="0" smtClean="0"/>
            </a:br>
            <a:r>
              <a:rPr lang="en-US" dirty="0" smtClean="0"/>
              <a:t>sequence by variant call format (Alexis)</a:t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8457086"/>
              </p:ext>
            </p:extLst>
          </p:nvPr>
        </p:nvGraphicFramePr>
        <p:xfrm>
          <a:off x="1739803" y="1428750"/>
          <a:ext cx="5664393" cy="5000625"/>
        </p:xfrm>
        <a:graphic>
          <a:graphicData uri="http://schemas.openxmlformats.org/drawingml/2006/table">
            <a:tbl>
              <a:tblPr/>
              <a:tblGrid>
                <a:gridCol w="1545611"/>
                <a:gridCol w="1440594"/>
                <a:gridCol w="2678188"/>
              </a:tblGrid>
              <a:tr h="369821">
                <a:tc>
                  <a:txBody>
                    <a:bodyPr/>
                    <a:lstStyle/>
                    <a:p>
                      <a:r>
                        <a:rPr lang="en-US" sz="900" b="1" u="sng" dirty="0">
                          <a:effectLst/>
                          <a:latin typeface="Times New Roman,serif"/>
                        </a:rPr>
                        <a:t>Property</a:t>
                      </a:r>
                      <a:endParaRPr lang="en-US" sz="1400" dirty="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u="sng">
                          <a:effectLst/>
                          <a:latin typeface="Times New Roman,serif"/>
                        </a:rPr>
                        <a:t>Example Value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u="sng" dirty="0" err="1" smtClean="0">
                          <a:effectLst/>
                          <a:latin typeface="Times New Roman,serif"/>
                        </a:rPr>
                        <a:t>Valuesets</a:t>
                      </a:r>
                      <a:r>
                        <a:rPr lang="en-US" sz="900" b="1" u="sng" dirty="0" smtClean="0">
                          <a:effectLst/>
                          <a:latin typeface="Times New Roman,serif"/>
                        </a:rPr>
                        <a:t> </a:t>
                      </a:r>
                      <a:r>
                        <a:rPr lang="en-US" sz="900" b="1" u="sng" dirty="0">
                          <a:effectLst/>
                          <a:latin typeface="Times New Roman,serif"/>
                        </a:rPr>
                        <a:t>(not comprehensive, by far)</a:t>
                      </a:r>
                      <a:endParaRPr lang="en-US" sz="1400" dirty="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821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Human Genome Reference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GRCh37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GRCh38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821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HUGO Gene Abbreviation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BRAF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STK11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TP53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821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Nucleic Acid Type Examined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DNA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RNA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Mitochondrial DNA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95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Nucleic acid variant type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Single nucleotide variant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Insertion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Deletion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Translocation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Copy number variant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Methylation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7522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Predicted protein variant type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Single amino acid substitution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Silent (no protein change)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Insertion with frameshift and early truncation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Insertion with frameshift and late truncation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Deletion with frameshift and early truncation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Deletion with frameshift and late truncation 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Fusion protein (translocation with another gene's protein)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Complete non-expression of protein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Splice region variant</a:t>
                      </a:r>
                      <a:endParaRPr lang="en-US" sz="1400">
                        <a:effectLst/>
                      </a:endParaRPr>
                    </a:p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 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10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Start coordinate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140453135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140453155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10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Stop coordinate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140453135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140453156 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821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HGVS nucleic acid nomenclature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c.1799T&gt;A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c.1779_1780delTGinsGA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821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HGVS protein nomenclature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  <a:latin typeface="Times New Roman,serif"/>
                        </a:rPr>
                        <a:t>p.Val600Glu</a:t>
                      </a:r>
                      <a:endParaRPr lang="en-US" sz="140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effectLst/>
                          <a:latin typeface="Times New Roman,serif"/>
                        </a:rPr>
                        <a:t>p.Asp594Asn</a:t>
                      </a:r>
                      <a:endParaRPr lang="en-US" sz="1400" dirty="0">
                        <a:effectLst/>
                      </a:endParaRPr>
                    </a:p>
                  </a:txBody>
                  <a:tcPr marL="40198" marR="40198" marT="40198" marB="40198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39900" y="1428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smtClean="0">
                <a:ln>
                  <a:noFill/>
                </a:ln>
                <a:solidFill>
                  <a:srgbClr val="2E75B5"/>
                </a:solidFill>
                <a:effectLst/>
                <a:latin typeface="Times New Roman" pitchFamily="18" charset="0"/>
                <a:cs typeface="Arial" pitchFamily="34" charset="0"/>
              </a:rPr>
              <a:t>Human genetic variant from reference 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2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0584" y="-557018"/>
            <a:ext cx="8696800" cy="579434"/>
          </a:xfrm>
        </p:spPr>
        <p:txBody>
          <a:bodyPr>
            <a:noAutofit/>
          </a:bodyPr>
          <a:lstStyle/>
          <a:p>
            <a:r>
              <a:rPr lang="en-AU" sz="1800" dirty="0" smtClean="0"/>
              <a:t>Agreed flattened quality observable model template for trial use</a:t>
            </a:r>
            <a:endParaRPr lang="en-AU" sz="1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268587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4756308" y="1502563"/>
            <a:ext cx="3912548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Nucleotide sequence variant</a:t>
            </a:r>
            <a:endParaRPr lang="en-AU" sz="14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720420" y="2886202"/>
            <a:ext cx="3948435" cy="596300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Chr7 140719927 BRAFV600E V G… |GRCh38;CM000669.2</a:t>
            </a:r>
            <a:endParaRPr lang="en-AU" sz="1400" b="1" dirty="0">
              <a:solidFill>
                <a:schemeClr val="tx1"/>
              </a:solidFill>
            </a:endParaRPr>
          </a:p>
        </p:txBody>
      </p:sp>
      <p:sp>
        <p:nvSpPr>
          <p:cNvPr id="46" name="Flowchart: Terminator 45"/>
          <p:cNvSpPr/>
          <p:nvPr/>
        </p:nvSpPr>
        <p:spPr>
          <a:xfrm>
            <a:off x="2303105" y="1996160"/>
            <a:ext cx="2211186" cy="350117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Finding site</a:t>
            </a:r>
            <a:r>
              <a:rPr lang="en-AU" sz="1200" dirty="0" smtClean="0">
                <a:solidFill>
                  <a:schemeClr val="tx1"/>
                </a:solidFill>
              </a:rPr>
              <a:t>	</a:t>
            </a:r>
            <a:endParaRPr lang="en-AU" sz="12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765279" y="2004019"/>
            <a:ext cx="3930492" cy="37254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BRAF gene locus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9" name="Flowchart: Terminator 48"/>
          <p:cNvSpPr/>
          <p:nvPr/>
        </p:nvSpPr>
        <p:spPr>
          <a:xfrm>
            <a:off x="2227881" y="2462022"/>
            <a:ext cx="2171893" cy="385410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Interprets</a:t>
            </a:r>
            <a:endParaRPr lang="en-AU" sz="1400" b="1" dirty="0">
              <a:solidFill>
                <a:schemeClr val="tx1"/>
              </a:solidFill>
            </a:endParaRPr>
          </a:p>
        </p:txBody>
      </p:sp>
      <p:cxnSp>
        <p:nvCxnSpPr>
          <p:cNvPr id="64" name="Elbow Connector 63"/>
          <p:cNvCxnSpPr>
            <a:endCxn id="46" idx="1"/>
          </p:cNvCxnSpPr>
          <p:nvPr/>
        </p:nvCxnSpPr>
        <p:spPr>
          <a:xfrm flipV="1">
            <a:off x="1982768" y="2171219"/>
            <a:ext cx="320337" cy="95619"/>
          </a:xfrm>
          <a:prstGeom prst="bentConnector3">
            <a:avLst>
              <a:gd name="adj1" fmla="val 357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743922" y="2463220"/>
            <a:ext cx="3966378" cy="3647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tx1"/>
                </a:solidFill>
              </a:rPr>
              <a:t>BRAF nucleotide sequence detected in malignancy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8379" y="2008549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553694" y="220804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308439" y="2273694"/>
            <a:ext cx="245255" cy="63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233" y="1505548"/>
            <a:ext cx="1395126" cy="141165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lowchart: Terminator 52"/>
          <p:cNvSpPr/>
          <p:nvPr/>
        </p:nvSpPr>
        <p:spPr>
          <a:xfrm>
            <a:off x="2275380" y="1533965"/>
            <a:ext cx="2266637" cy="339553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Associated morphology</a:t>
            </a:r>
            <a:endParaRPr lang="en-AU" sz="1200" b="1" dirty="0">
              <a:solidFill>
                <a:schemeClr val="tx1"/>
              </a:solidFill>
            </a:endParaRPr>
          </a:p>
        </p:txBody>
      </p:sp>
      <p:sp>
        <p:nvSpPr>
          <p:cNvPr id="54" name="Flowchart: Terminator 53"/>
          <p:cNvSpPr/>
          <p:nvPr/>
        </p:nvSpPr>
        <p:spPr>
          <a:xfrm>
            <a:off x="2343912" y="2953462"/>
            <a:ext cx="2036949" cy="460947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i="1" dirty="0" smtClean="0">
                <a:solidFill>
                  <a:schemeClr val="tx1"/>
                </a:solidFill>
              </a:rPr>
              <a:t>Has value</a:t>
            </a:r>
            <a:endParaRPr lang="en-AU" sz="1400" b="1" i="1" dirty="0">
              <a:solidFill>
                <a:schemeClr val="tx1"/>
              </a:solidFill>
            </a:endParaRPr>
          </a:p>
        </p:txBody>
      </p:sp>
      <p:cxnSp>
        <p:nvCxnSpPr>
          <p:cNvPr id="140" name="Elbow Connector 139"/>
          <p:cNvCxnSpPr>
            <a:endCxn id="54" idx="1"/>
          </p:cNvCxnSpPr>
          <p:nvPr/>
        </p:nvCxnSpPr>
        <p:spPr>
          <a:xfrm rot="16200000" flipH="1">
            <a:off x="1712642" y="2552666"/>
            <a:ext cx="895520" cy="36702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67746" y="217137"/>
            <a:ext cx="4346545" cy="630344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BRAF V600E mutation identified in excised malignant neoplasm (finding)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5400000">
            <a:off x="4484988" y="1002017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62" name="Elbow Connector 61"/>
          <p:cNvCxnSpPr>
            <a:endCxn id="57" idx="3"/>
          </p:cNvCxnSpPr>
          <p:nvPr/>
        </p:nvCxnSpPr>
        <p:spPr>
          <a:xfrm flipV="1">
            <a:off x="1982768" y="1146033"/>
            <a:ext cx="2466216" cy="949322"/>
          </a:xfrm>
          <a:prstGeom prst="bentConnector3">
            <a:avLst>
              <a:gd name="adj1" fmla="val 27"/>
            </a:avLst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4756308" y="944855"/>
            <a:ext cx="3912546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Evaluation finding</a:t>
            </a:r>
            <a:endParaRPr lang="en-AU" sz="1400" b="1" dirty="0">
              <a:solidFill>
                <a:schemeClr val="tx1"/>
              </a:solidFill>
            </a:endParaRPr>
          </a:p>
        </p:txBody>
      </p:sp>
      <p:cxnSp>
        <p:nvCxnSpPr>
          <p:cNvPr id="38" name="Straight Connector 37"/>
          <p:cNvCxnSpPr/>
          <p:nvPr/>
        </p:nvCxnSpPr>
        <p:spPr bwMode="auto">
          <a:xfrm flipH="1">
            <a:off x="1697710" y="2266842"/>
            <a:ext cx="302054" cy="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Elbow Connector 58"/>
          <p:cNvCxnSpPr>
            <a:endCxn id="53" idx="1"/>
          </p:cNvCxnSpPr>
          <p:nvPr/>
        </p:nvCxnSpPr>
        <p:spPr>
          <a:xfrm rot="5400000" flipH="1" flipV="1">
            <a:off x="1856193" y="1830318"/>
            <a:ext cx="545763" cy="29261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endCxn id="47" idx="1"/>
          </p:cNvCxnSpPr>
          <p:nvPr/>
        </p:nvCxnSpPr>
        <p:spPr bwMode="auto">
          <a:xfrm>
            <a:off x="4539762" y="2166850"/>
            <a:ext cx="225517" cy="23442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Straight Arrow Connector 86"/>
          <p:cNvCxnSpPr>
            <a:stCxn id="53" idx="3"/>
            <a:endCxn id="7" idx="1"/>
          </p:cNvCxnSpPr>
          <p:nvPr/>
        </p:nvCxnSpPr>
        <p:spPr bwMode="auto">
          <a:xfrm>
            <a:off x="4542017" y="1703742"/>
            <a:ext cx="214291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Straight Arrow Connector 87"/>
          <p:cNvCxnSpPr>
            <a:stCxn id="54" idx="3"/>
            <a:endCxn id="28" idx="1"/>
          </p:cNvCxnSpPr>
          <p:nvPr/>
        </p:nvCxnSpPr>
        <p:spPr bwMode="auto">
          <a:xfrm>
            <a:off x="4380861" y="3183936"/>
            <a:ext cx="339559" cy="416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Straight Arrow Connector 88"/>
          <p:cNvCxnSpPr>
            <a:stCxn id="49" idx="3"/>
            <a:endCxn id="36" idx="1"/>
          </p:cNvCxnSpPr>
          <p:nvPr/>
        </p:nvCxnSpPr>
        <p:spPr bwMode="auto">
          <a:xfrm flipV="1">
            <a:off x="4399774" y="2645599"/>
            <a:ext cx="344148" cy="9128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612789" y="63262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60" name="Elbow Connector 59"/>
          <p:cNvCxnSpPr>
            <a:endCxn id="49" idx="1"/>
          </p:cNvCxnSpPr>
          <p:nvPr/>
        </p:nvCxnSpPr>
        <p:spPr>
          <a:xfrm rot="16200000" flipH="1">
            <a:off x="1912441" y="2339287"/>
            <a:ext cx="385766" cy="24511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024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282" y="353201"/>
            <a:ext cx="8229600" cy="579434"/>
          </a:xfrm>
        </p:spPr>
        <p:txBody>
          <a:bodyPr/>
          <a:lstStyle/>
          <a:p>
            <a:r>
              <a:rPr lang="en-US" dirty="0" smtClean="0"/>
              <a:t>SNOW OWL exemplars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" t="10448" r="71050" b="22283"/>
          <a:stretch/>
        </p:blipFill>
        <p:spPr bwMode="auto">
          <a:xfrm>
            <a:off x="0" y="1239696"/>
            <a:ext cx="3466532" cy="492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8" t="10055" r="21278" b="11322"/>
          <a:stretch/>
        </p:blipFill>
        <p:spPr bwMode="auto">
          <a:xfrm>
            <a:off x="2743200" y="1106556"/>
            <a:ext cx="6400800" cy="5751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535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0584" y="-557018"/>
            <a:ext cx="8696800" cy="579434"/>
          </a:xfrm>
        </p:spPr>
        <p:txBody>
          <a:bodyPr>
            <a:noAutofit/>
          </a:bodyPr>
          <a:lstStyle/>
          <a:p>
            <a:r>
              <a:rPr lang="en-AU" sz="1800" dirty="0" smtClean="0"/>
              <a:t>Agreed flattened quality observable model template for trial use</a:t>
            </a:r>
            <a:endParaRPr lang="en-AU" sz="1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672189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4756308" y="1502563"/>
            <a:ext cx="3912548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err="1" smtClean="0">
                <a:solidFill>
                  <a:schemeClr val="tx1"/>
                </a:solidFill>
              </a:rPr>
              <a:t>Entitic</a:t>
            </a:r>
            <a:r>
              <a:rPr lang="en-AU" sz="1400" b="1" dirty="0" smtClean="0">
                <a:solidFill>
                  <a:schemeClr val="tx1"/>
                </a:solidFill>
              </a:rPr>
              <a:t> number (qualifier</a:t>
            </a:r>
            <a:r>
              <a:rPr lang="en-AU" sz="1400" dirty="0" smtClean="0">
                <a:solidFill>
                  <a:schemeClr val="tx1"/>
                </a:solidFill>
              </a:rPr>
              <a:t>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16" name="Elbow Connector 15"/>
          <p:cNvCxnSpPr>
            <a:endCxn id="55" idx="1"/>
          </p:cNvCxnSpPr>
          <p:nvPr/>
        </p:nvCxnSpPr>
        <p:spPr>
          <a:xfrm rot="16200000" flipH="1">
            <a:off x="1068532" y="3141564"/>
            <a:ext cx="2297227" cy="49066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747335" y="4360901"/>
            <a:ext cx="3948435" cy="387996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&lt;&lt;Scales</a:t>
            </a:r>
            <a:endParaRPr lang="en-AU" sz="1400" b="1" dirty="0">
              <a:solidFill>
                <a:schemeClr val="tx1"/>
              </a:solidFill>
            </a:endParaRPr>
          </a:p>
        </p:txBody>
      </p:sp>
      <p:sp>
        <p:nvSpPr>
          <p:cNvPr id="27" name="Flowchart: Terminator 26"/>
          <p:cNvSpPr/>
          <p:nvPr/>
        </p:nvSpPr>
        <p:spPr>
          <a:xfrm>
            <a:off x="2422431" y="4858056"/>
            <a:ext cx="1877254" cy="334885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>
                <a:solidFill>
                  <a:schemeClr val="tx1"/>
                </a:solidFill>
              </a:rPr>
              <a:t>704327008 |Direct site|</a:t>
            </a:r>
          </a:p>
        </p:txBody>
      </p:sp>
      <p:cxnSp>
        <p:nvCxnSpPr>
          <p:cNvPr id="32" name="Elbow Connector 31"/>
          <p:cNvCxnSpPr>
            <a:endCxn id="27" idx="1"/>
          </p:cNvCxnSpPr>
          <p:nvPr/>
        </p:nvCxnSpPr>
        <p:spPr>
          <a:xfrm rot="16200000" flipH="1">
            <a:off x="817793" y="3420860"/>
            <a:ext cx="2758659" cy="45061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lowchart: Terminator 45"/>
          <p:cNvSpPr/>
          <p:nvPr/>
        </p:nvSpPr>
        <p:spPr>
          <a:xfrm>
            <a:off x="2303105" y="1996160"/>
            <a:ext cx="2211186" cy="350117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704319004|Inheres in|</a:t>
            </a:r>
            <a:endParaRPr lang="en-AU" sz="12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756401" y="1988813"/>
            <a:ext cx="3930492" cy="37254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&lt;&lt;Nucleotide sequence 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9" name="Flowchart: Terminator 48"/>
          <p:cNvSpPr/>
          <p:nvPr/>
        </p:nvSpPr>
        <p:spPr>
          <a:xfrm>
            <a:off x="2227881" y="2376191"/>
            <a:ext cx="2171893" cy="45178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 smtClean="0">
                <a:solidFill>
                  <a:schemeClr val="tx1"/>
                </a:solidFill>
              </a:rPr>
              <a:t>9216841000004100 |Inherent location |</a:t>
            </a:r>
            <a:endParaRPr lang="en-AU" sz="1000" dirty="0">
              <a:solidFill>
                <a:schemeClr val="tx1"/>
              </a:solidFill>
            </a:endParaRPr>
          </a:p>
        </p:txBody>
      </p:sp>
      <p:cxnSp>
        <p:nvCxnSpPr>
          <p:cNvPr id="64" name="Elbow Connector 63"/>
          <p:cNvCxnSpPr>
            <a:endCxn id="46" idx="1"/>
          </p:cNvCxnSpPr>
          <p:nvPr/>
        </p:nvCxnSpPr>
        <p:spPr>
          <a:xfrm flipV="1">
            <a:off x="1982768" y="2171219"/>
            <a:ext cx="320337" cy="95619"/>
          </a:xfrm>
          <a:prstGeom prst="bentConnector3">
            <a:avLst>
              <a:gd name="adj1" fmla="val 357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endCxn id="58" idx="1"/>
          </p:cNvCxnSpPr>
          <p:nvPr/>
        </p:nvCxnSpPr>
        <p:spPr>
          <a:xfrm rot="16200000" flipH="1">
            <a:off x="1563819" y="2674836"/>
            <a:ext cx="1266607" cy="45061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743922" y="2445464"/>
            <a:ext cx="3966378" cy="3647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&lt;&lt;Cell structure, &lt;&lt;Morphology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8379" y="2008549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553694" y="220804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308439" y="2273694"/>
            <a:ext cx="245255" cy="63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-35445" y="1469870"/>
            <a:ext cx="1452058" cy="155590"/>
          </a:xfrm>
          <a:prstGeom prst="bentConnector2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lowchart: Terminator 52"/>
          <p:cNvSpPr/>
          <p:nvPr/>
        </p:nvSpPr>
        <p:spPr>
          <a:xfrm>
            <a:off x="2275380" y="1533965"/>
            <a:ext cx="2266637" cy="339553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704318007|Property type|</a:t>
            </a:r>
            <a:endParaRPr lang="en-AU" sz="1200" dirty="0">
              <a:solidFill>
                <a:schemeClr val="tx1"/>
              </a:solidFill>
            </a:endParaRPr>
          </a:p>
        </p:txBody>
      </p:sp>
      <p:sp>
        <p:nvSpPr>
          <p:cNvPr id="55" name="Flowchart: Terminator 54"/>
          <p:cNvSpPr/>
          <p:nvPr/>
        </p:nvSpPr>
        <p:spPr>
          <a:xfrm>
            <a:off x="2462477" y="4360902"/>
            <a:ext cx="1837208" cy="34921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 smtClean="0">
                <a:solidFill>
                  <a:schemeClr val="tx1"/>
                </a:solidFill>
              </a:rPr>
              <a:t>370132008 |Scale type|</a:t>
            </a:r>
            <a:endParaRPr lang="en-AU" sz="1000" dirty="0">
              <a:solidFill>
                <a:schemeClr val="tx1"/>
              </a:solidFill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4720419" y="4858056"/>
            <a:ext cx="3948435" cy="366716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&lt;&lt;Specimen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67746" y="225288"/>
            <a:ext cx="5027105" cy="59634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 smtClean="0">
                <a:solidFill>
                  <a:schemeClr val="tx1"/>
                </a:solidFill>
              </a:rPr>
              <a:t>Immunohistochemical</a:t>
            </a:r>
            <a:r>
              <a:rPr lang="en-US" sz="1400" b="1" dirty="0" smtClean="0">
                <a:solidFill>
                  <a:schemeClr val="tx1"/>
                </a:solidFill>
              </a:rPr>
              <a:t> test for protein expression of gene or gene mutation (observable entity)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5400000">
            <a:off x="4484988" y="1002017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62" name="Elbow Connector 61"/>
          <p:cNvCxnSpPr>
            <a:endCxn id="57" idx="3"/>
          </p:cNvCxnSpPr>
          <p:nvPr/>
        </p:nvCxnSpPr>
        <p:spPr>
          <a:xfrm flipV="1">
            <a:off x="1982768" y="1146033"/>
            <a:ext cx="2466216" cy="949322"/>
          </a:xfrm>
          <a:prstGeom prst="bentConnector3">
            <a:avLst>
              <a:gd name="adj1" fmla="val 27"/>
            </a:avLst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4756308" y="944855"/>
            <a:ext cx="3912546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err="1" smtClean="0">
                <a:solidFill>
                  <a:schemeClr val="tx1"/>
                </a:solidFill>
              </a:rPr>
              <a:t>Tumor</a:t>
            </a:r>
            <a:r>
              <a:rPr lang="en-AU" sz="1400" b="1" dirty="0" smtClean="0">
                <a:solidFill>
                  <a:schemeClr val="tx1"/>
                </a:solidFill>
              </a:rPr>
              <a:t> observable (observable entity</a:t>
            </a:r>
            <a:r>
              <a:rPr lang="en-AU" sz="1400" dirty="0" smtClean="0">
                <a:solidFill>
                  <a:schemeClr val="tx1"/>
                </a:solidFill>
              </a:rPr>
              <a:t>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58" name="Flowchart: Terminator 57"/>
          <p:cNvSpPr/>
          <p:nvPr/>
        </p:nvSpPr>
        <p:spPr>
          <a:xfrm>
            <a:off x="2422431" y="3384472"/>
            <a:ext cx="1895414" cy="297954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>
                <a:solidFill>
                  <a:schemeClr val="tx1"/>
                </a:solidFill>
              </a:rPr>
              <a:t>246501002 |Technique|</a:t>
            </a:r>
            <a:endParaRPr lang="en-AU" sz="1000" dirty="0">
              <a:solidFill>
                <a:schemeClr val="tx1"/>
              </a:solidFill>
            </a:endParaRPr>
          </a:p>
        </p:txBody>
      </p:sp>
      <p:sp>
        <p:nvSpPr>
          <p:cNvPr id="65" name="Flowchart: Terminator 64"/>
          <p:cNvSpPr/>
          <p:nvPr/>
        </p:nvSpPr>
        <p:spPr>
          <a:xfrm>
            <a:off x="2422432" y="3831403"/>
            <a:ext cx="1954216" cy="380494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 smtClean="0">
                <a:solidFill>
                  <a:schemeClr val="tx1"/>
                </a:solidFill>
              </a:rPr>
              <a:t>370134009 |Time aspect|</a:t>
            </a:r>
            <a:endParaRPr lang="en-AU" sz="1000" dirty="0">
              <a:solidFill>
                <a:schemeClr val="tx1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769675" y="3831403"/>
            <a:ext cx="3908152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Single point in time(qualifier)</a:t>
            </a:r>
            <a:endParaRPr lang="en-AU" sz="1400" b="1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4711736" y="3334590"/>
            <a:ext cx="3930488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err="1" smtClean="0">
                <a:solidFill>
                  <a:schemeClr val="tx1"/>
                </a:solidFill>
              </a:rPr>
              <a:t>Immunohistochemical</a:t>
            </a:r>
            <a:r>
              <a:rPr lang="en-AU" sz="1400" b="1" dirty="0" smtClean="0">
                <a:solidFill>
                  <a:schemeClr val="tx1"/>
                </a:solidFill>
              </a:rPr>
              <a:t> </a:t>
            </a:r>
            <a:r>
              <a:rPr lang="en-AU" sz="1400" b="1" dirty="0">
                <a:solidFill>
                  <a:schemeClr val="tx1"/>
                </a:solidFill>
              </a:rPr>
              <a:t>technique(technique</a:t>
            </a:r>
            <a:r>
              <a:rPr lang="en-AU" sz="1400" dirty="0" smtClean="0">
                <a:solidFill>
                  <a:schemeClr val="tx1"/>
                </a:solidFill>
              </a:rPr>
              <a:t>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74" name="Elbow Connector 73"/>
          <p:cNvCxnSpPr>
            <a:endCxn id="65" idx="1"/>
          </p:cNvCxnSpPr>
          <p:nvPr/>
        </p:nvCxnSpPr>
        <p:spPr>
          <a:xfrm rot="16200000" flipH="1">
            <a:off x="1316528" y="2915746"/>
            <a:ext cx="1772144" cy="439664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 bwMode="auto">
          <a:xfrm flipH="1">
            <a:off x="1697710" y="2266842"/>
            <a:ext cx="302054" cy="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Elbow Connector 58"/>
          <p:cNvCxnSpPr>
            <a:endCxn id="53" idx="1"/>
          </p:cNvCxnSpPr>
          <p:nvPr/>
        </p:nvCxnSpPr>
        <p:spPr>
          <a:xfrm rot="5400000" flipH="1" flipV="1">
            <a:off x="1856193" y="1830318"/>
            <a:ext cx="545763" cy="29261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endCxn id="47" idx="1"/>
          </p:cNvCxnSpPr>
          <p:nvPr/>
        </p:nvCxnSpPr>
        <p:spPr bwMode="auto">
          <a:xfrm>
            <a:off x="4530884" y="2151644"/>
            <a:ext cx="225517" cy="23442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Straight Arrow Connector 86"/>
          <p:cNvCxnSpPr>
            <a:stCxn id="53" idx="3"/>
            <a:endCxn id="7" idx="1"/>
          </p:cNvCxnSpPr>
          <p:nvPr/>
        </p:nvCxnSpPr>
        <p:spPr bwMode="auto">
          <a:xfrm>
            <a:off x="4542017" y="1703742"/>
            <a:ext cx="214291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Straight Arrow Connector 88"/>
          <p:cNvCxnSpPr>
            <a:endCxn id="36" idx="1"/>
          </p:cNvCxnSpPr>
          <p:nvPr/>
        </p:nvCxnSpPr>
        <p:spPr bwMode="auto">
          <a:xfrm>
            <a:off x="4426898" y="2599285"/>
            <a:ext cx="317024" cy="28558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Straight Arrow Connector 90"/>
          <p:cNvCxnSpPr>
            <a:endCxn id="20" idx="1"/>
          </p:cNvCxnSpPr>
          <p:nvPr/>
        </p:nvCxnSpPr>
        <p:spPr bwMode="auto">
          <a:xfrm>
            <a:off x="4332303" y="4554899"/>
            <a:ext cx="415032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Straight Arrow Connector 91"/>
          <p:cNvCxnSpPr>
            <a:endCxn id="71" idx="1"/>
          </p:cNvCxnSpPr>
          <p:nvPr/>
        </p:nvCxnSpPr>
        <p:spPr bwMode="auto">
          <a:xfrm>
            <a:off x="4376648" y="4030262"/>
            <a:ext cx="393027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3" name="Straight Arrow Connector 92"/>
          <p:cNvCxnSpPr>
            <a:endCxn id="73" idx="1"/>
          </p:cNvCxnSpPr>
          <p:nvPr/>
        </p:nvCxnSpPr>
        <p:spPr bwMode="auto">
          <a:xfrm>
            <a:off x="4305672" y="3524815"/>
            <a:ext cx="406064" cy="8634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7" name="Straight Arrow Connector 96"/>
          <p:cNvCxnSpPr>
            <a:endCxn id="123" idx="1"/>
          </p:cNvCxnSpPr>
          <p:nvPr/>
        </p:nvCxnSpPr>
        <p:spPr bwMode="auto">
          <a:xfrm>
            <a:off x="4325942" y="5026306"/>
            <a:ext cx="394477" cy="15108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612789" y="63262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60" name="Elbow Connector 59"/>
          <p:cNvCxnSpPr>
            <a:endCxn id="49" idx="1"/>
          </p:cNvCxnSpPr>
          <p:nvPr/>
        </p:nvCxnSpPr>
        <p:spPr>
          <a:xfrm rot="16200000" flipH="1">
            <a:off x="1929035" y="2303238"/>
            <a:ext cx="352578" cy="24511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343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cases for molecular pathology/genetics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arenR"/>
            </a:pPr>
            <a:r>
              <a:rPr lang="en-US" dirty="0" smtClean="0"/>
              <a:t>Resected melanoma tests positive for BRAF V600E mutation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smtClean="0"/>
              <a:t>Patient is heterozygote for BRCA1 mutation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smtClean="0"/>
              <a:t>Resected colon cancer tests positive for MSH2 gene mutation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smtClean="0"/>
              <a:t>Finding of Human non-polyposis colon cancer type 1 genetic carrier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/>
              <a:t>KRAS codon 12 sequence variant detected in excised malignant </a:t>
            </a:r>
            <a:r>
              <a:rPr lang="en-US" dirty="0" smtClean="0"/>
              <a:t>neoplasm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/>
              <a:t>D2S123 mononucleotide microsatellite stability in excised malignant neoplasm</a:t>
            </a:r>
            <a:endParaRPr lang="en-US" dirty="0" smtClean="0"/>
          </a:p>
          <a:p>
            <a:pPr marL="457200" indent="-457200">
              <a:buFont typeface="+mj-lt"/>
              <a:buAutoNum type="arabi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07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0584" y="-557018"/>
            <a:ext cx="8696800" cy="579434"/>
          </a:xfrm>
        </p:spPr>
        <p:txBody>
          <a:bodyPr>
            <a:noAutofit/>
          </a:bodyPr>
          <a:lstStyle/>
          <a:p>
            <a:r>
              <a:rPr lang="en-AU" sz="1800" dirty="0" smtClean="0"/>
              <a:t>Agreed flattened quality observable model template for trial use</a:t>
            </a:r>
            <a:endParaRPr lang="en-AU" sz="1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994124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4756308" y="1502563"/>
            <a:ext cx="3912548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err="1" smtClean="0">
                <a:solidFill>
                  <a:schemeClr val="tx1"/>
                </a:solidFill>
              </a:rPr>
              <a:t>Entitic</a:t>
            </a:r>
            <a:r>
              <a:rPr lang="en-AU" sz="1400" b="1" dirty="0" smtClean="0">
                <a:solidFill>
                  <a:schemeClr val="tx1"/>
                </a:solidFill>
              </a:rPr>
              <a:t> number (qualifier</a:t>
            </a:r>
            <a:r>
              <a:rPr lang="en-AU" sz="1400" dirty="0" smtClean="0">
                <a:solidFill>
                  <a:schemeClr val="tx1"/>
                </a:solidFill>
              </a:rPr>
              <a:t>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16" name="Elbow Connector 15"/>
          <p:cNvCxnSpPr>
            <a:endCxn id="55" idx="1"/>
          </p:cNvCxnSpPr>
          <p:nvPr/>
        </p:nvCxnSpPr>
        <p:spPr>
          <a:xfrm rot="16200000" flipH="1">
            <a:off x="1068532" y="3141564"/>
            <a:ext cx="2297227" cy="49066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747335" y="4360901"/>
            <a:ext cx="3948435" cy="387996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Nominal value (qualifier)</a:t>
            </a:r>
            <a:endParaRPr lang="en-AU" sz="1400" b="1" dirty="0">
              <a:solidFill>
                <a:schemeClr val="tx1"/>
              </a:solidFill>
            </a:endParaRPr>
          </a:p>
        </p:txBody>
      </p:sp>
      <p:sp>
        <p:nvSpPr>
          <p:cNvPr id="27" name="Flowchart: Terminator 26"/>
          <p:cNvSpPr/>
          <p:nvPr/>
        </p:nvSpPr>
        <p:spPr>
          <a:xfrm>
            <a:off x="2422431" y="4858056"/>
            <a:ext cx="1877254" cy="334885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>
                <a:solidFill>
                  <a:schemeClr val="tx1"/>
                </a:solidFill>
              </a:rPr>
              <a:t>704327008 |Direct site|</a:t>
            </a:r>
          </a:p>
        </p:txBody>
      </p:sp>
      <p:cxnSp>
        <p:nvCxnSpPr>
          <p:cNvPr id="32" name="Elbow Connector 31"/>
          <p:cNvCxnSpPr>
            <a:endCxn id="27" idx="1"/>
          </p:cNvCxnSpPr>
          <p:nvPr/>
        </p:nvCxnSpPr>
        <p:spPr>
          <a:xfrm rot="16200000" flipH="1">
            <a:off x="817793" y="3420860"/>
            <a:ext cx="2758659" cy="45061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lowchart: Terminator 45"/>
          <p:cNvSpPr/>
          <p:nvPr/>
        </p:nvSpPr>
        <p:spPr>
          <a:xfrm>
            <a:off x="2303105" y="1996160"/>
            <a:ext cx="2211186" cy="350117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704319004|Inheres in|</a:t>
            </a:r>
            <a:endParaRPr lang="en-AU" sz="12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756401" y="1988813"/>
            <a:ext cx="3930492" cy="37254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BRAF gene locus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9" name="Flowchart: Terminator 48"/>
          <p:cNvSpPr/>
          <p:nvPr/>
        </p:nvSpPr>
        <p:spPr>
          <a:xfrm>
            <a:off x="2227881" y="2376191"/>
            <a:ext cx="2171893" cy="45178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 smtClean="0">
                <a:solidFill>
                  <a:schemeClr val="tx1"/>
                </a:solidFill>
              </a:rPr>
              <a:t>9216841000004100 |Inherent location |</a:t>
            </a:r>
            <a:endParaRPr lang="en-AU" sz="1000" dirty="0">
              <a:solidFill>
                <a:schemeClr val="tx1"/>
              </a:solidFill>
            </a:endParaRPr>
          </a:p>
        </p:txBody>
      </p:sp>
      <p:cxnSp>
        <p:nvCxnSpPr>
          <p:cNvPr id="64" name="Elbow Connector 63"/>
          <p:cNvCxnSpPr>
            <a:endCxn id="46" idx="1"/>
          </p:cNvCxnSpPr>
          <p:nvPr/>
        </p:nvCxnSpPr>
        <p:spPr>
          <a:xfrm flipV="1">
            <a:off x="1982768" y="2171219"/>
            <a:ext cx="320337" cy="95619"/>
          </a:xfrm>
          <a:prstGeom prst="bentConnector3">
            <a:avLst>
              <a:gd name="adj1" fmla="val 357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endCxn id="58" idx="1"/>
          </p:cNvCxnSpPr>
          <p:nvPr/>
        </p:nvCxnSpPr>
        <p:spPr>
          <a:xfrm rot="16200000" flipH="1">
            <a:off x="1563819" y="2674836"/>
            <a:ext cx="1266607" cy="45061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743922" y="2445464"/>
            <a:ext cx="3966378" cy="3647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Malignant neoplasm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8379" y="2008549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553694" y="220804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308439" y="2273694"/>
            <a:ext cx="245255" cy="63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-35445" y="1469870"/>
            <a:ext cx="1452058" cy="155590"/>
          </a:xfrm>
          <a:prstGeom prst="bentConnector2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lowchart: Terminator 52"/>
          <p:cNvSpPr/>
          <p:nvPr/>
        </p:nvSpPr>
        <p:spPr>
          <a:xfrm>
            <a:off x="2275380" y="1533965"/>
            <a:ext cx="2266637" cy="339553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dirty="0" smtClean="0">
                <a:solidFill>
                  <a:schemeClr val="tx1"/>
                </a:solidFill>
              </a:rPr>
              <a:t>704318007|Property type|</a:t>
            </a:r>
            <a:endParaRPr lang="en-AU" sz="1200" dirty="0">
              <a:solidFill>
                <a:schemeClr val="tx1"/>
              </a:solidFill>
            </a:endParaRPr>
          </a:p>
        </p:txBody>
      </p:sp>
      <p:sp>
        <p:nvSpPr>
          <p:cNvPr id="55" name="Flowchart: Terminator 54"/>
          <p:cNvSpPr/>
          <p:nvPr/>
        </p:nvSpPr>
        <p:spPr>
          <a:xfrm>
            <a:off x="2462477" y="4360902"/>
            <a:ext cx="1837208" cy="34921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 smtClean="0">
                <a:solidFill>
                  <a:schemeClr val="tx1"/>
                </a:solidFill>
              </a:rPr>
              <a:t>370132008 |Scale type|</a:t>
            </a:r>
            <a:endParaRPr lang="en-AU" sz="1000" dirty="0">
              <a:solidFill>
                <a:schemeClr val="tx1"/>
              </a:solidFill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4720419" y="4858056"/>
            <a:ext cx="3948435" cy="366716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Formalin fixed paraffin embedded tissue specimen</a:t>
            </a:r>
          </a:p>
        </p:txBody>
      </p:sp>
      <p:sp>
        <p:nvSpPr>
          <p:cNvPr id="56" name="Rectangle 55"/>
          <p:cNvSpPr/>
          <p:nvPr/>
        </p:nvSpPr>
        <p:spPr>
          <a:xfrm>
            <a:off x="167746" y="225288"/>
            <a:ext cx="5027105" cy="59634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smtClean="0">
                <a:solidFill>
                  <a:schemeClr val="tx1"/>
                </a:solidFill>
              </a:rPr>
              <a:t>BRAF protein expression by </a:t>
            </a:r>
            <a:r>
              <a:rPr lang="en-US" sz="1400" b="1" dirty="0" err="1" smtClean="0">
                <a:solidFill>
                  <a:schemeClr val="tx1"/>
                </a:solidFill>
              </a:rPr>
              <a:t>immunoperoxidase</a:t>
            </a:r>
            <a:r>
              <a:rPr lang="en-US" sz="1400" b="1" dirty="0">
                <a:solidFill>
                  <a:schemeClr val="tx1"/>
                </a:solidFill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</a:rPr>
              <a:t>staining of excised malignant neoplasm (observable entity)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5400000">
            <a:off x="4484988" y="1002017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62" name="Elbow Connector 61"/>
          <p:cNvCxnSpPr>
            <a:endCxn id="57" idx="3"/>
          </p:cNvCxnSpPr>
          <p:nvPr/>
        </p:nvCxnSpPr>
        <p:spPr>
          <a:xfrm flipV="1">
            <a:off x="1982768" y="1146033"/>
            <a:ext cx="2466216" cy="949322"/>
          </a:xfrm>
          <a:prstGeom prst="bentConnector3">
            <a:avLst>
              <a:gd name="adj1" fmla="val 27"/>
            </a:avLst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4756308" y="944855"/>
            <a:ext cx="3912546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err="1" smtClean="0">
                <a:solidFill>
                  <a:schemeClr val="tx1"/>
                </a:solidFill>
              </a:rPr>
              <a:t>Tumor</a:t>
            </a:r>
            <a:r>
              <a:rPr lang="en-AU" sz="1400" b="1" dirty="0" smtClean="0">
                <a:solidFill>
                  <a:schemeClr val="tx1"/>
                </a:solidFill>
              </a:rPr>
              <a:t> observable (observable entity</a:t>
            </a:r>
            <a:r>
              <a:rPr lang="en-AU" sz="1400" dirty="0" smtClean="0">
                <a:solidFill>
                  <a:schemeClr val="tx1"/>
                </a:solidFill>
              </a:rPr>
              <a:t>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58" name="Flowchart: Terminator 57"/>
          <p:cNvSpPr/>
          <p:nvPr/>
        </p:nvSpPr>
        <p:spPr>
          <a:xfrm>
            <a:off x="2422431" y="3384472"/>
            <a:ext cx="1895414" cy="297954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>
                <a:solidFill>
                  <a:schemeClr val="tx1"/>
                </a:solidFill>
              </a:rPr>
              <a:t>246501002 |Technique|</a:t>
            </a:r>
            <a:endParaRPr lang="en-AU" sz="1000" dirty="0">
              <a:solidFill>
                <a:schemeClr val="tx1"/>
              </a:solidFill>
            </a:endParaRPr>
          </a:p>
        </p:txBody>
      </p:sp>
      <p:sp>
        <p:nvSpPr>
          <p:cNvPr id="65" name="Flowchart: Terminator 64"/>
          <p:cNvSpPr/>
          <p:nvPr/>
        </p:nvSpPr>
        <p:spPr>
          <a:xfrm>
            <a:off x="2422432" y="3831403"/>
            <a:ext cx="1954216" cy="380494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 smtClean="0">
                <a:solidFill>
                  <a:schemeClr val="tx1"/>
                </a:solidFill>
              </a:rPr>
              <a:t>370134009 |Time aspect|</a:t>
            </a:r>
            <a:endParaRPr lang="en-AU" sz="1000" dirty="0">
              <a:solidFill>
                <a:schemeClr val="tx1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769675" y="3831403"/>
            <a:ext cx="3908152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Single point in time(qualifier)</a:t>
            </a:r>
            <a:endParaRPr lang="en-AU" sz="1400" b="1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4711736" y="3334590"/>
            <a:ext cx="3930488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err="1">
                <a:solidFill>
                  <a:schemeClr val="tx1"/>
                </a:solidFill>
              </a:rPr>
              <a:t>I</a:t>
            </a:r>
            <a:r>
              <a:rPr lang="en-AU" sz="1400" b="1" dirty="0" err="1" smtClean="0">
                <a:solidFill>
                  <a:schemeClr val="tx1"/>
                </a:solidFill>
              </a:rPr>
              <a:t>mmunoperoxidase</a:t>
            </a:r>
            <a:r>
              <a:rPr lang="en-AU" sz="1400" b="1" dirty="0" smtClean="0">
                <a:solidFill>
                  <a:schemeClr val="tx1"/>
                </a:solidFill>
              </a:rPr>
              <a:t> </a:t>
            </a:r>
            <a:r>
              <a:rPr lang="en-AU" sz="1400" b="1" dirty="0">
                <a:solidFill>
                  <a:schemeClr val="tx1"/>
                </a:solidFill>
              </a:rPr>
              <a:t>technique(technique</a:t>
            </a:r>
            <a:r>
              <a:rPr lang="en-AU" sz="1400" dirty="0" smtClean="0">
                <a:solidFill>
                  <a:schemeClr val="tx1"/>
                </a:solidFill>
              </a:rPr>
              <a:t>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74" name="Elbow Connector 73"/>
          <p:cNvCxnSpPr>
            <a:endCxn id="65" idx="1"/>
          </p:cNvCxnSpPr>
          <p:nvPr/>
        </p:nvCxnSpPr>
        <p:spPr>
          <a:xfrm rot="16200000" flipH="1">
            <a:off x="1316528" y="2915746"/>
            <a:ext cx="1772144" cy="439664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 bwMode="auto">
          <a:xfrm flipH="1">
            <a:off x="1697710" y="2266842"/>
            <a:ext cx="302054" cy="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Elbow Connector 58"/>
          <p:cNvCxnSpPr>
            <a:endCxn id="53" idx="1"/>
          </p:cNvCxnSpPr>
          <p:nvPr/>
        </p:nvCxnSpPr>
        <p:spPr>
          <a:xfrm rot="5400000" flipH="1" flipV="1">
            <a:off x="1856193" y="1830318"/>
            <a:ext cx="545763" cy="29261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endCxn id="47" idx="1"/>
          </p:cNvCxnSpPr>
          <p:nvPr/>
        </p:nvCxnSpPr>
        <p:spPr bwMode="auto">
          <a:xfrm>
            <a:off x="4530884" y="2151644"/>
            <a:ext cx="225517" cy="23442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Straight Arrow Connector 86"/>
          <p:cNvCxnSpPr>
            <a:stCxn id="53" idx="3"/>
            <a:endCxn id="7" idx="1"/>
          </p:cNvCxnSpPr>
          <p:nvPr/>
        </p:nvCxnSpPr>
        <p:spPr bwMode="auto">
          <a:xfrm>
            <a:off x="4542017" y="1703742"/>
            <a:ext cx="214291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Straight Arrow Connector 88"/>
          <p:cNvCxnSpPr>
            <a:endCxn id="36" idx="1"/>
          </p:cNvCxnSpPr>
          <p:nvPr/>
        </p:nvCxnSpPr>
        <p:spPr bwMode="auto">
          <a:xfrm>
            <a:off x="4426898" y="2599285"/>
            <a:ext cx="317024" cy="28558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Straight Arrow Connector 90"/>
          <p:cNvCxnSpPr>
            <a:endCxn id="20" idx="1"/>
          </p:cNvCxnSpPr>
          <p:nvPr/>
        </p:nvCxnSpPr>
        <p:spPr bwMode="auto">
          <a:xfrm>
            <a:off x="4332303" y="4554899"/>
            <a:ext cx="415032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Straight Arrow Connector 91"/>
          <p:cNvCxnSpPr>
            <a:endCxn id="71" idx="1"/>
          </p:cNvCxnSpPr>
          <p:nvPr/>
        </p:nvCxnSpPr>
        <p:spPr bwMode="auto">
          <a:xfrm>
            <a:off x="4376648" y="4030262"/>
            <a:ext cx="393027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3" name="Straight Arrow Connector 92"/>
          <p:cNvCxnSpPr>
            <a:endCxn id="73" idx="1"/>
          </p:cNvCxnSpPr>
          <p:nvPr/>
        </p:nvCxnSpPr>
        <p:spPr bwMode="auto">
          <a:xfrm>
            <a:off x="4305672" y="3524815"/>
            <a:ext cx="406064" cy="8634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7" name="Straight Arrow Connector 96"/>
          <p:cNvCxnSpPr>
            <a:endCxn id="123" idx="1"/>
          </p:cNvCxnSpPr>
          <p:nvPr/>
        </p:nvCxnSpPr>
        <p:spPr bwMode="auto">
          <a:xfrm>
            <a:off x="4325942" y="5026306"/>
            <a:ext cx="394477" cy="15108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612789" y="63262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60" name="Elbow Connector 59"/>
          <p:cNvCxnSpPr>
            <a:endCxn id="49" idx="1"/>
          </p:cNvCxnSpPr>
          <p:nvPr/>
        </p:nvCxnSpPr>
        <p:spPr>
          <a:xfrm rot="16200000" flipH="1">
            <a:off x="1929035" y="2303238"/>
            <a:ext cx="352578" cy="24511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518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7345" y="173063"/>
            <a:ext cx="8229600" cy="579434"/>
          </a:xfrm>
        </p:spPr>
        <p:txBody>
          <a:bodyPr>
            <a:normAutofit/>
          </a:bodyPr>
          <a:lstStyle/>
          <a:p>
            <a:r>
              <a:rPr lang="en-AU" dirty="0" smtClean="0"/>
              <a:t>Exemplar</a:t>
            </a:r>
            <a:endParaRPr lang="en-AU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403852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2864055" y="2182388"/>
            <a:ext cx="3455715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|Chromosome structure(cell structure)|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46" name="Flowchart: Terminator 45"/>
          <p:cNvSpPr/>
          <p:nvPr/>
        </p:nvSpPr>
        <p:spPr>
          <a:xfrm>
            <a:off x="2438458" y="2826417"/>
            <a:ext cx="2350620" cy="399372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Part of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41842" y="2826417"/>
            <a:ext cx="3345103" cy="37254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|Chromosome pair 17(cell structure)|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64" name="Elbow Connector 63"/>
          <p:cNvCxnSpPr>
            <a:endCxn id="46" idx="1"/>
          </p:cNvCxnSpPr>
          <p:nvPr/>
        </p:nvCxnSpPr>
        <p:spPr>
          <a:xfrm>
            <a:off x="1377278" y="2280049"/>
            <a:ext cx="1061180" cy="746054"/>
          </a:xfrm>
          <a:prstGeom prst="bentConnector3">
            <a:avLst>
              <a:gd name="adj1" fmla="val 52534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768379" y="2008549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&lt;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553694" y="220804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12" name="Elbow Connector 111"/>
          <p:cNvCxnSpPr>
            <a:endCxn id="1027" idx="1"/>
          </p:cNvCxnSpPr>
          <p:nvPr/>
        </p:nvCxnSpPr>
        <p:spPr>
          <a:xfrm flipV="1">
            <a:off x="1974208" y="2383566"/>
            <a:ext cx="586948" cy="1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308439" y="2273694"/>
            <a:ext cx="245255" cy="63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212355" y="1717670"/>
            <a:ext cx="800868" cy="311179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65928" y="900415"/>
            <a:ext cx="5824055" cy="572412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437494961000004105 |BRCA1 gene locus (cell structure)|</a:t>
            </a:r>
          </a:p>
          <a:p>
            <a:r>
              <a:rPr lang="en-US" sz="1600" dirty="0" smtClean="0">
                <a:solidFill>
                  <a:schemeClr val="tx1"/>
                </a:solidFill>
              </a:rPr>
              <a:t>   Breast cancer 1 BRCA1 gene locus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5400000">
            <a:off x="2612027" y="1677889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Rectangle 58"/>
          <p:cNvSpPr/>
          <p:nvPr/>
        </p:nvSpPr>
        <p:spPr>
          <a:xfrm>
            <a:off x="2864056" y="1646102"/>
            <a:ext cx="3455714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|Nucleotide sequence(cell structure)|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62" name="Elbow Connector 61"/>
          <p:cNvCxnSpPr/>
          <p:nvPr/>
        </p:nvCxnSpPr>
        <p:spPr>
          <a:xfrm flipV="1">
            <a:off x="1906058" y="1807281"/>
            <a:ext cx="641259" cy="613059"/>
          </a:xfrm>
          <a:prstGeom prst="bentConnector3">
            <a:avLst>
              <a:gd name="adj1" fmla="val 2469"/>
            </a:avLst>
          </a:prstGeom>
          <a:ln w="25400" cmpd="sng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9922269"/>
              </p:ext>
            </p:extLst>
          </p:nvPr>
        </p:nvGraphicFramePr>
        <p:xfrm>
          <a:off x="914400" y="6655905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156" y="2261328"/>
            <a:ext cx="311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046" y="2946728"/>
            <a:ext cx="4333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7482" y="4208929"/>
            <a:ext cx="91614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Refset</a:t>
            </a:r>
            <a:r>
              <a:rPr lang="en-US" dirty="0" smtClean="0"/>
              <a:t>:</a:t>
            </a:r>
          </a:p>
          <a:p>
            <a:r>
              <a:rPr lang="en-US" dirty="0" smtClean="0"/>
              <a:t>437494961000004105	HGNC:1100 	http</a:t>
            </a:r>
            <a:r>
              <a:rPr lang="en-US" dirty="0"/>
              <a:t>://</a:t>
            </a:r>
            <a:r>
              <a:rPr lang="en-US" dirty="0" smtClean="0"/>
              <a:t>rest.genenames.org/fetch/symbol/BRCA1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49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0584" y="-557018"/>
            <a:ext cx="8696800" cy="579434"/>
          </a:xfrm>
        </p:spPr>
        <p:txBody>
          <a:bodyPr>
            <a:noAutofit/>
          </a:bodyPr>
          <a:lstStyle/>
          <a:p>
            <a:r>
              <a:rPr lang="en-AU" sz="1800" dirty="0" smtClean="0"/>
              <a:t>Agreed flattened quality observable model template for trial use</a:t>
            </a:r>
            <a:endParaRPr lang="en-AU" sz="1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882458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4737016" y="1502563"/>
            <a:ext cx="3912548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chemeClr val="tx1"/>
                </a:solidFill>
              </a:rPr>
              <a:t>S</a:t>
            </a:r>
            <a:r>
              <a:rPr lang="en-AU" sz="1400" b="1" dirty="0" smtClean="0">
                <a:solidFill>
                  <a:schemeClr val="tx1"/>
                </a:solidFill>
              </a:rPr>
              <a:t>equence variant property</a:t>
            </a:r>
            <a:endParaRPr lang="en-AU" sz="1400" b="1" dirty="0">
              <a:solidFill>
                <a:schemeClr val="tx1"/>
              </a:solidFill>
            </a:endParaRPr>
          </a:p>
        </p:txBody>
      </p:sp>
      <p:cxnSp>
        <p:nvCxnSpPr>
          <p:cNvPr id="16" name="Elbow Connector 15"/>
          <p:cNvCxnSpPr>
            <a:endCxn id="55" idx="1"/>
          </p:cNvCxnSpPr>
          <p:nvPr/>
        </p:nvCxnSpPr>
        <p:spPr>
          <a:xfrm rot="16200000" flipH="1">
            <a:off x="1068532" y="3141564"/>
            <a:ext cx="2297227" cy="49066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747335" y="4360901"/>
            <a:ext cx="3948435" cy="387996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b="1" dirty="0" smtClean="0">
                <a:solidFill>
                  <a:schemeClr val="tx1"/>
                </a:solidFill>
              </a:rPr>
              <a:t>Variant call format</a:t>
            </a:r>
            <a:endParaRPr lang="en-AU" sz="16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720420" y="2886202"/>
            <a:ext cx="3948435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chemeClr val="tx1"/>
                </a:solidFill>
              </a:rPr>
              <a:t>Single point in time</a:t>
            </a:r>
          </a:p>
        </p:txBody>
      </p:sp>
      <p:sp>
        <p:nvSpPr>
          <p:cNvPr id="46" name="Flowchart: Terminator 45"/>
          <p:cNvSpPr/>
          <p:nvPr/>
        </p:nvSpPr>
        <p:spPr>
          <a:xfrm>
            <a:off x="2303105" y="1996160"/>
            <a:ext cx="2211186" cy="350117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704319004|Inheres in|</a:t>
            </a:r>
            <a:endParaRPr lang="en-AU" sz="1200" b="1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765279" y="2033203"/>
            <a:ext cx="3930492" cy="37254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BRCA1 gene locus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9" name="Flowchart: Terminator 48"/>
          <p:cNvSpPr/>
          <p:nvPr/>
        </p:nvSpPr>
        <p:spPr>
          <a:xfrm>
            <a:off x="2227881" y="2376191"/>
            <a:ext cx="2171893" cy="45178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9216841000004100 |Inherent location |</a:t>
            </a:r>
            <a:endParaRPr lang="en-AU" sz="1000" b="1" dirty="0">
              <a:solidFill>
                <a:schemeClr val="tx1"/>
              </a:solidFill>
            </a:endParaRPr>
          </a:p>
        </p:txBody>
      </p:sp>
      <p:cxnSp>
        <p:nvCxnSpPr>
          <p:cNvPr id="64" name="Elbow Connector 63"/>
          <p:cNvCxnSpPr>
            <a:endCxn id="46" idx="1"/>
          </p:cNvCxnSpPr>
          <p:nvPr/>
        </p:nvCxnSpPr>
        <p:spPr>
          <a:xfrm flipV="1">
            <a:off x="1982768" y="2171219"/>
            <a:ext cx="320337" cy="95619"/>
          </a:xfrm>
          <a:prstGeom prst="bentConnector3">
            <a:avLst>
              <a:gd name="adj1" fmla="val 357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endCxn id="58" idx="1"/>
          </p:cNvCxnSpPr>
          <p:nvPr/>
        </p:nvCxnSpPr>
        <p:spPr>
          <a:xfrm rot="16200000" flipH="1">
            <a:off x="1563819" y="2674836"/>
            <a:ext cx="1266607" cy="45061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743922" y="2463220"/>
            <a:ext cx="3966378" cy="3647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Body structure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8379" y="2008549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553694" y="220804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308439" y="2273694"/>
            <a:ext cx="245255" cy="63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-24824" y="1480490"/>
            <a:ext cx="1430817" cy="15559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lowchart: Terminator 52"/>
          <p:cNvSpPr/>
          <p:nvPr/>
        </p:nvSpPr>
        <p:spPr>
          <a:xfrm>
            <a:off x="2275380" y="1533965"/>
            <a:ext cx="2266637" cy="339553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704318007|Property type|</a:t>
            </a:r>
            <a:endParaRPr lang="en-AU" sz="1200" b="1" dirty="0">
              <a:solidFill>
                <a:schemeClr val="tx1"/>
              </a:solidFill>
            </a:endParaRPr>
          </a:p>
        </p:txBody>
      </p:sp>
      <p:sp>
        <p:nvSpPr>
          <p:cNvPr id="54" name="Flowchart: Terminator 53"/>
          <p:cNvSpPr/>
          <p:nvPr/>
        </p:nvSpPr>
        <p:spPr>
          <a:xfrm>
            <a:off x="2295354" y="2895562"/>
            <a:ext cx="2036949" cy="31372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>
                <a:solidFill>
                  <a:schemeClr val="tx1"/>
                </a:solidFill>
              </a:rPr>
              <a:t>370134009 |Time aspect</a:t>
            </a:r>
            <a:r>
              <a:rPr lang="en-AU" sz="1000" b="1" dirty="0" smtClean="0">
                <a:solidFill>
                  <a:schemeClr val="tx1"/>
                </a:solidFill>
              </a:rPr>
              <a:t>|</a:t>
            </a:r>
            <a:endParaRPr lang="en-AU" sz="1000" b="1" dirty="0">
              <a:solidFill>
                <a:schemeClr val="tx1"/>
              </a:solidFill>
            </a:endParaRPr>
          </a:p>
        </p:txBody>
      </p:sp>
      <p:sp>
        <p:nvSpPr>
          <p:cNvPr id="55" name="Flowchart: Terminator 54"/>
          <p:cNvSpPr/>
          <p:nvPr/>
        </p:nvSpPr>
        <p:spPr>
          <a:xfrm>
            <a:off x="2462477" y="4360902"/>
            <a:ext cx="1837208" cy="34921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370132008 |Scale type|</a:t>
            </a:r>
            <a:endParaRPr lang="en-AU" sz="1000" b="1" dirty="0">
              <a:solidFill>
                <a:schemeClr val="tx1"/>
              </a:solidFill>
            </a:endParaRPr>
          </a:p>
        </p:txBody>
      </p:sp>
      <p:cxnSp>
        <p:nvCxnSpPr>
          <p:cNvPr id="140" name="Elbow Connector 139"/>
          <p:cNvCxnSpPr>
            <a:endCxn id="54" idx="1"/>
          </p:cNvCxnSpPr>
          <p:nvPr/>
        </p:nvCxnSpPr>
        <p:spPr>
          <a:xfrm rot="16200000" flipH="1">
            <a:off x="1726512" y="2483583"/>
            <a:ext cx="814144" cy="32354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67747" y="299812"/>
            <a:ext cx="5560700" cy="54306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613814021000004100 |BRCA1 nucleotide sequence detected (observable </a:t>
            </a:r>
            <a:r>
              <a:rPr lang="en-US" sz="1400" dirty="0">
                <a:solidFill>
                  <a:schemeClr val="tx1"/>
                </a:solidFill>
              </a:rPr>
              <a:t>entity</a:t>
            </a:r>
            <a:r>
              <a:rPr lang="en-US" sz="1400" dirty="0" smtClean="0">
                <a:solidFill>
                  <a:schemeClr val="tx1"/>
                </a:solidFill>
              </a:rPr>
              <a:t>)|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5400000">
            <a:off x="4484988" y="1002017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62" name="Elbow Connector 61"/>
          <p:cNvCxnSpPr>
            <a:endCxn id="57" idx="3"/>
          </p:cNvCxnSpPr>
          <p:nvPr/>
        </p:nvCxnSpPr>
        <p:spPr>
          <a:xfrm flipV="1">
            <a:off x="1982768" y="1146033"/>
            <a:ext cx="2466216" cy="949322"/>
          </a:xfrm>
          <a:prstGeom prst="bentConnector3">
            <a:avLst>
              <a:gd name="adj1" fmla="val 27"/>
            </a:avLst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4756308" y="944855"/>
            <a:ext cx="3912546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Observable entity</a:t>
            </a:r>
            <a:endParaRPr lang="en-AU" sz="1400" b="1" dirty="0">
              <a:solidFill>
                <a:schemeClr val="tx1"/>
              </a:solidFill>
            </a:endParaRPr>
          </a:p>
        </p:txBody>
      </p:sp>
      <p:sp>
        <p:nvSpPr>
          <p:cNvPr id="58" name="Flowchart: Terminator 57"/>
          <p:cNvSpPr/>
          <p:nvPr/>
        </p:nvSpPr>
        <p:spPr>
          <a:xfrm>
            <a:off x="2422431" y="3384472"/>
            <a:ext cx="1895414" cy="297954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>
                <a:solidFill>
                  <a:schemeClr val="tx1"/>
                </a:solidFill>
              </a:rPr>
              <a:t>246501002 |Technique</a:t>
            </a:r>
          </a:p>
        </p:txBody>
      </p:sp>
      <p:sp>
        <p:nvSpPr>
          <p:cNvPr id="73" name="Rectangle 72"/>
          <p:cNvSpPr/>
          <p:nvPr/>
        </p:nvSpPr>
        <p:spPr>
          <a:xfrm>
            <a:off x="4738367" y="3334590"/>
            <a:ext cx="3930488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Nucleotide </a:t>
            </a:r>
            <a:r>
              <a:rPr lang="en-AU" sz="1200" b="1" dirty="0">
                <a:solidFill>
                  <a:schemeClr val="tx1"/>
                </a:solidFill>
              </a:rPr>
              <a:t>sequencing technique (technique</a:t>
            </a:r>
            <a:r>
              <a:rPr lang="en-AU" sz="1200" b="1" dirty="0" smtClean="0">
                <a:solidFill>
                  <a:schemeClr val="tx1"/>
                </a:solidFill>
              </a:rPr>
              <a:t>)</a:t>
            </a:r>
            <a:endParaRPr lang="en-AU" sz="1200" b="1" dirty="0">
              <a:solidFill>
                <a:schemeClr val="tx1"/>
              </a:solidFill>
            </a:endParaRPr>
          </a:p>
        </p:txBody>
      </p:sp>
      <p:cxnSp>
        <p:nvCxnSpPr>
          <p:cNvPr id="38" name="Straight Connector 37"/>
          <p:cNvCxnSpPr/>
          <p:nvPr/>
        </p:nvCxnSpPr>
        <p:spPr bwMode="auto">
          <a:xfrm flipH="1">
            <a:off x="1697710" y="2266842"/>
            <a:ext cx="302054" cy="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Elbow Connector 58"/>
          <p:cNvCxnSpPr>
            <a:endCxn id="53" idx="1"/>
          </p:cNvCxnSpPr>
          <p:nvPr/>
        </p:nvCxnSpPr>
        <p:spPr>
          <a:xfrm rot="5400000" flipH="1" flipV="1">
            <a:off x="1856193" y="1830318"/>
            <a:ext cx="545763" cy="29261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endCxn id="47" idx="1"/>
          </p:cNvCxnSpPr>
          <p:nvPr/>
        </p:nvCxnSpPr>
        <p:spPr bwMode="auto">
          <a:xfrm>
            <a:off x="4539762" y="2196034"/>
            <a:ext cx="225517" cy="23442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Straight Arrow Connector 86"/>
          <p:cNvCxnSpPr>
            <a:stCxn id="53" idx="3"/>
            <a:endCxn id="7" idx="1"/>
          </p:cNvCxnSpPr>
          <p:nvPr/>
        </p:nvCxnSpPr>
        <p:spPr bwMode="auto">
          <a:xfrm>
            <a:off x="4542017" y="1703742"/>
            <a:ext cx="194999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Straight Arrow Connector 87"/>
          <p:cNvCxnSpPr/>
          <p:nvPr/>
        </p:nvCxnSpPr>
        <p:spPr bwMode="auto">
          <a:xfrm>
            <a:off x="4367417" y="3052425"/>
            <a:ext cx="305696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Straight Arrow Connector 88"/>
          <p:cNvCxnSpPr>
            <a:endCxn id="36" idx="1"/>
          </p:cNvCxnSpPr>
          <p:nvPr/>
        </p:nvCxnSpPr>
        <p:spPr bwMode="auto">
          <a:xfrm>
            <a:off x="4426898" y="2617041"/>
            <a:ext cx="317024" cy="28558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Straight Arrow Connector 90"/>
          <p:cNvCxnSpPr>
            <a:endCxn id="20" idx="1"/>
          </p:cNvCxnSpPr>
          <p:nvPr/>
        </p:nvCxnSpPr>
        <p:spPr bwMode="auto">
          <a:xfrm>
            <a:off x="4332303" y="4554899"/>
            <a:ext cx="415032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3" name="Straight Arrow Connector 92"/>
          <p:cNvCxnSpPr>
            <a:endCxn id="73" idx="1"/>
          </p:cNvCxnSpPr>
          <p:nvPr/>
        </p:nvCxnSpPr>
        <p:spPr bwMode="auto">
          <a:xfrm>
            <a:off x="4332303" y="3524815"/>
            <a:ext cx="406064" cy="8634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612789" y="63262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60" name="Elbow Connector 59"/>
          <p:cNvCxnSpPr>
            <a:endCxn id="49" idx="1"/>
          </p:cNvCxnSpPr>
          <p:nvPr/>
        </p:nvCxnSpPr>
        <p:spPr>
          <a:xfrm rot="16200000" flipH="1">
            <a:off x="1929035" y="2303238"/>
            <a:ext cx="352578" cy="24511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502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0584" y="-557018"/>
            <a:ext cx="8696800" cy="579434"/>
          </a:xfrm>
        </p:spPr>
        <p:txBody>
          <a:bodyPr>
            <a:noAutofit/>
          </a:bodyPr>
          <a:lstStyle/>
          <a:p>
            <a:r>
              <a:rPr lang="en-AU" sz="1800" dirty="0" smtClean="0"/>
              <a:t>Agreed flattened quality observable model template for trial use</a:t>
            </a:r>
            <a:endParaRPr lang="en-AU" sz="1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881828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4756308" y="1502563"/>
            <a:ext cx="3912548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Nucleotide sequence variant</a:t>
            </a:r>
            <a:endParaRPr lang="en-AU" sz="14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720420" y="2886202"/>
            <a:ext cx="3948435" cy="596300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VCF dataset for BRCA mutation</a:t>
            </a:r>
            <a:endParaRPr lang="en-AU" sz="1400" b="1" dirty="0">
              <a:solidFill>
                <a:schemeClr val="tx1"/>
              </a:solidFill>
            </a:endParaRPr>
          </a:p>
        </p:txBody>
      </p:sp>
      <p:sp>
        <p:nvSpPr>
          <p:cNvPr id="46" name="Flowchart: Terminator 45"/>
          <p:cNvSpPr/>
          <p:nvPr/>
        </p:nvSpPr>
        <p:spPr>
          <a:xfrm>
            <a:off x="2303105" y="1996160"/>
            <a:ext cx="2211186" cy="350117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Finding site</a:t>
            </a:r>
            <a:r>
              <a:rPr lang="en-AU" sz="1200" dirty="0" smtClean="0">
                <a:solidFill>
                  <a:schemeClr val="tx1"/>
                </a:solidFill>
              </a:rPr>
              <a:t>	</a:t>
            </a:r>
            <a:endParaRPr lang="en-AU" sz="12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765279" y="2004019"/>
            <a:ext cx="3930492" cy="37254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BRCA1 gene locus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9" name="Flowchart: Terminator 48"/>
          <p:cNvSpPr/>
          <p:nvPr/>
        </p:nvSpPr>
        <p:spPr>
          <a:xfrm>
            <a:off x="2227881" y="2462022"/>
            <a:ext cx="2171893" cy="385410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Interprets</a:t>
            </a:r>
            <a:endParaRPr lang="en-AU" sz="1400" b="1" dirty="0">
              <a:solidFill>
                <a:schemeClr val="tx1"/>
              </a:solidFill>
            </a:endParaRPr>
          </a:p>
        </p:txBody>
      </p:sp>
      <p:cxnSp>
        <p:nvCxnSpPr>
          <p:cNvPr id="64" name="Elbow Connector 63"/>
          <p:cNvCxnSpPr>
            <a:endCxn id="46" idx="1"/>
          </p:cNvCxnSpPr>
          <p:nvPr/>
        </p:nvCxnSpPr>
        <p:spPr>
          <a:xfrm flipV="1">
            <a:off x="1982768" y="2171219"/>
            <a:ext cx="320337" cy="95619"/>
          </a:xfrm>
          <a:prstGeom prst="bentConnector3">
            <a:avLst>
              <a:gd name="adj1" fmla="val 357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743922" y="2463220"/>
            <a:ext cx="3966378" cy="3647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>
                <a:solidFill>
                  <a:schemeClr val="tx1"/>
                </a:solidFill>
              </a:rPr>
              <a:t>BRCA1 nucleotide sequence detected</a:t>
            </a:r>
            <a:endParaRPr lang="en-US" sz="1100" b="1" dirty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8379" y="2008549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553694" y="220804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308439" y="2273694"/>
            <a:ext cx="245255" cy="63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233" y="1505548"/>
            <a:ext cx="1395126" cy="141165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lowchart: Terminator 52"/>
          <p:cNvSpPr/>
          <p:nvPr/>
        </p:nvSpPr>
        <p:spPr>
          <a:xfrm>
            <a:off x="2275380" y="1533965"/>
            <a:ext cx="2266637" cy="339553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Associated morphology</a:t>
            </a:r>
            <a:endParaRPr lang="en-AU" sz="1200" b="1" dirty="0">
              <a:solidFill>
                <a:schemeClr val="tx1"/>
              </a:solidFill>
            </a:endParaRPr>
          </a:p>
        </p:txBody>
      </p:sp>
      <p:sp>
        <p:nvSpPr>
          <p:cNvPr id="54" name="Flowchart: Terminator 53"/>
          <p:cNvSpPr/>
          <p:nvPr/>
        </p:nvSpPr>
        <p:spPr>
          <a:xfrm>
            <a:off x="2343912" y="2953462"/>
            <a:ext cx="2036949" cy="460947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i="1" dirty="0" smtClean="0">
                <a:solidFill>
                  <a:schemeClr val="tx1"/>
                </a:solidFill>
              </a:rPr>
              <a:t>Has value</a:t>
            </a:r>
            <a:endParaRPr lang="en-AU" sz="1400" b="1" i="1" dirty="0">
              <a:solidFill>
                <a:schemeClr val="tx1"/>
              </a:solidFill>
            </a:endParaRPr>
          </a:p>
        </p:txBody>
      </p:sp>
      <p:cxnSp>
        <p:nvCxnSpPr>
          <p:cNvPr id="140" name="Elbow Connector 139"/>
          <p:cNvCxnSpPr>
            <a:endCxn id="54" idx="1"/>
          </p:cNvCxnSpPr>
          <p:nvPr/>
        </p:nvCxnSpPr>
        <p:spPr>
          <a:xfrm rot="16200000" flipH="1">
            <a:off x="1712642" y="2552666"/>
            <a:ext cx="895520" cy="36702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67746" y="217137"/>
            <a:ext cx="4346545" cy="630344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412734009 |BRCA1 gene mutation positive (finding)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5400000">
            <a:off x="4484988" y="1002017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62" name="Elbow Connector 61"/>
          <p:cNvCxnSpPr>
            <a:endCxn id="57" idx="3"/>
          </p:cNvCxnSpPr>
          <p:nvPr/>
        </p:nvCxnSpPr>
        <p:spPr>
          <a:xfrm flipV="1">
            <a:off x="1982768" y="1146033"/>
            <a:ext cx="2466216" cy="949322"/>
          </a:xfrm>
          <a:prstGeom prst="bentConnector3">
            <a:avLst>
              <a:gd name="adj1" fmla="val 27"/>
            </a:avLst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4756308" y="944855"/>
            <a:ext cx="3912546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 smtClean="0">
                <a:solidFill>
                  <a:schemeClr val="tx1"/>
                </a:solidFill>
              </a:rPr>
              <a:t>Evaluation finding</a:t>
            </a:r>
            <a:endParaRPr lang="en-AU" sz="1400" b="1" dirty="0">
              <a:solidFill>
                <a:schemeClr val="tx1"/>
              </a:solidFill>
            </a:endParaRPr>
          </a:p>
        </p:txBody>
      </p:sp>
      <p:cxnSp>
        <p:nvCxnSpPr>
          <p:cNvPr id="38" name="Straight Connector 37"/>
          <p:cNvCxnSpPr/>
          <p:nvPr/>
        </p:nvCxnSpPr>
        <p:spPr bwMode="auto">
          <a:xfrm flipH="1">
            <a:off x="1697710" y="2266842"/>
            <a:ext cx="302054" cy="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Elbow Connector 58"/>
          <p:cNvCxnSpPr>
            <a:endCxn id="53" idx="1"/>
          </p:cNvCxnSpPr>
          <p:nvPr/>
        </p:nvCxnSpPr>
        <p:spPr>
          <a:xfrm rot="5400000" flipH="1" flipV="1">
            <a:off x="1856193" y="1830318"/>
            <a:ext cx="545763" cy="29261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>
            <a:endCxn id="47" idx="1"/>
          </p:cNvCxnSpPr>
          <p:nvPr/>
        </p:nvCxnSpPr>
        <p:spPr bwMode="auto">
          <a:xfrm>
            <a:off x="4539762" y="2166850"/>
            <a:ext cx="225517" cy="23442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Straight Arrow Connector 86"/>
          <p:cNvCxnSpPr>
            <a:stCxn id="53" idx="3"/>
            <a:endCxn id="7" idx="1"/>
          </p:cNvCxnSpPr>
          <p:nvPr/>
        </p:nvCxnSpPr>
        <p:spPr bwMode="auto">
          <a:xfrm>
            <a:off x="4542017" y="1703742"/>
            <a:ext cx="214291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Straight Arrow Connector 87"/>
          <p:cNvCxnSpPr>
            <a:stCxn id="54" idx="3"/>
            <a:endCxn id="28" idx="1"/>
          </p:cNvCxnSpPr>
          <p:nvPr/>
        </p:nvCxnSpPr>
        <p:spPr bwMode="auto">
          <a:xfrm>
            <a:off x="4380861" y="3183936"/>
            <a:ext cx="339559" cy="416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Straight Arrow Connector 88"/>
          <p:cNvCxnSpPr>
            <a:stCxn id="49" idx="3"/>
            <a:endCxn id="36" idx="1"/>
          </p:cNvCxnSpPr>
          <p:nvPr/>
        </p:nvCxnSpPr>
        <p:spPr bwMode="auto">
          <a:xfrm flipV="1">
            <a:off x="4399774" y="2645599"/>
            <a:ext cx="344148" cy="9128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612789" y="63262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60" name="Elbow Connector 59"/>
          <p:cNvCxnSpPr>
            <a:endCxn id="49" idx="1"/>
          </p:cNvCxnSpPr>
          <p:nvPr/>
        </p:nvCxnSpPr>
        <p:spPr>
          <a:xfrm rot="16200000" flipH="1">
            <a:off x="1912441" y="2339287"/>
            <a:ext cx="385766" cy="24511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Line Callout 1 29"/>
          <p:cNvSpPr/>
          <p:nvPr/>
        </p:nvSpPr>
        <p:spPr bwMode="auto">
          <a:xfrm>
            <a:off x="226601" y="5173108"/>
            <a:ext cx="5924817" cy="1153181"/>
          </a:xfrm>
          <a:prstGeom prst="borderCallout1">
            <a:avLst>
              <a:gd name="adj1" fmla="val 1951"/>
              <a:gd name="adj2" fmla="val 9251"/>
              <a:gd name="adj3" fmla="val -211735"/>
              <a:gd name="adj4" fmla="val 34123"/>
            </a:avLst>
          </a:prstGeom>
          <a:solidFill>
            <a:srgbClr val="FFFF00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</a:rPr>
              <a:t>Currently defined with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</a:rPr>
              <a:t>405823003|BRCA1 mutation carrier test (procedure)</a:t>
            </a:r>
          </a:p>
        </p:txBody>
      </p:sp>
    </p:spTree>
    <p:extLst>
      <p:ext uri="{BB962C8B-B14F-4D97-AF65-F5344CB8AC3E}">
        <p14:creationId xmlns:p14="http://schemas.microsoft.com/office/powerpoint/2010/main" val="26512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Molecular pathology build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Literature review should easily identify the genes reported with clinically significant variants</a:t>
            </a:r>
          </a:p>
          <a:p>
            <a:r>
              <a:rPr lang="en-US" dirty="0" smtClean="0"/>
              <a:t>Automated build of genetic structures is feasible using HGNC reference data sets</a:t>
            </a:r>
          </a:p>
          <a:p>
            <a:r>
              <a:rPr lang="en-US" dirty="0" smtClean="0"/>
              <a:t>Observables build could be templated from those gene concepts and significant clinical findings could be fully modeled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06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071" y="353201"/>
            <a:ext cx="8229600" cy="579434"/>
          </a:xfrm>
        </p:spPr>
        <p:txBody>
          <a:bodyPr/>
          <a:lstStyle/>
          <a:p>
            <a:r>
              <a:rPr lang="en-US" dirty="0" smtClean="0"/>
              <a:t>Query use cases for observables </a:t>
            </a:r>
            <a:br>
              <a:rPr lang="en-US" dirty="0" smtClean="0"/>
            </a:br>
            <a:r>
              <a:rPr lang="en-US" dirty="0" smtClean="0"/>
              <a:t>ontology in Molecular Pathology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Structured data: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smtClean="0"/>
              <a:t>Find all triple negative (ER, PR, </a:t>
            </a:r>
            <a:r>
              <a:rPr lang="en-US" dirty="0" err="1" smtClean="0"/>
              <a:t>Heu</a:t>
            </a:r>
            <a:r>
              <a:rPr lang="en-US" dirty="0" smtClean="0"/>
              <a:t>) breast cancer cases 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smtClean="0"/>
              <a:t>Find all stage IV colorectal cancer cases that are MSH2 negative</a:t>
            </a:r>
          </a:p>
          <a:p>
            <a:pPr marL="0" indent="0">
              <a:buNone/>
            </a:pPr>
            <a:r>
              <a:rPr lang="en-US" dirty="0" smtClean="0"/>
              <a:t>Domain ontology: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smtClean="0"/>
              <a:t>Find all BRAF V600E + resected tumors regardless of lab technique employed (sequencing, IHC, PCR, probes)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smtClean="0"/>
              <a:t>Retrieve all patients who have mutations in a known oncogene</a:t>
            </a:r>
          </a:p>
          <a:p>
            <a:pPr marL="457200" indent="-457200">
              <a:buFont typeface="+mj-lt"/>
              <a:buAutoNum type="arabicParenR"/>
            </a:pPr>
            <a:r>
              <a:rPr lang="en-US" dirty="0" smtClean="0"/>
              <a:t>Identify all findings of sequence variants observed in colorectal cancer cases</a:t>
            </a:r>
          </a:p>
          <a:p>
            <a:pPr marL="0" indent="0">
              <a:buNone/>
            </a:pPr>
            <a:endParaRPr lang="en-US" dirty="0" smtClean="0"/>
          </a:p>
          <a:p>
            <a:pPr marL="457200" indent="-457200">
              <a:buFont typeface="+mj-lt"/>
              <a:buAutoNum type="arabicParenR"/>
            </a:pPr>
            <a:endParaRPr lang="en-US" dirty="0"/>
          </a:p>
          <a:p>
            <a:pPr marL="457200" indent="-457200">
              <a:buFont typeface="+mj-lt"/>
              <a:buAutoNum type="arabicParenR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2715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3201"/>
            <a:ext cx="8229600" cy="579434"/>
          </a:xfrm>
        </p:spPr>
        <p:txBody>
          <a:bodyPr/>
          <a:lstStyle/>
          <a:p>
            <a:r>
              <a:rPr lang="en-US" dirty="0" smtClean="0"/>
              <a:t>Concept model extensions we are </a:t>
            </a:r>
            <a:br>
              <a:rPr lang="en-US" dirty="0" smtClean="0"/>
            </a:br>
            <a:r>
              <a:rPr lang="en-US" dirty="0" smtClean="0"/>
              <a:t>proposing for Molecular Pathology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Agree upon HGNC, NCBI and UNIPROT as build reference resources which will support scalable modeling of SNOMED CT extensions and automated build of content</a:t>
            </a:r>
          </a:p>
          <a:p>
            <a:r>
              <a:rPr lang="en-US" sz="2200" dirty="0" smtClean="0"/>
              <a:t>Expand concept model for Body structures to support fully defined concept of Gene (locus)</a:t>
            </a:r>
          </a:p>
          <a:p>
            <a:r>
              <a:rPr lang="en-US" sz="2200" dirty="0" smtClean="0"/>
              <a:t>Define templates for observables for gene sequencing, DNA probes,  immunohistochemistry…</a:t>
            </a:r>
          </a:p>
          <a:p>
            <a:pPr lvl="1"/>
            <a:r>
              <a:rPr lang="en-US" sz="2200" dirty="0" smtClean="0"/>
              <a:t>Expand Measurement property to include molecular features</a:t>
            </a:r>
          </a:p>
          <a:p>
            <a:pPr lvl="1"/>
            <a:r>
              <a:rPr lang="en-US" sz="2200" dirty="0" smtClean="0"/>
              <a:t>Expand Technique to include nucleotide sequencing,  epigenetic and </a:t>
            </a:r>
            <a:r>
              <a:rPr lang="en-US" sz="2200" dirty="0" err="1" smtClean="0"/>
              <a:t>immunohistochemical</a:t>
            </a:r>
            <a:r>
              <a:rPr lang="en-US" sz="2200" dirty="0" smtClean="0"/>
              <a:t> procedures in clinical use</a:t>
            </a:r>
          </a:p>
          <a:p>
            <a:r>
              <a:rPr lang="en-US" sz="2200" dirty="0" smtClean="0"/>
              <a:t>Agree upon proper application of concept model to definition of findings based upon genomic observables (nucleotide polymorphisms) some of which require molecular lab data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19380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268587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4756308" y="1502563"/>
            <a:ext cx="3912548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&lt;&lt;Measurement property *1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16" name="Elbow Connector 15"/>
          <p:cNvCxnSpPr>
            <a:endCxn id="55" idx="1"/>
          </p:cNvCxnSpPr>
          <p:nvPr/>
        </p:nvCxnSpPr>
        <p:spPr>
          <a:xfrm rot="16200000" flipH="1">
            <a:off x="1068532" y="3141564"/>
            <a:ext cx="2297227" cy="49066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4747335" y="4360901"/>
            <a:ext cx="3948435" cy="387996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&lt;&lt;Scales types(qualifier) *0-1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27" name="Flowchart: Terminator 26"/>
          <p:cNvSpPr/>
          <p:nvPr/>
        </p:nvSpPr>
        <p:spPr>
          <a:xfrm>
            <a:off x="2431348" y="4866519"/>
            <a:ext cx="1877254" cy="334885"/>
          </a:xfrm>
          <a:prstGeom prst="flowChartTerminator">
            <a:avLst/>
          </a:prstGeom>
          <a:solidFill>
            <a:srgbClr val="CC9900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100" b="1" dirty="0" smtClean="0">
                <a:solidFill>
                  <a:schemeClr val="tx1"/>
                </a:solidFill>
              </a:rPr>
              <a:t>246514001 |Units</a:t>
            </a:r>
            <a:r>
              <a:rPr lang="en-AU" sz="1000" dirty="0" smtClean="0">
                <a:solidFill>
                  <a:schemeClr val="tx1"/>
                </a:solidFill>
              </a:rPr>
              <a:t>|</a:t>
            </a:r>
            <a:endParaRPr lang="en-AU" sz="1000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720420" y="2886202"/>
            <a:ext cx="3948435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&lt;&lt;Body structure, &lt;&lt;Substance, &lt;&lt;Clinical finding &lt;&lt;Organism *0-1</a:t>
            </a:r>
            <a:endParaRPr lang="en-AU" sz="1200" b="1" dirty="0">
              <a:solidFill>
                <a:schemeClr val="tx1"/>
              </a:solidFill>
            </a:endParaRPr>
          </a:p>
        </p:txBody>
      </p:sp>
      <p:cxnSp>
        <p:nvCxnSpPr>
          <p:cNvPr id="32" name="Elbow Connector 31"/>
          <p:cNvCxnSpPr>
            <a:endCxn id="27" idx="1"/>
          </p:cNvCxnSpPr>
          <p:nvPr/>
        </p:nvCxnSpPr>
        <p:spPr>
          <a:xfrm rot="16200000" flipH="1">
            <a:off x="826710" y="3429323"/>
            <a:ext cx="2758659" cy="45061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lowchart: Terminator 45"/>
          <p:cNvSpPr/>
          <p:nvPr/>
        </p:nvSpPr>
        <p:spPr>
          <a:xfrm>
            <a:off x="2303105" y="1996160"/>
            <a:ext cx="2211186" cy="350117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704319004|Inheres in|</a:t>
            </a:r>
            <a:endParaRPr lang="en-AU" sz="1200" b="1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765279" y="2033203"/>
            <a:ext cx="3930492" cy="37254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chemeClr val="tx1"/>
                </a:solidFill>
              </a:rPr>
              <a:t>&lt;&lt;</a:t>
            </a:r>
            <a:r>
              <a:rPr lang="en-US" sz="1000" b="1" dirty="0">
                <a:solidFill>
                  <a:schemeClr val="tx1"/>
                </a:solidFill>
              </a:rPr>
              <a:t>Body structure, &lt;&lt;Substance, &lt;&lt;Organism, &lt;&lt;</a:t>
            </a:r>
            <a:r>
              <a:rPr lang="en-US" sz="1000" b="1" dirty="0" smtClean="0">
                <a:solidFill>
                  <a:schemeClr val="tx1"/>
                </a:solidFill>
              </a:rPr>
              <a:t>Specimen *1</a:t>
            </a:r>
            <a:endParaRPr lang="en-US" sz="1000" b="1" dirty="0">
              <a:solidFill>
                <a:schemeClr val="tx1"/>
              </a:solidFill>
            </a:endParaRPr>
          </a:p>
        </p:txBody>
      </p:sp>
      <p:sp>
        <p:nvSpPr>
          <p:cNvPr id="49" name="Flowchart: Terminator 48"/>
          <p:cNvSpPr/>
          <p:nvPr/>
        </p:nvSpPr>
        <p:spPr>
          <a:xfrm>
            <a:off x="2227881" y="2376191"/>
            <a:ext cx="2171893" cy="45178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9216841000004100 |Inherent location |</a:t>
            </a:r>
            <a:endParaRPr lang="en-AU" sz="1000" b="1" dirty="0">
              <a:solidFill>
                <a:schemeClr val="tx1"/>
              </a:solidFill>
            </a:endParaRPr>
          </a:p>
        </p:txBody>
      </p:sp>
      <p:cxnSp>
        <p:nvCxnSpPr>
          <p:cNvPr id="61" name="Elbow Connector 60"/>
          <p:cNvCxnSpPr>
            <a:endCxn id="83" idx="1"/>
          </p:cNvCxnSpPr>
          <p:nvPr/>
        </p:nvCxnSpPr>
        <p:spPr>
          <a:xfrm rot="16200000" flipH="1">
            <a:off x="92983" y="4250786"/>
            <a:ext cx="4085744" cy="309449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endCxn id="46" idx="1"/>
          </p:cNvCxnSpPr>
          <p:nvPr/>
        </p:nvCxnSpPr>
        <p:spPr>
          <a:xfrm flipV="1">
            <a:off x="1982768" y="2171219"/>
            <a:ext cx="320337" cy="95619"/>
          </a:xfrm>
          <a:prstGeom prst="bentConnector3">
            <a:avLst>
              <a:gd name="adj1" fmla="val 357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endCxn id="58" idx="1"/>
          </p:cNvCxnSpPr>
          <p:nvPr/>
        </p:nvCxnSpPr>
        <p:spPr>
          <a:xfrm rot="16200000" flipH="1">
            <a:off x="1563819" y="2674836"/>
            <a:ext cx="1266607" cy="450617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4743922" y="2463220"/>
            <a:ext cx="3966378" cy="3647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 smtClean="0">
                <a:solidFill>
                  <a:schemeClr val="tx1"/>
                </a:solidFill>
              </a:rPr>
              <a:t>&lt;&lt;Body </a:t>
            </a:r>
            <a:r>
              <a:rPr lang="en-US" sz="900" b="1" dirty="0">
                <a:solidFill>
                  <a:schemeClr val="tx1"/>
                </a:solidFill>
              </a:rPr>
              <a:t>structure, </a:t>
            </a:r>
            <a:r>
              <a:rPr lang="en-US" sz="900" b="1" dirty="0" smtClean="0">
                <a:solidFill>
                  <a:schemeClr val="tx1"/>
                </a:solidFill>
              </a:rPr>
              <a:t>&lt;&lt;Substance</a:t>
            </a:r>
            <a:r>
              <a:rPr lang="en-US" sz="900" b="1" dirty="0">
                <a:solidFill>
                  <a:schemeClr val="tx1"/>
                </a:solidFill>
              </a:rPr>
              <a:t>, </a:t>
            </a:r>
            <a:r>
              <a:rPr lang="en-US" sz="900" b="1" dirty="0" smtClean="0">
                <a:solidFill>
                  <a:schemeClr val="tx1"/>
                </a:solidFill>
              </a:rPr>
              <a:t>&lt;&lt;Organism</a:t>
            </a:r>
            <a:r>
              <a:rPr lang="en-US" sz="900" b="1" dirty="0">
                <a:solidFill>
                  <a:schemeClr val="tx1"/>
                </a:solidFill>
              </a:rPr>
              <a:t>, </a:t>
            </a:r>
            <a:r>
              <a:rPr lang="en-US" sz="900" b="1" dirty="0" smtClean="0">
                <a:solidFill>
                  <a:schemeClr val="tx1"/>
                </a:solidFill>
              </a:rPr>
              <a:t>&lt;&lt;Specimen *0-1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8379" y="2008549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553694" y="220804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308439" y="2273694"/>
            <a:ext cx="245255" cy="63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41392" y="1546706"/>
            <a:ext cx="1298385" cy="15559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lowchart: Terminator 52"/>
          <p:cNvSpPr/>
          <p:nvPr/>
        </p:nvSpPr>
        <p:spPr>
          <a:xfrm>
            <a:off x="2275380" y="1533965"/>
            <a:ext cx="2266637" cy="339553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704318007|Property type|</a:t>
            </a:r>
            <a:endParaRPr lang="en-AU" sz="1200" b="1" dirty="0">
              <a:solidFill>
                <a:schemeClr val="tx1"/>
              </a:solidFill>
            </a:endParaRPr>
          </a:p>
        </p:txBody>
      </p:sp>
      <p:sp>
        <p:nvSpPr>
          <p:cNvPr id="54" name="Flowchart: Terminator 53"/>
          <p:cNvSpPr/>
          <p:nvPr/>
        </p:nvSpPr>
        <p:spPr>
          <a:xfrm>
            <a:off x="2295354" y="2895562"/>
            <a:ext cx="2036949" cy="31372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704320005 |Towards|</a:t>
            </a:r>
            <a:endParaRPr lang="en-AU" sz="1000" b="1" dirty="0">
              <a:solidFill>
                <a:schemeClr val="tx1"/>
              </a:solidFill>
            </a:endParaRPr>
          </a:p>
        </p:txBody>
      </p:sp>
      <p:sp>
        <p:nvSpPr>
          <p:cNvPr id="55" name="Flowchart: Terminator 54"/>
          <p:cNvSpPr/>
          <p:nvPr/>
        </p:nvSpPr>
        <p:spPr>
          <a:xfrm>
            <a:off x="2462477" y="4360902"/>
            <a:ext cx="1837208" cy="34921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370132008 |Scale type|</a:t>
            </a:r>
            <a:endParaRPr lang="en-AU" sz="1000" b="1" dirty="0">
              <a:solidFill>
                <a:schemeClr val="tx1"/>
              </a:solidFill>
            </a:endParaRPr>
          </a:p>
        </p:txBody>
      </p:sp>
      <p:sp>
        <p:nvSpPr>
          <p:cNvPr id="82" name="Flowchart: Terminator 81"/>
          <p:cNvSpPr/>
          <p:nvPr/>
        </p:nvSpPr>
        <p:spPr>
          <a:xfrm>
            <a:off x="2462477" y="5308666"/>
            <a:ext cx="1846501" cy="383586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246501002 |Technique|</a:t>
            </a:r>
            <a:endParaRPr lang="en-AU" sz="1000" b="1" dirty="0">
              <a:solidFill>
                <a:schemeClr val="tx1"/>
              </a:solidFill>
            </a:endParaRPr>
          </a:p>
        </p:txBody>
      </p:sp>
      <p:sp>
        <p:nvSpPr>
          <p:cNvPr id="83" name="Flowchart: Terminator 82"/>
          <p:cNvSpPr/>
          <p:nvPr/>
        </p:nvSpPr>
        <p:spPr>
          <a:xfrm>
            <a:off x="2290580" y="6263717"/>
            <a:ext cx="2181002" cy="369332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704327008 |Direct site|</a:t>
            </a:r>
            <a:endParaRPr lang="en-AU" sz="1000" b="1" dirty="0">
              <a:solidFill>
                <a:schemeClr val="tx1"/>
              </a:solidFill>
            </a:endParaRPr>
          </a:p>
        </p:txBody>
      </p:sp>
      <p:cxnSp>
        <p:nvCxnSpPr>
          <p:cNvPr id="100" name="Elbow Connector 99"/>
          <p:cNvCxnSpPr>
            <a:endCxn id="78" idx="1"/>
          </p:cNvCxnSpPr>
          <p:nvPr/>
        </p:nvCxnSpPr>
        <p:spPr>
          <a:xfrm rot="16200000" flipH="1">
            <a:off x="299811" y="3938842"/>
            <a:ext cx="3717224" cy="37322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Rectangle 122"/>
          <p:cNvSpPr/>
          <p:nvPr/>
        </p:nvSpPr>
        <p:spPr>
          <a:xfrm>
            <a:off x="4720419" y="4858056"/>
            <a:ext cx="3948435" cy="366716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&lt;&lt;Units(qualifier) *0-1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4711447" y="5308666"/>
            <a:ext cx="4006661" cy="383586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&lt;&lt;Technique (technique) *0-many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4751732" y="6246562"/>
            <a:ext cx="3966377" cy="407871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&lt;&lt;Body structure,&lt;&lt;Specimen *0-1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140" name="Elbow Connector 139"/>
          <p:cNvCxnSpPr>
            <a:endCxn id="54" idx="1"/>
          </p:cNvCxnSpPr>
          <p:nvPr/>
        </p:nvCxnSpPr>
        <p:spPr>
          <a:xfrm rot="16200000" flipH="1">
            <a:off x="1726512" y="2483583"/>
            <a:ext cx="814144" cy="323540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67747" y="572950"/>
            <a:ext cx="3754896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</a:rPr>
              <a:t>Fully specified name (observable </a:t>
            </a:r>
            <a:r>
              <a:rPr lang="en-US" sz="1400" dirty="0">
                <a:solidFill>
                  <a:schemeClr val="tx1"/>
                </a:solidFill>
              </a:rPr>
              <a:t>entity)</a:t>
            </a:r>
          </a:p>
        </p:txBody>
      </p:sp>
      <p:sp>
        <p:nvSpPr>
          <p:cNvPr id="57" name="Isosceles Triangle 56"/>
          <p:cNvSpPr/>
          <p:nvPr/>
        </p:nvSpPr>
        <p:spPr>
          <a:xfrm rot="5400000">
            <a:off x="4484988" y="1002017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62" name="Elbow Connector 61"/>
          <p:cNvCxnSpPr>
            <a:endCxn id="57" idx="3"/>
          </p:cNvCxnSpPr>
          <p:nvPr/>
        </p:nvCxnSpPr>
        <p:spPr>
          <a:xfrm flipV="1">
            <a:off x="1982768" y="1146033"/>
            <a:ext cx="2466216" cy="949322"/>
          </a:xfrm>
          <a:prstGeom prst="bentConnector3">
            <a:avLst>
              <a:gd name="adj1" fmla="val 27"/>
            </a:avLst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4756308" y="944855"/>
            <a:ext cx="3912546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b="1" dirty="0" smtClean="0">
                <a:solidFill>
                  <a:schemeClr val="tx1"/>
                </a:solidFill>
              </a:rPr>
              <a:t>Observable entity</a:t>
            </a:r>
            <a:endParaRPr lang="en-AU" sz="1600" b="1" dirty="0">
              <a:solidFill>
                <a:schemeClr val="tx1"/>
              </a:solidFill>
            </a:endParaRPr>
          </a:p>
        </p:txBody>
      </p:sp>
      <p:sp>
        <p:nvSpPr>
          <p:cNvPr id="58" name="Flowchart: Terminator 57"/>
          <p:cNvSpPr/>
          <p:nvPr/>
        </p:nvSpPr>
        <p:spPr>
          <a:xfrm>
            <a:off x="2422431" y="3384472"/>
            <a:ext cx="1895414" cy="297954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704326004 |Precondition</a:t>
            </a:r>
            <a:r>
              <a:rPr lang="en-AU" sz="1000" dirty="0" smtClean="0">
                <a:solidFill>
                  <a:schemeClr val="tx1"/>
                </a:solidFill>
              </a:rPr>
              <a:t>|</a:t>
            </a:r>
            <a:endParaRPr lang="en-AU" sz="1000" dirty="0">
              <a:solidFill>
                <a:schemeClr val="tx1"/>
              </a:solidFill>
            </a:endParaRPr>
          </a:p>
        </p:txBody>
      </p:sp>
      <p:sp>
        <p:nvSpPr>
          <p:cNvPr id="65" name="Flowchart: Terminator 64"/>
          <p:cNvSpPr/>
          <p:nvPr/>
        </p:nvSpPr>
        <p:spPr>
          <a:xfrm>
            <a:off x="2422432" y="3831403"/>
            <a:ext cx="1954216" cy="380494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370134009 |Time aspect|</a:t>
            </a:r>
            <a:endParaRPr lang="en-AU" sz="1000" b="1" dirty="0">
              <a:solidFill>
                <a:schemeClr val="tx1"/>
              </a:solidFill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4769675" y="3831403"/>
            <a:ext cx="3908152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&lt;&lt;Time patterns (qualifier) *1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4738367" y="3334590"/>
            <a:ext cx="3930488" cy="39771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&lt;&lt;Clinical findings, &lt;&lt;Procedures *0-many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74" name="Elbow Connector 73"/>
          <p:cNvCxnSpPr>
            <a:endCxn id="65" idx="1"/>
          </p:cNvCxnSpPr>
          <p:nvPr/>
        </p:nvCxnSpPr>
        <p:spPr>
          <a:xfrm rot="16200000" flipH="1">
            <a:off x="1316528" y="2915746"/>
            <a:ext cx="1772144" cy="439664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Elbow Connector 74"/>
          <p:cNvCxnSpPr>
            <a:endCxn id="82" idx="1"/>
          </p:cNvCxnSpPr>
          <p:nvPr/>
        </p:nvCxnSpPr>
        <p:spPr>
          <a:xfrm rot="16200000" flipH="1">
            <a:off x="591669" y="3629650"/>
            <a:ext cx="3250953" cy="49066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 bwMode="auto">
          <a:xfrm flipH="1">
            <a:off x="1697710" y="2266842"/>
            <a:ext cx="302054" cy="0"/>
          </a:xfrm>
          <a:prstGeom prst="lin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8" name="Flowchart: Terminator 77"/>
          <p:cNvSpPr/>
          <p:nvPr/>
        </p:nvSpPr>
        <p:spPr>
          <a:xfrm>
            <a:off x="2345033" y="5784979"/>
            <a:ext cx="2212161" cy="398170"/>
          </a:xfrm>
          <a:prstGeom prst="flowChartTerminator">
            <a:avLst/>
          </a:prstGeom>
          <a:solidFill>
            <a:srgbClr val="CC9900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b="1" dirty="0" smtClean="0">
                <a:solidFill>
                  <a:schemeClr val="tx1"/>
                </a:solidFill>
              </a:rPr>
              <a:t>Specimen preparation technique</a:t>
            </a:r>
            <a:endParaRPr lang="en-AU" sz="1000" dirty="0">
              <a:solidFill>
                <a:schemeClr val="tx1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4744859" y="5799563"/>
            <a:ext cx="3966378" cy="383586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&lt;&lt;Preparation Technique (technique) *0-many</a:t>
            </a:r>
            <a:endParaRPr lang="en-AU" sz="1200" b="1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endCxn id="53" idx="1"/>
          </p:cNvCxnSpPr>
          <p:nvPr/>
        </p:nvCxnSpPr>
        <p:spPr>
          <a:xfrm rot="5400000" flipH="1" flipV="1">
            <a:off x="1856193" y="1830318"/>
            <a:ext cx="545763" cy="292612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83" idx="3"/>
            <a:endCxn id="125" idx="1"/>
          </p:cNvCxnSpPr>
          <p:nvPr/>
        </p:nvCxnSpPr>
        <p:spPr bwMode="auto">
          <a:xfrm>
            <a:off x="4471582" y="6448383"/>
            <a:ext cx="280150" cy="2115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6" name="Straight Arrow Connector 85"/>
          <p:cNvCxnSpPr>
            <a:endCxn id="47" idx="1"/>
          </p:cNvCxnSpPr>
          <p:nvPr/>
        </p:nvCxnSpPr>
        <p:spPr bwMode="auto">
          <a:xfrm>
            <a:off x="4539762" y="2196034"/>
            <a:ext cx="225517" cy="23442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Straight Arrow Connector 86"/>
          <p:cNvCxnSpPr>
            <a:stCxn id="53" idx="3"/>
            <a:endCxn id="7" idx="1"/>
          </p:cNvCxnSpPr>
          <p:nvPr/>
        </p:nvCxnSpPr>
        <p:spPr bwMode="auto">
          <a:xfrm>
            <a:off x="4542017" y="1703742"/>
            <a:ext cx="214291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Straight Arrow Connector 87"/>
          <p:cNvCxnSpPr/>
          <p:nvPr/>
        </p:nvCxnSpPr>
        <p:spPr bwMode="auto">
          <a:xfrm>
            <a:off x="4367417" y="3052425"/>
            <a:ext cx="305696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Straight Arrow Connector 88"/>
          <p:cNvCxnSpPr>
            <a:endCxn id="36" idx="1"/>
          </p:cNvCxnSpPr>
          <p:nvPr/>
        </p:nvCxnSpPr>
        <p:spPr bwMode="auto">
          <a:xfrm>
            <a:off x="4426898" y="2617041"/>
            <a:ext cx="317024" cy="28558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Straight Arrow Connector 90"/>
          <p:cNvCxnSpPr>
            <a:endCxn id="20" idx="1"/>
          </p:cNvCxnSpPr>
          <p:nvPr/>
        </p:nvCxnSpPr>
        <p:spPr bwMode="auto">
          <a:xfrm>
            <a:off x="4332303" y="4554899"/>
            <a:ext cx="415032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Straight Arrow Connector 91"/>
          <p:cNvCxnSpPr>
            <a:endCxn id="71" idx="1"/>
          </p:cNvCxnSpPr>
          <p:nvPr/>
        </p:nvCxnSpPr>
        <p:spPr bwMode="auto">
          <a:xfrm>
            <a:off x="4376648" y="4030262"/>
            <a:ext cx="393027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3" name="Straight Arrow Connector 92"/>
          <p:cNvCxnSpPr>
            <a:endCxn id="73" idx="1"/>
          </p:cNvCxnSpPr>
          <p:nvPr/>
        </p:nvCxnSpPr>
        <p:spPr bwMode="auto">
          <a:xfrm>
            <a:off x="4332303" y="3524815"/>
            <a:ext cx="406064" cy="8634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5" name="Straight Arrow Connector 94"/>
          <p:cNvCxnSpPr>
            <a:endCxn id="79" idx="1"/>
          </p:cNvCxnSpPr>
          <p:nvPr/>
        </p:nvCxnSpPr>
        <p:spPr bwMode="auto">
          <a:xfrm>
            <a:off x="4539762" y="5991356"/>
            <a:ext cx="205097" cy="0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6" name="Straight Arrow Connector 95"/>
          <p:cNvCxnSpPr/>
          <p:nvPr/>
        </p:nvCxnSpPr>
        <p:spPr bwMode="auto">
          <a:xfrm>
            <a:off x="4376648" y="5500459"/>
            <a:ext cx="393026" cy="6589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7" name="Straight Arrow Connector 96"/>
          <p:cNvCxnSpPr>
            <a:endCxn id="123" idx="1"/>
          </p:cNvCxnSpPr>
          <p:nvPr/>
        </p:nvCxnSpPr>
        <p:spPr bwMode="auto">
          <a:xfrm>
            <a:off x="4325942" y="5026306"/>
            <a:ext cx="394477" cy="15108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612789" y="63262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60" name="Elbow Connector 59"/>
          <p:cNvCxnSpPr>
            <a:endCxn id="49" idx="1"/>
          </p:cNvCxnSpPr>
          <p:nvPr/>
        </p:nvCxnSpPr>
        <p:spPr>
          <a:xfrm rot="16200000" flipH="1">
            <a:off x="1929035" y="2303238"/>
            <a:ext cx="352578" cy="24511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0" y="50670"/>
            <a:ext cx="6194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Flattened observable model for deployment </a:t>
            </a:r>
            <a:endParaRPr lang="en-US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05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6672" y="3034191"/>
            <a:ext cx="8229600" cy="579434"/>
          </a:xfrm>
        </p:spPr>
        <p:txBody>
          <a:bodyPr/>
          <a:lstStyle/>
          <a:p>
            <a:r>
              <a:rPr lang="en-US" sz="4000" dirty="0" smtClean="0"/>
              <a:t>5906831100004103</a:t>
            </a:r>
            <a:br>
              <a:rPr lang="en-US" sz="4000" dirty="0" smtClean="0"/>
            </a:br>
            <a:r>
              <a:rPr lang="en-US" sz="4000" dirty="0"/>
              <a:t>|</a:t>
            </a:r>
            <a:r>
              <a:rPr lang="en-US" sz="4000" dirty="0" smtClean="0"/>
              <a:t>Nucleotide </a:t>
            </a:r>
            <a:br>
              <a:rPr lang="en-US" sz="4000" dirty="0" smtClean="0"/>
            </a:br>
            <a:r>
              <a:rPr lang="en-US" sz="4000" dirty="0" smtClean="0"/>
              <a:t>Sequence|</a:t>
            </a:r>
            <a:br>
              <a:rPr lang="en-US" sz="4000" dirty="0" smtClean="0"/>
            </a:br>
            <a:r>
              <a:rPr lang="en-US" sz="4000" dirty="0" smtClean="0"/>
              <a:t>Additions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196788" y="1428736"/>
            <a:ext cx="8229600" cy="500066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2" t="16099" r="73274" b="7765"/>
          <a:stretch/>
        </p:blipFill>
        <p:spPr bwMode="auto">
          <a:xfrm>
            <a:off x="1" y="0"/>
            <a:ext cx="390667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372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73063"/>
            <a:ext cx="8229600" cy="579434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Proposed Template for gene or </a:t>
            </a:r>
            <a:br>
              <a:rPr lang="en-AU" dirty="0" smtClean="0"/>
            </a:br>
            <a:r>
              <a:rPr lang="en-AU" dirty="0"/>
              <a:t> </a:t>
            </a:r>
            <a:r>
              <a:rPr lang="en-AU" dirty="0" smtClean="0"/>
              <a:t>   nucleotide sequence</a:t>
            </a:r>
            <a:endParaRPr lang="en-AU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438687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2864055" y="2182388"/>
            <a:ext cx="3455715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Chromosome structure(cell structure)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16" name="Elbow Connector 15"/>
          <p:cNvCxnSpPr>
            <a:endCxn id="55" idx="1"/>
          </p:cNvCxnSpPr>
          <p:nvPr/>
        </p:nvCxnSpPr>
        <p:spPr>
          <a:xfrm rot="16200000" flipH="1">
            <a:off x="1299912" y="3031671"/>
            <a:ext cx="1786648" cy="490444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5141840" y="3939997"/>
            <a:ext cx="3238881" cy="42976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Base pair NN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46" name="Flowchart: Terminator 45"/>
          <p:cNvSpPr/>
          <p:nvPr/>
        </p:nvSpPr>
        <p:spPr>
          <a:xfrm>
            <a:off x="2438458" y="2826417"/>
            <a:ext cx="2350620" cy="399372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Part of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41842" y="2826417"/>
            <a:ext cx="3345103" cy="37254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Chromosome pair NN(cell structure)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49" name="Flowchart: Terminator 48"/>
          <p:cNvSpPr/>
          <p:nvPr/>
        </p:nvSpPr>
        <p:spPr>
          <a:xfrm>
            <a:off x="2418085" y="3362062"/>
            <a:ext cx="2389641" cy="424791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GrCh38 Nucleotide Sequence start</a:t>
            </a:r>
            <a:endParaRPr lang="en-AU" sz="1200" b="1" dirty="0">
              <a:solidFill>
                <a:schemeClr val="tx1"/>
              </a:solidFill>
            </a:endParaRPr>
          </a:p>
        </p:txBody>
      </p:sp>
      <p:cxnSp>
        <p:nvCxnSpPr>
          <p:cNvPr id="64" name="Elbow Connector 63"/>
          <p:cNvCxnSpPr>
            <a:endCxn id="46" idx="1"/>
          </p:cNvCxnSpPr>
          <p:nvPr/>
        </p:nvCxnSpPr>
        <p:spPr>
          <a:xfrm>
            <a:off x="1431066" y="2280049"/>
            <a:ext cx="1007392" cy="74605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endCxn id="49" idx="1"/>
          </p:cNvCxnSpPr>
          <p:nvPr/>
        </p:nvCxnSpPr>
        <p:spPr>
          <a:xfrm rot="16200000" flipH="1">
            <a:off x="1535845" y="2692218"/>
            <a:ext cx="1294408" cy="470071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5141841" y="3362061"/>
            <a:ext cx="3254123" cy="424791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>
                <a:solidFill>
                  <a:schemeClr val="tx1"/>
                </a:solidFill>
              </a:rPr>
              <a:t>Base pair NN</a:t>
            </a:r>
            <a:endParaRPr lang="en-AU" sz="1600" dirty="0">
              <a:solidFill>
                <a:schemeClr val="tx1"/>
              </a:solidFill>
            </a:endParaRPr>
          </a:p>
        </p:txBody>
      </p:sp>
      <p:sp>
        <p:nvSpPr>
          <p:cNvPr id="63" name="Oval 62"/>
          <p:cNvSpPr/>
          <p:nvPr/>
        </p:nvSpPr>
        <p:spPr>
          <a:xfrm>
            <a:off x="768379" y="2008549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 smtClean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≡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553694" y="220804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12" name="Elbow Connector 111"/>
          <p:cNvCxnSpPr>
            <a:endCxn id="1027" idx="1"/>
          </p:cNvCxnSpPr>
          <p:nvPr/>
        </p:nvCxnSpPr>
        <p:spPr>
          <a:xfrm flipV="1">
            <a:off x="1974208" y="2383566"/>
            <a:ext cx="586948" cy="1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308439" y="2273694"/>
            <a:ext cx="245255" cy="63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212355" y="1717670"/>
            <a:ext cx="800868" cy="311179"/>
          </a:xfrm>
          <a:prstGeom prst="bentConnector2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lowchart: Terminator 54"/>
          <p:cNvSpPr/>
          <p:nvPr/>
        </p:nvSpPr>
        <p:spPr>
          <a:xfrm>
            <a:off x="2438458" y="3970668"/>
            <a:ext cx="2350620" cy="399097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200" b="1" dirty="0" smtClean="0">
                <a:solidFill>
                  <a:schemeClr val="tx1"/>
                </a:solidFill>
              </a:rPr>
              <a:t>GrCh38 Nucleotide Sequence end</a:t>
            </a:r>
            <a:endParaRPr lang="en-AU" sz="1200" b="1" dirty="0">
              <a:solidFill>
                <a:schemeClr val="tx1"/>
              </a:solidFill>
            </a:endParaRPr>
          </a:p>
        </p:txBody>
      </p:sp>
      <p:cxnSp>
        <p:nvCxnSpPr>
          <p:cNvPr id="138" name="Elbow Connector 137"/>
          <p:cNvCxnSpPr/>
          <p:nvPr/>
        </p:nvCxnSpPr>
        <p:spPr>
          <a:xfrm flipV="1">
            <a:off x="4824832" y="4154881"/>
            <a:ext cx="352762" cy="1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65928" y="900415"/>
            <a:ext cx="5824055" cy="572412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 |Nucleotide sequence/gene locus (cell structure)|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5400000">
            <a:off x="2612027" y="1677889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Rectangle 58"/>
          <p:cNvSpPr/>
          <p:nvPr/>
        </p:nvSpPr>
        <p:spPr>
          <a:xfrm>
            <a:off x="2864056" y="1646102"/>
            <a:ext cx="3455714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Nucleotide sequence(cell structure)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62" name="Elbow Connector 61"/>
          <p:cNvCxnSpPr/>
          <p:nvPr/>
        </p:nvCxnSpPr>
        <p:spPr>
          <a:xfrm flipV="1">
            <a:off x="1914753" y="1838692"/>
            <a:ext cx="641259" cy="613059"/>
          </a:xfrm>
          <a:prstGeom prst="bentConnector3">
            <a:avLst>
              <a:gd name="adj1" fmla="val 2469"/>
            </a:avLst>
          </a:prstGeom>
          <a:ln w="25400" cmpd="sng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0874212"/>
              </p:ext>
            </p:extLst>
          </p:nvPr>
        </p:nvGraphicFramePr>
        <p:xfrm>
          <a:off x="914400" y="6655905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156" y="2261328"/>
            <a:ext cx="311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386" y="3524664"/>
            <a:ext cx="4333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046" y="2946728"/>
            <a:ext cx="4333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Flowchart: Terminator 27"/>
          <p:cNvSpPr/>
          <p:nvPr/>
        </p:nvSpPr>
        <p:spPr>
          <a:xfrm>
            <a:off x="2418085" y="4542574"/>
            <a:ext cx="2350620" cy="399372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Chromosomal region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194952" y="4529322"/>
            <a:ext cx="3238881" cy="429768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Chromosome(</a:t>
            </a:r>
            <a:r>
              <a:rPr lang="en-AU" sz="1400" dirty="0" err="1" smtClean="0">
                <a:solidFill>
                  <a:schemeClr val="tx1"/>
                </a:solidFill>
              </a:rPr>
              <a:t>p|q</a:t>
            </a:r>
            <a:r>
              <a:rPr lang="en-AU" sz="1400" dirty="0" smtClean="0">
                <a:solidFill>
                  <a:schemeClr val="tx1"/>
                </a:solidFill>
              </a:rPr>
              <a:t>)region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30" name="Elbow Connector 29"/>
          <p:cNvCxnSpPr>
            <a:stCxn id="28" idx="3"/>
            <a:endCxn id="29" idx="1"/>
          </p:cNvCxnSpPr>
          <p:nvPr/>
        </p:nvCxnSpPr>
        <p:spPr>
          <a:xfrm>
            <a:off x="4768705" y="4742260"/>
            <a:ext cx="426247" cy="194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endCxn id="28" idx="1"/>
          </p:cNvCxnSpPr>
          <p:nvPr/>
        </p:nvCxnSpPr>
        <p:spPr>
          <a:xfrm rot="16200000" flipH="1">
            <a:off x="1038291" y="3362466"/>
            <a:ext cx="2282834" cy="476753"/>
          </a:xfrm>
          <a:prstGeom prst="bentConnector2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Line Callout 1 4"/>
          <p:cNvSpPr/>
          <p:nvPr/>
        </p:nvSpPr>
        <p:spPr bwMode="auto">
          <a:xfrm>
            <a:off x="226601" y="5173108"/>
            <a:ext cx="2798201" cy="1385456"/>
          </a:xfrm>
          <a:prstGeom prst="borderCallout1">
            <a:avLst>
              <a:gd name="adj1" fmla="val 750"/>
              <a:gd name="adj2" fmla="val 48770"/>
              <a:gd name="adj3" fmla="val -69088"/>
              <a:gd name="adj4" fmla="val 80190"/>
            </a:avLst>
          </a:prstGeom>
          <a:solidFill>
            <a:srgbClr val="FFFF00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</a:rPr>
              <a:t>We are further deploying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</a:rPr>
              <a:t>GrCh37 definitions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effectLst/>
                <a:latin typeface="Verdana" pitchFamily="34" charset="0"/>
              </a:rPr>
              <a:t>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</a:rPr>
              <a:t>and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Verdana" pitchFamily="34" charset="0"/>
              </a:rPr>
              <a:t>expect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effectLst/>
                <a:latin typeface="Verdana" pitchFamily="34" charset="0"/>
              </a:rPr>
              <a:t> there will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dirty="0" smtClean="0">
                <a:ln>
                  <a:noFill/>
                </a:ln>
                <a:effectLst/>
                <a:latin typeface="Verdana" pitchFamily="34" charset="0"/>
              </a:rPr>
              <a:t>be more in the future</a:t>
            </a:r>
            <a:endParaRPr kumimoji="0" lang="en-US" sz="1600" b="0" i="0" u="none" strike="noStrike" cap="none" normalizeH="0" baseline="0" dirty="0" smtClean="0">
              <a:ln>
                <a:noFill/>
              </a:ln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09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0" t="11765" r="24610"/>
          <a:stretch/>
        </p:blipFill>
        <p:spPr bwMode="auto">
          <a:xfrm>
            <a:off x="854499" y="0"/>
            <a:ext cx="7678191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980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73063"/>
            <a:ext cx="8229600" cy="579434"/>
          </a:xfrm>
        </p:spPr>
        <p:txBody>
          <a:bodyPr>
            <a:normAutofit/>
          </a:bodyPr>
          <a:lstStyle/>
          <a:p>
            <a:r>
              <a:rPr lang="en-AU" dirty="0" smtClean="0"/>
              <a:t>Agreed model</a:t>
            </a:r>
            <a:endParaRPr lang="en-AU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146326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/>
          <p:cNvSpPr/>
          <p:nvPr/>
        </p:nvSpPr>
        <p:spPr>
          <a:xfrm>
            <a:off x="2864055" y="2182388"/>
            <a:ext cx="3455715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Chromosome structure(cell structure)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46" name="Flowchart: Terminator 45"/>
          <p:cNvSpPr/>
          <p:nvPr/>
        </p:nvSpPr>
        <p:spPr>
          <a:xfrm>
            <a:off x="2438458" y="2826417"/>
            <a:ext cx="2350620" cy="399372"/>
          </a:xfrm>
          <a:prstGeom prst="flowChartTerminator">
            <a:avLst/>
          </a:prstGeom>
          <a:solidFill>
            <a:srgbClr val="FFFFCC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Part of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141842" y="2826417"/>
            <a:ext cx="3345103" cy="372545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Chromosome pair NN(cell structure)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64" name="Elbow Connector 63"/>
          <p:cNvCxnSpPr>
            <a:endCxn id="46" idx="1"/>
          </p:cNvCxnSpPr>
          <p:nvPr/>
        </p:nvCxnSpPr>
        <p:spPr>
          <a:xfrm>
            <a:off x="1431066" y="2280049"/>
            <a:ext cx="1007392" cy="74605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Oval 62"/>
          <p:cNvSpPr/>
          <p:nvPr/>
        </p:nvSpPr>
        <p:spPr>
          <a:xfrm>
            <a:off x="768379" y="2008549"/>
            <a:ext cx="540060" cy="53029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200" dirty="0">
                <a:solidFill>
                  <a:schemeClr val="tx1"/>
                </a:solidFill>
                <a:latin typeface="Arial Unicode MS"/>
                <a:ea typeface="Arial Unicode MS"/>
                <a:cs typeface="Arial Unicode MS"/>
              </a:rPr>
              <a:t>&lt;</a:t>
            </a:r>
            <a:endParaRPr lang="en-AU" sz="32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553694" y="2208042"/>
            <a:ext cx="144016" cy="14401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112" name="Elbow Connector 111"/>
          <p:cNvCxnSpPr>
            <a:endCxn id="1027" idx="1"/>
          </p:cNvCxnSpPr>
          <p:nvPr/>
        </p:nvCxnSpPr>
        <p:spPr>
          <a:xfrm flipV="1">
            <a:off x="1974208" y="2383566"/>
            <a:ext cx="586948" cy="1"/>
          </a:xfrm>
          <a:prstGeom prst="straightConnector1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Elbow Connector 130"/>
          <p:cNvCxnSpPr>
            <a:stCxn id="63" idx="6"/>
            <a:endCxn id="66" idx="2"/>
          </p:cNvCxnSpPr>
          <p:nvPr/>
        </p:nvCxnSpPr>
        <p:spPr>
          <a:xfrm>
            <a:off x="1308439" y="2273694"/>
            <a:ext cx="245255" cy="63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Elbow Connector 134"/>
          <p:cNvCxnSpPr>
            <a:endCxn id="63" idx="2"/>
          </p:cNvCxnSpPr>
          <p:nvPr/>
        </p:nvCxnSpPr>
        <p:spPr>
          <a:xfrm rot="16200000" flipH="1">
            <a:off x="212355" y="1717670"/>
            <a:ext cx="800868" cy="311179"/>
          </a:xfrm>
          <a:prstGeom prst="bentConnector2">
            <a:avLst/>
          </a:prstGeom>
          <a:ln w="2540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65928" y="900415"/>
            <a:ext cx="5824055" cy="572412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 smtClean="0">
                <a:solidFill>
                  <a:schemeClr val="tx1"/>
                </a:solidFill>
              </a:rPr>
              <a:t> |Nucleotide sequence/gene locus (cell structure)|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7" name="Isosceles Triangle 56"/>
          <p:cNvSpPr/>
          <p:nvPr/>
        </p:nvSpPr>
        <p:spPr>
          <a:xfrm rot="5400000">
            <a:off x="2612027" y="1677889"/>
            <a:ext cx="216024" cy="288032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9" name="Rectangle 58"/>
          <p:cNvSpPr/>
          <p:nvPr/>
        </p:nvSpPr>
        <p:spPr>
          <a:xfrm>
            <a:off x="2864056" y="1646102"/>
            <a:ext cx="3455714" cy="402357"/>
          </a:xfrm>
          <a:prstGeom prst="rect">
            <a:avLst/>
          </a:prstGeom>
          <a:solidFill>
            <a:srgbClr val="CCCCFF"/>
          </a:solidFill>
          <a:ln w="63500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Nucleotide sequence(cell structure)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62" name="Elbow Connector 61"/>
          <p:cNvCxnSpPr/>
          <p:nvPr/>
        </p:nvCxnSpPr>
        <p:spPr>
          <a:xfrm flipV="1">
            <a:off x="1914753" y="1838692"/>
            <a:ext cx="641259" cy="613059"/>
          </a:xfrm>
          <a:prstGeom prst="bentConnector3">
            <a:avLst>
              <a:gd name="adj1" fmla="val 2469"/>
            </a:avLst>
          </a:prstGeom>
          <a:ln w="25400" cmpd="sng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4434073"/>
              </p:ext>
            </p:extLst>
          </p:nvPr>
        </p:nvGraphicFramePr>
        <p:xfrm>
          <a:off x="914400" y="6655905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156" y="2261328"/>
            <a:ext cx="311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046" y="2946728"/>
            <a:ext cx="433387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30681" y="4097923"/>
            <a:ext cx="71224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Refset</a:t>
            </a:r>
            <a:r>
              <a:rPr lang="en-US" dirty="0" smtClean="0"/>
              <a:t> will be developed as part of development linking concepts to </a:t>
            </a:r>
          </a:p>
          <a:p>
            <a:r>
              <a:rPr lang="en-US" dirty="0" smtClean="0"/>
              <a:t>HGNC reference data</a:t>
            </a:r>
          </a:p>
          <a:p>
            <a:endParaRPr lang="en-US" dirty="0" smtClean="0"/>
          </a:p>
          <a:p>
            <a:r>
              <a:rPr lang="en-US" dirty="0" smtClean="0"/>
              <a:t>Issues for research:</a:t>
            </a:r>
          </a:p>
          <a:p>
            <a:r>
              <a:rPr lang="en-US" dirty="0" smtClean="0"/>
              <a:t>Addressing for microsatellites</a:t>
            </a:r>
          </a:p>
          <a:p>
            <a:r>
              <a:rPr lang="en-US" dirty="0" smtClean="0"/>
              <a:t>Addressing for exon references; </a:t>
            </a:r>
            <a:r>
              <a:rPr lang="en-US" dirty="0" err="1" smtClean="0"/>
              <a:t>eg</a:t>
            </a:r>
            <a:r>
              <a:rPr lang="en-US" dirty="0" smtClean="0"/>
              <a:t> KRAS (exon 2) codon 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15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htsdo_PptTemplate_2012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master_IHTSDO_turkis li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a-DK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master_IHTSDO_turkis li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IHTSDO_turkis lin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Ihtsdo_PptTemplate_2012</Template>
  <TotalTime>6149</TotalTime>
  <Words>1390</Words>
  <Application>Microsoft Office PowerPoint</Application>
  <PresentationFormat>On-screen Show (4:3)</PresentationFormat>
  <Paragraphs>289</Paragraphs>
  <Slides>24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 Unicode MS</vt:lpstr>
      <vt:lpstr>Arial</vt:lpstr>
      <vt:lpstr>Calibri</vt:lpstr>
      <vt:lpstr>Times New Roman</vt:lpstr>
      <vt:lpstr>Times New Roman,serif</vt:lpstr>
      <vt:lpstr>Verdana</vt:lpstr>
      <vt:lpstr>Wingdings</vt:lpstr>
      <vt:lpstr>Ihtsdo_PptTemplate_2012</vt:lpstr>
      <vt:lpstr> </vt:lpstr>
      <vt:lpstr>Use cases for molecular pathology/genetics</vt:lpstr>
      <vt:lpstr>Query use cases for observables  ontology in Molecular Pathology</vt:lpstr>
      <vt:lpstr>Concept model extensions we are  proposing for Molecular Pathology</vt:lpstr>
      <vt:lpstr>PowerPoint Presentation</vt:lpstr>
      <vt:lpstr>5906831100004103 |Nucleotide  Sequence| Additions</vt:lpstr>
      <vt:lpstr>Proposed Template for gene or      nucleotide sequence</vt:lpstr>
      <vt:lpstr>PowerPoint Presentation</vt:lpstr>
      <vt:lpstr>Agreed model</vt:lpstr>
      <vt:lpstr>MRCM&lt;&lt;Nucleotide sequence</vt:lpstr>
      <vt:lpstr>Exemplar</vt:lpstr>
      <vt:lpstr>Concept model extension: Gene locus</vt:lpstr>
      <vt:lpstr>Techniques</vt:lpstr>
      <vt:lpstr>Agreed flattened quality observable model template for trial use</vt:lpstr>
      <vt:lpstr>Agreed flattened quality observable model template for trial use</vt:lpstr>
      <vt:lpstr>Features of human nucleotide  sequence by variant call format (Alexis) </vt:lpstr>
      <vt:lpstr>Agreed flattened quality observable model template for trial use</vt:lpstr>
      <vt:lpstr>SNOW OWL exemplars</vt:lpstr>
      <vt:lpstr>Agreed flattened quality observable model template for trial use</vt:lpstr>
      <vt:lpstr>Agreed flattened quality observable model template for trial use</vt:lpstr>
      <vt:lpstr>Exemplar</vt:lpstr>
      <vt:lpstr>Agreed flattened quality observable model template for trial use</vt:lpstr>
      <vt:lpstr>Agreed flattened quality observable model template for trial use</vt:lpstr>
      <vt:lpstr>Molecular pathology build</vt:lpstr>
    </vt:vector>
  </TitlesOfParts>
  <Company>UNMC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Administrator</dc:creator>
  <cp:lastModifiedBy>Campbell, Walter S</cp:lastModifiedBy>
  <cp:revision>364</cp:revision>
  <cp:lastPrinted>2015-09-16T15:26:51Z</cp:lastPrinted>
  <dcterms:created xsi:type="dcterms:W3CDTF">2015-04-05T12:53:11Z</dcterms:created>
  <dcterms:modified xsi:type="dcterms:W3CDTF">2016-04-25T20:32:58Z</dcterms:modified>
</cp:coreProperties>
</file>