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55" d="100"/>
          <a:sy n="155" d="100"/>
        </p:scale>
        <p:origin x="-192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Short name use cases for ‘X with/without Y’ topic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Ed Cheetham 2012-03-09</a:t>
            </a:r>
            <a:endParaRPr lang="en-GB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2700" dirty="0" smtClean="0"/>
              <a:t>a. Documentation of combined disorders &amp; observations, where associated by time, causation &amp; predisposition</a:t>
            </a:r>
            <a:r>
              <a:rPr lang="en-GB" dirty="0" smtClean="0"/>
              <a:t>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Brain stem laceration without open intracranial wound AND with loss of consciousness </a:t>
            </a:r>
            <a:r>
              <a:rPr lang="en-US" dirty="0" smtClean="0"/>
              <a:t> </a:t>
            </a:r>
          </a:p>
          <a:p>
            <a:r>
              <a:rPr lang="en-US" dirty="0"/>
              <a:t>Hemolytic anemia associated with ulcerative colitis </a:t>
            </a:r>
            <a:r>
              <a:rPr lang="en-US" dirty="0" smtClean="0"/>
              <a:t> </a:t>
            </a:r>
          </a:p>
          <a:p>
            <a:r>
              <a:rPr lang="en-US" dirty="0"/>
              <a:t>Adjustment disorder with disturbance of conduct </a:t>
            </a:r>
            <a:r>
              <a:rPr lang="en-US" dirty="0" smtClean="0"/>
              <a:t> </a:t>
            </a:r>
          </a:p>
          <a:p>
            <a:r>
              <a:rPr lang="en-US" dirty="0"/>
              <a:t>Acute hepatitis B with delta-agent (</a:t>
            </a:r>
            <a:r>
              <a:rPr lang="en-US" dirty="0" err="1"/>
              <a:t>coinfection</a:t>
            </a:r>
            <a:r>
              <a:rPr lang="en-US" dirty="0"/>
              <a:t>) without hepatic coma </a:t>
            </a:r>
            <a:r>
              <a:rPr lang="en-US" dirty="0" smtClean="0"/>
              <a:t> </a:t>
            </a:r>
          </a:p>
          <a:p>
            <a:r>
              <a:rPr lang="en-US" dirty="0"/>
              <a:t>Diabetes mellitus due to cystic fibrosis </a:t>
            </a:r>
            <a:r>
              <a:rPr lang="en-US" dirty="0" smtClean="0"/>
              <a:t> </a:t>
            </a:r>
          </a:p>
          <a:p>
            <a:r>
              <a:rPr lang="en-US" dirty="0" smtClean="0">
                <a:solidFill>
                  <a:srgbClr val="000000"/>
                </a:solidFill>
                <a:latin typeface="Arial"/>
                <a:ea typeface="Arial"/>
                <a:cs typeface="Arial"/>
              </a:rPr>
              <a:t>Asthma with COPD</a:t>
            </a:r>
            <a:endParaRPr lang="en-US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GB" sz="2700" dirty="0" err="1" smtClean="0"/>
              <a:t>b</a:t>
            </a:r>
            <a:r>
              <a:rPr lang="en-GB" sz="2700" dirty="0" smtClean="0"/>
              <a:t>. Documentation of combined clinical phenomena (disorders and interventions), where associated by time, causation &amp; predisposition. [complications / </a:t>
            </a:r>
            <a:r>
              <a:rPr lang="en-GB" sz="2700" dirty="0" err="1" smtClean="0"/>
              <a:t>sequelae</a:t>
            </a:r>
            <a:r>
              <a:rPr lang="en-GB" sz="2700" dirty="0" smtClean="0"/>
              <a:t>]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Type I diabetes mellitus with arthropathy </a:t>
            </a:r>
            <a:endParaRPr lang="en-US" dirty="0" smtClean="0"/>
          </a:p>
          <a:p>
            <a:r>
              <a:rPr lang="en-US" dirty="0" smtClean="0"/>
              <a:t>Contracture after injury </a:t>
            </a:r>
          </a:p>
          <a:p>
            <a:r>
              <a:rPr lang="en-GB" dirty="0" smtClean="0"/>
              <a:t>Immunodeficiency secondary to trauma </a:t>
            </a:r>
          </a:p>
          <a:p>
            <a:r>
              <a:rPr lang="en-GB" dirty="0" smtClean="0"/>
              <a:t>Air embolism due to surgery </a:t>
            </a:r>
          </a:p>
          <a:p>
            <a:r>
              <a:rPr lang="en-GB" dirty="0" smtClean="0"/>
              <a:t>Infection after infusion </a:t>
            </a:r>
          </a:p>
          <a:p>
            <a:r>
              <a:rPr lang="en-GB" dirty="0" smtClean="0"/>
              <a:t>Adverse cutaneous reaction to acupuncture </a:t>
            </a:r>
          </a:p>
          <a:p>
            <a:r>
              <a:rPr lang="en-GB" dirty="0" smtClean="0"/>
              <a:t>Hypertensive </a:t>
            </a:r>
            <a:r>
              <a:rPr lang="en-GB" dirty="0" err="1" smtClean="0"/>
              <a:t>choroidopathy</a:t>
            </a:r>
            <a:r>
              <a:rPr lang="en-GB" dirty="0" smtClean="0"/>
              <a:t> </a:t>
            </a:r>
          </a:p>
          <a:p>
            <a:r>
              <a:rPr lang="en-GB" dirty="0"/>
              <a:t>Air embolism as early complication of trauma </a:t>
            </a:r>
            <a:r>
              <a:rPr lang="en-GB" dirty="0" smtClean="0"/>
              <a:t> </a:t>
            </a:r>
          </a:p>
          <a:p>
            <a:r>
              <a:rPr lang="en-US" dirty="0" smtClean="0"/>
              <a:t>Generalized </a:t>
            </a:r>
            <a:r>
              <a:rPr lang="en-US" dirty="0" err="1" smtClean="0"/>
              <a:t>vaccinia</a:t>
            </a:r>
            <a:r>
              <a:rPr lang="en-US" dirty="0" smtClean="0"/>
              <a:t> as complication of medical care</a:t>
            </a:r>
          </a:p>
          <a:p>
            <a:r>
              <a:rPr lang="en-US" dirty="0" smtClean="0"/>
              <a:t>Cardiac insufficiency after cardiac surgery, late postop complication</a:t>
            </a:r>
          </a:p>
          <a:p>
            <a:endParaRPr lang="en-GB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smtClean="0"/>
              <a:t>c. Mapping parallel conjunctive and negated pairs from ICD-10 to SNOMED CT "...in as few clicks as possible.."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en-GB" dirty="0" smtClean="0"/>
              <a:t>[in retrospect not sure if this should read 'from SNOMED CT to ICD-10';</a:t>
            </a:r>
            <a:r>
              <a:rPr lang="en-GB" dirty="0" smtClean="0"/>
              <a:t>]</a:t>
            </a:r>
            <a:r>
              <a:rPr lang="en-GB" dirty="0" smtClean="0">
                <a:solidFill>
                  <a:srgbClr val="FF0000"/>
                </a:solidFill>
              </a:rPr>
              <a:t>(the typical situation is starting with a list of billing codes and attempting to map these to SNOMED)</a:t>
            </a:r>
          </a:p>
          <a:p>
            <a:r>
              <a:rPr lang="en-US" dirty="0" smtClean="0"/>
              <a:t>Migraine </a:t>
            </a:r>
            <a:r>
              <a:rPr lang="en-US" dirty="0"/>
              <a:t>with aura, </a:t>
            </a:r>
            <a:r>
              <a:rPr lang="en-US" dirty="0" smtClean="0"/>
              <a:t>intractable</a:t>
            </a:r>
          </a:p>
          <a:p>
            <a:r>
              <a:rPr lang="en-US" dirty="0" smtClean="0"/>
              <a:t>Migraine without aura, intractable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Calculus of gallbladder and bile duct with </a:t>
            </a:r>
            <a:r>
              <a:rPr lang="en-US" dirty="0" err="1" smtClean="0"/>
              <a:t>cholecystitis</a:t>
            </a:r>
            <a:endParaRPr lang="en-US" dirty="0" smtClean="0"/>
          </a:p>
          <a:p>
            <a:r>
              <a:rPr lang="en-US" dirty="0" smtClean="0"/>
              <a:t>Calculus </a:t>
            </a:r>
            <a:r>
              <a:rPr lang="en-US" dirty="0"/>
              <a:t>of gallbladder and bile duct without </a:t>
            </a:r>
            <a:r>
              <a:rPr lang="en-US" dirty="0" err="1"/>
              <a:t>cholecystitis</a:t>
            </a:r>
            <a:r>
              <a:rPr lang="en-US" dirty="0"/>
              <a:t>	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Injury of heart with </a:t>
            </a:r>
            <a:r>
              <a:rPr lang="en-US" dirty="0" err="1" smtClean="0"/>
              <a:t>hemopericardium</a:t>
            </a:r>
            <a:endParaRPr lang="en-US" dirty="0" smtClean="0"/>
          </a:p>
          <a:p>
            <a:r>
              <a:rPr lang="en-US" dirty="0"/>
              <a:t>Injury of heart without </a:t>
            </a:r>
            <a:r>
              <a:rPr lang="en-US" dirty="0" err="1" smtClean="0"/>
              <a:t>hemopericardium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Pilonidal cyst and sinus with </a:t>
            </a:r>
            <a:r>
              <a:rPr lang="en-US" dirty="0" smtClean="0"/>
              <a:t>abscess</a:t>
            </a:r>
          </a:p>
          <a:p>
            <a:r>
              <a:rPr lang="en-US" dirty="0"/>
              <a:t>Pilonidal cyst and sinus without </a:t>
            </a:r>
            <a:r>
              <a:rPr lang="en-US" dirty="0" smtClean="0"/>
              <a:t>abscess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/>
              <a:t>Nausea with vomiting, </a:t>
            </a:r>
            <a:r>
              <a:rPr lang="en-US" dirty="0" smtClean="0"/>
              <a:t>unspecified</a:t>
            </a:r>
          </a:p>
          <a:p>
            <a:r>
              <a:rPr lang="en-US" dirty="0"/>
              <a:t>Vomiting without nausea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Barrett's esophagus with dysplasia</a:t>
            </a:r>
            <a:endParaRPr lang="en-US" dirty="0" smtClean="0"/>
          </a:p>
          <a:p>
            <a:r>
              <a:rPr lang="en-US" dirty="0" smtClean="0"/>
              <a:t>Barrett's </a:t>
            </a:r>
            <a:r>
              <a:rPr lang="en-US" dirty="0"/>
              <a:t>esophagus without dysplasia</a:t>
            </a:r>
          </a:p>
          <a:p>
            <a:endParaRPr lang="en-US" dirty="0"/>
          </a:p>
          <a:p>
            <a:endParaRPr lang="en-GB" dirty="0" smtClean="0"/>
          </a:p>
          <a:p>
            <a:endParaRPr lang="en-GB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 err="1" smtClean="0"/>
              <a:t>d</a:t>
            </a:r>
            <a:r>
              <a:rPr lang="en-GB" sz="2800" dirty="0" smtClean="0"/>
              <a:t>. Querying for all references to disease x including subtypes of disease x and associations (including manifestations) with disease x</a:t>
            </a:r>
            <a:endParaRPr lang="en-GB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z="2400" dirty="0" err="1" smtClean="0"/>
              <a:t>Megaloblastic</a:t>
            </a:r>
            <a:r>
              <a:rPr lang="en-US" sz="2400" dirty="0" smtClean="0"/>
              <a:t> anemia due to alcoholism </a:t>
            </a:r>
            <a:endParaRPr lang="en-GB" sz="2400" dirty="0" smtClean="0"/>
          </a:p>
          <a:p>
            <a:pPr lvl="1">
              <a:buNone/>
            </a:pPr>
            <a:r>
              <a:rPr lang="en-US" sz="2000" dirty="0" smtClean="0"/>
              <a:t>	</a:t>
            </a:r>
            <a:r>
              <a:rPr lang="en-US" sz="2000" dirty="0" smtClean="0"/>
              <a:t>	is A </a:t>
            </a:r>
            <a:r>
              <a:rPr lang="en-US" sz="2000" dirty="0" err="1" smtClean="0"/>
              <a:t>megaloblastic</a:t>
            </a:r>
            <a:r>
              <a:rPr lang="en-US" sz="2000" dirty="0" smtClean="0"/>
              <a:t> anemia due to </a:t>
            </a:r>
            <a:r>
              <a:rPr lang="en-US" sz="2000" dirty="0" smtClean="0"/>
              <a:t>drugs </a:t>
            </a:r>
            <a:endParaRPr lang="en-GB" sz="2000" dirty="0" smtClean="0"/>
          </a:p>
          <a:p>
            <a:pPr lvl="1">
              <a:buNone/>
            </a:pPr>
            <a:r>
              <a:rPr lang="en-US" sz="2000" dirty="0" smtClean="0"/>
              <a:t>	</a:t>
            </a:r>
            <a:r>
              <a:rPr lang="en-US" sz="2000" dirty="0" smtClean="0"/>
              <a:t>	</a:t>
            </a:r>
            <a:r>
              <a:rPr lang="en-US" sz="2000" b="1" dirty="0" smtClean="0"/>
              <a:t>Causative agent</a:t>
            </a:r>
            <a:r>
              <a:rPr lang="en-US" sz="2000" dirty="0" smtClean="0"/>
              <a:t>  ingestible </a:t>
            </a:r>
            <a:r>
              <a:rPr lang="en-US" sz="2000" dirty="0" smtClean="0"/>
              <a:t>alcohol</a:t>
            </a:r>
          </a:p>
          <a:p>
            <a:r>
              <a:rPr lang="en-US" sz="2400" dirty="0" smtClean="0"/>
              <a:t>Versus</a:t>
            </a:r>
          </a:p>
          <a:p>
            <a:r>
              <a:rPr lang="en-US" sz="2400" dirty="0" smtClean="0"/>
              <a:t>Non </a:t>
            </a:r>
            <a:r>
              <a:rPr lang="en-US" sz="2400" dirty="0" err="1" smtClean="0"/>
              <a:t>megaloblastic</a:t>
            </a:r>
            <a:r>
              <a:rPr lang="en-US" sz="2400" dirty="0" smtClean="0"/>
              <a:t> anemia due to alcoholism </a:t>
            </a:r>
            <a:endParaRPr lang="en-GB" sz="2400" dirty="0" smtClean="0"/>
          </a:p>
          <a:p>
            <a:pPr lvl="1">
              <a:buNone/>
            </a:pPr>
            <a:r>
              <a:rPr lang="en-US" sz="2000" dirty="0" smtClean="0"/>
              <a:t>	</a:t>
            </a:r>
            <a:r>
              <a:rPr lang="en-US" sz="2000" dirty="0" smtClean="0"/>
              <a:t>	Is A </a:t>
            </a:r>
            <a:r>
              <a:rPr lang="en-US" sz="2000" dirty="0" smtClean="0"/>
              <a:t>anemia</a:t>
            </a:r>
            <a:endParaRPr lang="en-GB" sz="2000" dirty="0" smtClean="0"/>
          </a:p>
          <a:p>
            <a:pPr lvl="1">
              <a:buNone/>
            </a:pPr>
            <a:r>
              <a:rPr lang="en-US" sz="2000" dirty="0" smtClean="0"/>
              <a:t>	</a:t>
            </a:r>
            <a:r>
              <a:rPr lang="en-US" sz="2000" dirty="0" smtClean="0"/>
              <a:t>	</a:t>
            </a:r>
            <a:r>
              <a:rPr lang="en-US" sz="2000" b="1" dirty="0" smtClean="0"/>
              <a:t>due </a:t>
            </a:r>
            <a:r>
              <a:rPr lang="en-US" sz="2000" b="1" dirty="0" smtClean="0"/>
              <a:t>to</a:t>
            </a:r>
            <a:r>
              <a:rPr lang="en-US" sz="2000" dirty="0" smtClean="0"/>
              <a:t> </a:t>
            </a:r>
            <a:r>
              <a:rPr lang="en-US" sz="2000" dirty="0" smtClean="0"/>
              <a:t>alcoholism</a:t>
            </a:r>
          </a:p>
          <a:p>
            <a:pPr lvl="1">
              <a:buNone/>
            </a:pPr>
            <a:endParaRPr lang="en-GB" sz="20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GB" sz="2400" dirty="0"/>
              <a:t>Acquired immune deficiency syndrome-related </a:t>
            </a:r>
            <a:r>
              <a:rPr lang="en-GB" sz="2400" dirty="0" smtClean="0"/>
              <a:t>nephropathy</a:t>
            </a:r>
          </a:p>
          <a:p>
            <a:pPr marL="400050" lvl="2" indent="0">
              <a:buNone/>
            </a:pPr>
            <a:r>
              <a:rPr lang="en-US" sz="2000" dirty="0" smtClean="0"/>
              <a:t>     	 is </a:t>
            </a:r>
            <a:r>
              <a:rPr lang="en-US" sz="2000" dirty="0"/>
              <a:t>A </a:t>
            </a:r>
            <a:r>
              <a:rPr lang="en-US" sz="2000" dirty="0" smtClean="0"/>
              <a:t>Focal segmental </a:t>
            </a:r>
            <a:r>
              <a:rPr lang="en-US" sz="2000" dirty="0" err="1" smtClean="0"/>
              <a:t>glomerulosclerosis</a:t>
            </a:r>
            <a:r>
              <a:rPr lang="en-US" sz="2000" dirty="0" smtClean="0"/>
              <a:t> </a:t>
            </a:r>
            <a:endParaRPr lang="en-GB" sz="2000" dirty="0" smtClean="0"/>
          </a:p>
          <a:p>
            <a:pPr marL="400050" lvl="2" indent="0">
              <a:buNone/>
            </a:pPr>
            <a:r>
              <a:rPr lang="en-GB" sz="2000" dirty="0" smtClean="0"/>
              <a:t>	is A Human immunodeficiency virus infection</a:t>
            </a:r>
          </a:p>
          <a:p>
            <a:pPr marL="342900" lvl="2" indent="-342900"/>
            <a:r>
              <a:rPr lang="en-GB" dirty="0" smtClean="0"/>
              <a:t>Versus</a:t>
            </a:r>
          </a:p>
          <a:p>
            <a:pPr marL="342900" lvl="2" indent="-342900"/>
            <a:r>
              <a:rPr lang="en-GB" dirty="0"/>
              <a:t>Dementia associated with AIDS </a:t>
            </a:r>
            <a:r>
              <a:rPr lang="en-GB" dirty="0" smtClean="0"/>
              <a:t> </a:t>
            </a:r>
          </a:p>
          <a:p>
            <a:pPr marL="800100" lvl="3" indent="-342900"/>
            <a:r>
              <a:rPr lang="en-GB" dirty="0"/>
              <a:t>Is A Dementia </a:t>
            </a:r>
            <a:endParaRPr lang="en-GB" dirty="0" smtClean="0"/>
          </a:p>
          <a:p>
            <a:pPr marL="800100" lvl="3" indent="-342900"/>
            <a:r>
              <a:rPr lang="en-GB" dirty="0"/>
              <a:t>Associated </a:t>
            </a:r>
            <a:r>
              <a:rPr lang="en-GB" dirty="0" smtClean="0"/>
              <a:t>with Acquired </a:t>
            </a:r>
            <a:r>
              <a:rPr lang="en-GB" dirty="0"/>
              <a:t>immune deficiency syndrome (AIDS) </a:t>
            </a:r>
            <a:endParaRPr lang="en-GB" dirty="0" smtClean="0"/>
          </a:p>
          <a:p>
            <a:pPr marL="800100" lvl="3" indent="-342900"/>
            <a:endParaRPr lang="en-GB" dirty="0"/>
          </a:p>
          <a:p>
            <a:pPr marL="800100" lvl="3" indent="-342900"/>
            <a:endParaRPr lang="en-GB" dirty="0"/>
          </a:p>
          <a:p>
            <a:pPr marL="800100" lvl="3" indent="-342900"/>
            <a:endParaRPr lang="en-GB" dirty="0"/>
          </a:p>
          <a:p>
            <a:pPr marL="400050" lvl="2" indent="0">
              <a:buNone/>
            </a:pPr>
            <a:r>
              <a:rPr lang="en-GB" sz="2000" dirty="0"/>
              <a:t>	</a:t>
            </a:r>
            <a:endParaRPr lang="en-GB" sz="2000" dirty="0" smtClean="0"/>
          </a:p>
          <a:p>
            <a:pPr marL="400050" lvl="2" indent="0">
              <a:buNone/>
            </a:pPr>
            <a:r>
              <a:rPr lang="en-US" sz="2000" dirty="0" smtClean="0"/>
              <a:t>	</a:t>
            </a:r>
            <a:endParaRPr lang="en-US" sz="2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 err="1" smtClean="0"/>
              <a:t>e</a:t>
            </a:r>
            <a:r>
              <a:rPr lang="en-GB" sz="3200" dirty="0" smtClean="0"/>
              <a:t>. Documenting syndromes (and syndrome variants)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 smtClean="0"/>
              <a:t>[relevant to Stefan et </a:t>
            </a:r>
            <a:r>
              <a:rPr lang="en-GB" sz="2400" dirty="0" err="1" smtClean="0"/>
              <a:t>al's</a:t>
            </a:r>
            <a:r>
              <a:rPr lang="en-GB" sz="2400" dirty="0" smtClean="0"/>
              <a:t> work on role grouping as 'includes', but hard to see how named clinical notions defined in terms of 'three from five' possible features]</a:t>
            </a:r>
          </a:p>
          <a:p>
            <a:endParaRPr lang="en-GB" dirty="0" smtClean="0"/>
          </a:p>
          <a:p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295400" y="3048000"/>
          <a:ext cx="6601179" cy="3638981"/>
        </p:xfrm>
        <a:graphic>
          <a:graphicData uri="http://schemas.openxmlformats.org/drawingml/2006/table">
            <a:tbl>
              <a:tblPr/>
              <a:tblGrid>
                <a:gridCol w="809978"/>
                <a:gridCol w="4981222"/>
                <a:gridCol w="809979"/>
              </a:tblGrid>
              <a:tr h="176106">
                <a:tc gridSpan="3">
                  <a:txBody>
                    <a:bodyPr/>
                    <a:lstStyle/>
                    <a:p>
                      <a:r>
                        <a:rPr lang="en-GB" sz="1400" dirty="0" smtClean="0"/>
                        <a:t>A few examples of Extreme IsA-</a:t>
                      </a:r>
                      <a:r>
                        <a:rPr lang="en-GB" sz="1400" dirty="0" err="1" smtClean="0"/>
                        <a:t>ing</a:t>
                      </a:r>
                      <a:r>
                        <a:rPr lang="en-GB" sz="1400" dirty="0" smtClean="0"/>
                        <a:t> (lots of parents) in syndromes (are they</a:t>
                      </a:r>
                      <a:r>
                        <a:rPr lang="en-GB" sz="1400" baseline="0" dirty="0" smtClean="0"/>
                        <a:t> all true all the time when compared with classical syndrome definitions?)</a:t>
                      </a:r>
                      <a:endParaRPr lang="en-GB" sz="1400" dirty="0" smtClean="0"/>
                    </a:p>
                  </a:txBody>
                  <a:tcPr marL="67733" marR="67733" marT="33867" marB="33867" anchor="ctr"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24742">
                <a:tc>
                  <a:txBody>
                    <a:bodyPr/>
                    <a:lstStyle/>
                    <a:p>
                      <a:r>
                        <a:rPr lang="en-GB" sz="1000" dirty="0"/>
                        <a:t>CONCEPTID1</a:t>
                      </a:r>
                      <a:endParaRPr lang="en-GB" sz="1600" dirty="0"/>
                    </a:p>
                  </a:txBody>
                  <a:tcPr marL="67733" marR="67733" marT="33867" marB="33867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/>
                        <a:t>FULLYSPECIFIEDNAME</a:t>
                      </a:r>
                      <a:endParaRPr lang="en-GB" sz="1600"/>
                    </a:p>
                  </a:txBody>
                  <a:tcPr marL="67733" marR="67733" marT="33867" marB="338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smtClean="0"/>
                        <a:t>Number</a:t>
                      </a:r>
                      <a:r>
                        <a:rPr lang="en-GB" sz="1000" baseline="0" dirty="0" smtClean="0"/>
                        <a:t> of parent concepts</a:t>
                      </a:r>
                      <a:endParaRPr lang="en-GB" sz="1600" dirty="0"/>
                    </a:p>
                  </a:txBody>
                  <a:tcPr marL="67733" marR="67733" marT="33867" marB="33867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</a:tr>
              <a:tr h="286174">
                <a:tc>
                  <a:txBody>
                    <a:bodyPr/>
                    <a:lstStyle/>
                    <a:p>
                      <a:r>
                        <a:rPr lang="en-GB" sz="1000" dirty="0"/>
                        <a:t>238850005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Mouth and genital ulcers with inflamed cartilage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12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 dirty="0"/>
                        <a:t>59178007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Menkes</a:t>
                      </a:r>
                      <a:r>
                        <a:rPr lang="en-GB" sz="1000" dirty="0"/>
                        <a:t> kinky-hair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12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 dirty="0"/>
                        <a:t>68504005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Ataxia-telangiectasia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11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6174">
                <a:tc>
                  <a:txBody>
                    <a:bodyPr/>
                    <a:lstStyle/>
                    <a:p>
                      <a:r>
                        <a:rPr lang="en-GB" sz="1000" dirty="0"/>
                        <a:t>85589009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Radial aplasia-thrombocytopenia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10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 dirty="0"/>
                        <a:t>40158001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Papillon-Lefèvre</a:t>
                      </a:r>
                      <a:r>
                        <a:rPr lang="en-GB" sz="1000" dirty="0"/>
                        <a:t>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10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4742">
                <a:tc>
                  <a:txBody>
                    <a:bodyPr/>
                    <a:lstStyle/>
                    <a:p>
                      <a:r>
                        <a:rPr lang="en-GB" sz="1000"/>
                        <a:t>419398009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Meretoja</a:t>
                      </a:r>
                      <a:r>
                        <a:rPr lang="en-GB" sz="1000" dirty="0"/>
                        <a:t>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9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/>
                        <a:t>34781003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Vertebral artery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9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86174">
                <a:tc>
                  <a:txBody>
                    <a:bodyPr/>
                    <a:lstStyle/>
                    <a:p>
                      <a:r>
                        <a:rPr lang="en-GB" sz="1000"/>
                        <a:t>14363008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/>
                        <a:t>Anterior spinal artery compression </a:t>
                      </a:r>
                      <a:r>
                        <a:rPr lang="it-IT" sz="1000" dirty="0" err="1"/>
                        <a:t>syndrome</a:t>
                      </a:r>
                      <a:r>
                        <a:rPr lang="it-IT" sz="1000" dirty="0"/>
                        <a:t> </a:t>
                      </a:r>
                      <a:endParaRPr lang="it-IT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9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/>
                        <a:t>95331002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/>
                        <a:t>Ocular-mucous membrane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/>
                        <a:t>9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24742">
                <a:tc>
                  <a:txBody>
                    <a:bodyPr/>
                    <a:lstStyle/>
                    <a:p>
                      <a:r>
                        <a:rPr lang="en-GB" sz="1000"/>
                        <a:t>81771002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000" dirty="0" err="1"/>
                        <a:t>Opitz-Frias</a:t>
                      </a:r>
                      <a:r>
                        <a:rPr lang="en-GB" sz="1000" dirty="0"/>
                        <a:t> syndrome 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/>
                        <a:t>9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05458">
                <a:tc>
                  <a:txBody>
                    <a:bodyPr/>
                    <a:lstStyle/>
                    <a:p>
                      <a:r>
                        <a:rPr lang="en-GB" sz="1000"/>
                        <a:t>2972007</a:t>
                      </a:r>
                      <a:endParaRPr lang="en-GB" sz="160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000" dirty="0" err="1"/>
                        <a:t>Anterior</a:t>
                      </a:r>
                      <a:r>
                        <a:rPr lang="it-IT" sz="1000" dirty="0"/>
                        <a:t> </a:t>
                      </a:r>
                      <a:r>
                        <a:rPr lang="it-IT" sz="1000" dirty="0" err="1"/>
                        <a:t>spinal</a:t>
                      </a:r>
                      <a:r>
                        <a:rPr lang="it-IT" sz="1000" dirty="0"/>
                        <a:t> </a:t>
                      </a:r>
                      <a:r>
                        <a:rPr lang="it-IT" sz="1000" dirty="0" err="1"/>
                        <a:t>artery</a:t>
                      </a:r>
                      <a:r>
                        <a:rPr lang="it-IT" sz="1000" dirty="0"/>
                        <a:t> </a:t>
                      </a:r>
                      <a:r>
                        <a:rPr lang="it-IT" sz="1000" dirty="0" err="1"/>
                        <a:t>occlusion</a:t>
                      </a:r>
                      <a:r>
                        <a:rPr lang="it-IT" sz="1000" dirty="0"/>
                        <a:t> </a:t>
                      </a:r>
                      <a:r>
                        <a:rPr lang="it-IT" sz="1000" dirty="0" err="1"/>
                        <a:t>syndrome</a:t>
                      </a:r>
                      <a:r>
                        <a:rPr lang="it-IT" sz="1000" dirty="0"/>
                        <a:t> </a:t>
                      </a:r>
                      <a:endParaRPr lang="it-IT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000" dirty="0"/>
                        <a:t>9</a:t>
                      </a:r>
                      <a:endParaRPr lang="en-GB" sz="1600" dirty="0"/>
                    </a:p>
                  </a:txBody>
                  <a:tcPr marL="67733" marR="67733" marT="33867" marB="3386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</TotalTime>
  <Words>437</Words>
  <Application>Microsoft Macintosh PowerPoint</Application>
  <PresentationFormat>On-screen Show (4:3)</PresentationFormat>
  <Paragraphs>100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Short name use cases for ‘X with/without Y’ topic</vt:lpstr>
      <vt:lpstr>a. Documentation of combined disorders &amp; observations, where associated by time, causation &amp; predisposition.</vt:lpstr>
      <vt:lpstr>b. Documentation of combined clinical phenomena (disorders and interventions), where associated by time, causation &amp; predisposition. [complications / sequelae]</vt:lpstr>
      <vt:lpstr>c. Mapping parallel conjunctive and negated pairs from ICD-10 to SNOMED CT "...in as few clicks as possible.."</vt:lpstr>
      <vt:lpstr>d. Querying for all references to disease x including subtypes of disease x and associations (including manifestations) with disease x</vt:lpstr>
      <vt:lpstr>e. Documenting syndromes (and syndrome variants)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Short name use cases for ‘X with/without Y’ topic</dc:title>
  <dc:creator/>
  <cp:lastModifiedBy>Bruce Goldberg</cp:lastModifiedBy>
  <cp:revision>12</cp:revision>
  <dcterms:created xsi:type="dcterms:W3CDTF">2006-08-16T00:00:00Z</dcterms:created>
  <dcterms:modified xsi:type="dcterms:W3CDTF">2012-03-10T22:51:26Z</dcterms:modified>
</cp:coreProperties>
</file>