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68" r:id="rId3"/>
    <p:sldId id="278" r:id="rId4"/>
    <p:sldId id="280" r:id="rId5"/>
    <p:sldId id="257" r:id="rId6"/>
    <p:sldId id="277" r:id="rId7"/>
    <p:sldId id="279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5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D51ED-0DE1-514F-ACC8-C3D6587431C1}" type="datetimeFigureOut">
              <a:rPr lang="en-US" smtClean="0"/>
              <a:t>18/10/17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1757B-584D-6749-AB52-7612887F8D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328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23 concepts in 5,694 (5,264 have a defined strength) </a:t>
            </a:r>
            <a:r>
              <a:rPr lang="en-US" dirty="0" smtClean="0"/>
              <a:t>MPUU in entire Australia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757B-584D-6749-AB52-7612887F8D8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510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subtitle style</a:t>
            </a:r>
            <a:endParaRPr dirty="0"/>
          </a:p>
        </p:txBody>
      </p:sp>
      <p:pic>
        <p:nvPicPr>
          <p:cNvPr id="3" name="Picture 2" descr="delivering_snomed_tagline_CMY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741C9-46BB-9A4A-8D9D-B5115620E46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84400"/>
            <a:ext cx="7772400" cy="1362075"/>
          </a:xfrm>
        </p:spPr>
        <p:txBody>
          <a:bodyPr anchor="t"/>
          <a:lstStyle>
            <a:lvl1pPr algn="l">
              <a:defRPr sz="4000" b="0" i="0" cap="none">
                <a:latin typeface="Museo 500"/>
                <a:cs typeface="Museo 500"/>
              </a:defRPr>
            </a:lvl1pPr>
          </a:lstStyle>
          <a:p>
            <a:r>
              <a:rPr lang="en-GB" smtClean="0"/>
              <a:t>Click to edit Master title style</a:t>
            </a:r>
            <a:endParaRPr lang="da-DK" dirty="0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AFC741C9-46BB-9A4A-8D9D-B5115620E4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4038599" cy="500066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648200" y="1428736"/>
            <a:ext cx="4038599" cy="5000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7" name="Shape 13"/>
          <p:cNvCxnSpPr/>
          <p:nvPr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38598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AFC741C9-46BB-9A4A-8D9D-B5115620E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11" name="Shape 13"/>
          <p:cNvCxnSpPr/>
          <p:nvPr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AFC741C9-46BB-9A4A-8D9D-B5115620E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AFC741C9-46BB-9A4A-8D9D-B5115620E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AFC741C9-46BB-9A4A-8D9D-B5115620E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AFC741C9-46BB-9A4A-8D9D-B5115620E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AFC741C9-46BB-9A4A-8D9D-B5115620E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AFC741C9-46BB-9A4A-8D9D-B5115620E46E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 descr="snomed-brand-RGB-small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260" y="158738"/>
            <a:ext cx="1063614" cy="106361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Active ingredient count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256394"/>
            <a:ext cx="6400800" cy="113068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Yongsheng Gao</a:t>
            </a:r>
          </a:p>
          <a:p>
            <a:r>
              <a:rPr lang="en-US" sz="2400" dirty="0" smtClean="0"/>
              <a:t>2017</a:t>
            </a:r>
            <a:r>
              <a:rPr lang="en-US" sz="2400" dirty="0" smtClean="0"/>
              <a:t>/</a:t>
            </a:r>
            <a:r>
              <a:rPr lang="en-US" dirty="0" smtClean="0"/>
              <a:t>10</a:t>
            </a:r>
            <a:r>
              <a:rPr lang="en-US" sz="2400" dirty="0" smtClean="0"/>
              <a:t>/18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1745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approach of ingredient count explicitly represents the number of active ingredients in a </a:t>
            </a:r>
            <a:r>
              <a:rPr lang="en-US" dirty="0" smtClean="0"/>
              <a:t>product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It works well to resolve the undesirable subsumption between a single ingredient product and a product with multiple ingredients.</a:t>
            </a:r>
          </a:p>
          <a:p>
            <a:endParaRPr lang="en-US" dirty="0" smtClean="0"/>
          </a:p>
          <a:p>
            <a:r>
              <a:rPr lang="en-US" dirty="0" smtClean="0"/>
              <a:t>It keeps the model in the EL profile and achieves the similar result for most content as the universal quantification for representing “only” in the DL.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ingredient count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106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|paracetamol product| </a:t>
            </a:r>
            <a:endParaRPr lang="en-US" dirty="0" smtClean="0"/>
          </a:p>
          <a:p>
            <a:pPr lvl="1"/>
            <a:r>
              <a:rPr lang="en-US" dirty="0" smtClean="0"/>
              <a:t>|</a:t>
            </a:r>
            <a:r>
              <a:rPr lang="en-US" dirty="0"/>
              <a:t>paracetamol + codeine product| </a:t>
            </a:r>
            <a:endParaRPr lang="en-US" dirty="0" smtClean="0"/>
          </a:p>
          <a:p>
            <a:pPr lvl="2"/>
            <a:r>
              <a:rPr lang="en-US" dirty="0"/>
              <a:t>|paracetamol + codeine + caffeine product| </a:t>
            </a:r>
          </a:p>
          <a:p>
            <a:r>
              <a:rPr lang="en-US" dirty="0" smtClean="0"/>
              <a:t>The existential </a:t>
            </a:r>
            <a:r>
              <a:rPr lang="en-US" dirty="0"/>
              <a:t>modelling of </a:t>
            </a:r>
            <a:r>
              <a:rPr lang="en-US" dirty="0" smtClean="0"/>
              <a:t>describes </a:t>
            </a:r>
            <a:r>
              <a:rPr lang="en-US" dirty="0"/>
              <a:t>the set of products that contain at least paracetamol, not the set of products that contains only paracetamol. </a:t>
            </a:r>
            <a:endParaRPr lang="en-US" dirty="0" smtClean="0"/>
          </a:p>
          <a:p>
            <a:pPr lvl="1"/>
            <a:r>
              <a:rPr lang="en-US" dirty="0" smtClean="0"/>
              <a:t>Paracetamol === product:</a:t>
            </a:r>
          </a:p>
          <a:p>
            <a:pPr lvl="2"/>
            <a:r>
              <a:rPr lang="en-US" dirty="0" smtClean="0"/>
              <a:t>{has active ingredient = paracetamol}</a:t>
            </a:r>
          </a:p>
          <a:p>
            <a:pPr lvl="2"/>
            <a:r>
              <a:rPr lang="en-US" dirty="0" smtClean="0"/>
              <a:t>Active ingredient count = 1</a:t>
            </a:r>
          </a:p>
          <a:p>
            <a:pPr lvl="1"/>
            <a:r>
              <a:rPr lang="en-US" dirty="0"/>
              <a:t>|paracetamol + codeine product| </a:t>
            </a:r>
            <a:r>
              <a:rPr lang="en-US" dirty="0" smtClean="0"/>
              <a:t>=== product:</a:t>
            </a:r>
            <a:endParaRPr lang="en-US" dirty="0"/>
          </a:p>
          <a:p>
            <a:pPr lvl="2"/>
            <a:r>
              <a:rPr lang="en-US" dirty="0"/>
              <a:t>{has active ingredient = paracetamol</a:t>
            </a:r>
            <a:r>
              <a:rPr lang="en-US" dirty="0" smtClean="0"/>
              <a:t>}</a:t>
            </a:r>
          </a:p>
          <a:p>
            <a:pPr lvl="2"/>
            <a:r>
              <a:rPr lang="en-US" dirty="0" smtClean="0"/>
              <a:t>{has active ingredient = codeine}</a:t>
            </a:r>
            <a:endParaRPr lang="en-US" dirty="0"/>
          </a:p>
          <a:p>
            <a:pPr lvl="2"/>
            <a:r>
              <a:rPr lang="en-US" dirty="0"/>
              <a:t>Active ingredient count = </a:t>
            </a:r>
            <a:r>
              <a:rPr lang="en-US" dirty="0" smtClean="0"/>
              <a:t>2</a:t>
            </a:r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multiple components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158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However, this approach does not support the expected subsumption between “product of base” and “product with different modifications of the same base”. </a:t>
            </a:r>
          </a:p>
          <a:p>
            <a:endParaRPr lang="en-US" dirty="0"/>
          </a:p>
          <a:p>
            <a:r>
              <a:rPr lang="en-US" dirty="0"/>
              <a:t>The same issue also requires a specific solution for the DL profile if ISA relationships are not “overloaded” in the substance hierarchy.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</a:t>
            </a:r>
            <a:r>
              <a:rPr lang="en-US" dirty="0" smtClean="0"/>
              <a:t>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176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is an example for the expected hierarchical relationships for product containing different modifications of the same base.</a:t>
            </a:r>
          </a:p>
          <a:p>
            <a:endParaRPr lang="en-US" dirty="0" smtClean="0"/>
          </a:p>
          <a:p>
            <a:r>
              <a:rPr lang="en-US" dirty="0" smtClean="0"/>
              <a:t>Calcium ONLY product</a:t>
            </a:r>
          </a:p>
          <a:p>
            <a:pPr lvl="1"/>
            <a:r>
              <a:rPr lang="en-US" dirty="0" smtClean="0"/>
              <a:t>Calcium carbonate ONLY product</a:t>
            </a:r>
          </a:p>
          <a:p>
            <a:pPr lvl="1"/>
            <a:r>
              <a:rPr lang="en-US" dirty="0" smtClean="0"/>
              <a:t>Calcium lactate ONLY product</a:t>
            </a:r>
          </a:p>
          <a:p>
            <a:pPr lvl="1"/>
            <a:r>
              <a:rPr lang="en-US" dirty="0" smtClean="0"/>
              <a:t>Calcium carbonate AND Calcium lactate gluconate ONLY product</a:t>
            </a:r>
          </a:p>
          <a:p>
            <a:pPr lvl="1"/>
            <a:endParaRPr lang="en-US" dirty="0"/>
          </a:p>
          <a:p>
            <a:pPr marL="565150" lvl="1" indent="0">
              <a:buNone/>
            </a:pPr>
            <a:r>
              <a:rPr lang="en-US" dirty="0" smtClean="0"/>
              <a:t>Note</a:t>
            </a:r>
            <a:r>
              <a:rPr lang="en-US" dirty="0"/>
              <a:t>, </a:t>
            </a:r>
            <a:r>
              <a:rPr lang="en-US" dirty="0" smtClean="0"/>
              <a:t>“Calcium </a:t>
            </a:r>
            <a:r>
              <a:rPr lang="en-US" dirty="0"/>
              <a:t>carbonate AND Calcium lactate gluconate ONLY </a:t>
            </a:r>
            <a:r>
              <a:rPr lang="en-US" dirty="0" smtClean="0"/>
              <a:t>product” is NOT a subconcept of “Calcium carbonate ONLY product”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multiple modifications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697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Identify clinical drug has multiple modifications of the same base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here are only 23 MPUUs in AMT, e.g.</a:t>
            </a:r>
          </a:p>
          <a:p>
            <a:pPr lvl="2"/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calcium lactate gluconate 2.3 g + calcium carbonate 1.8 g (total calcium 1 g) effervescent tablet</a:t>
            </a:r>
            <a:endParaRPr lang="en-US" dirty="0" smtClean="0"/>
          </a:p>
          <a:p>
            <a:r>
              <a:rPr lang="en-US" dirty="0" smtClean="0"/>
              <a:t>Create direct primitive MP parent for identified CDs by removing strength and dose form</a:t>
            </a:r>
          </a:p>
          <a:p>
            <a:pPr marL="742950" lvl="2" indent="-213359">
              <a:buClr>
                <a:srgbClr val="0055B0"/>
              </a:buClr>
            </a:pP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</a:t>
            </a:r>
            <a:r>
              <a:rPr lang="en-US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alcium </a:t>
            </a:r>
            <a:r>
              <a:rPr lang="en-US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lactate gluconate + calcium </a:t>
            </a:r>
            <a:r>
              <a:rPr lang="en-US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carbonate ONLY product</a:t>
            </a:r>
            <a:endParaRPr lang="en-US" dirty="0" smtClean="0"/>
          </a:p>
          <a:p>
            <a:r>
              <a:rPr lang="en-US" dirty="0" smtClean="0"/>
              <a:t>Create </a:t>
            </a:r>
            <a:r>
              <a:rPr lang="en-US" dirty="0" err="1" smtClean="0"/>
              <a:t>superconcept</a:t>
            </a:r>
            <a:r>
              <a:rPr lang="en-US" dirty="0" smtClean="0"/>
              <a:t>(s) of the direct primitive MP until base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Calcium lactate ONLY product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Calcium carbonate ONLY product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Calcium ONLY product</a:t>
            </a:r>
            <a:endParaRPr lang="en-US" dirty="0" smtClean="0"/>
          </a:p>
          <a:p>
            <a:pPr lvl="1"/>
            <a:endParaRPr lang="en-US" dirty="0" smtClean="0"/>
          </a:p>
          <a:p>
            <a:pPr marL="12954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Determine and create primitive MP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713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Limited size related to multiple modifications</a:t>
            </a:r>
          </a:p>
          <a:p>
            <a:endParaRPr lang="en-US" dirty="0" smtClean="0"/>
          </a:p>
          <a:p>
            <a:r>
              <a:rPr lang="en-US" dirty="0" smtClean="0"/>
              <a:t>Primitive MP concepts to address classification issue for product containing multiple modifications</a:t>
            </a:r>
          </a:p>
          <a:p>
            <a:endParaRPr lang="en-US" dirty="0"/>
          </a:p>
          <a:p>
            <a:r>
              <a:rPr lang="en-US" dirty="0" smtClean="0"/>
              <a:t>Rest concepts will follow active ingredient count approach</a:t>
            </a:r>
          </a:p>
          <a:p>
            <a:endParaRPr lang="en-US" dirty="0" smtClean="0"/>
          </a:p>
          <a:p>
            <a:pPr marL="129541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264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lide deck simple SI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deck simple SI.potx</Template>
  <TotalTime>1292</TotalTime>
  <Words>424</Words>
  <Application>Microsoft Macintosh PowerPoint</Application>
  <PresentationFormat>On-screen Show (4:3)</PresentationFormat>
  <Paragraphs>55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Slide deck simple SI</vt:lpstr>
      <vt:lpstr>Active ingredient count</vt:lpstr>
      <vt:lpstr>Active ingredient count</vt:lpstr>
      <vt:lpstr>Product of multiple components</vt:lpstr>
      <vt:lpstr>Issue description</vt:lpstr>
      <vt:lpstr>Product of multiple modifications</vt:lpstr>
      <vt:lpstr>Determine and create primitive MP </vt:lpstr>
      <vt:lpstr>Approach</vt:lpstr>
    </vt:vector>
  </TitlesOfParts>
  <Manager/>
  <Company>IHTSDO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Yongsheng Gao</dc:creator>
  <cp:keywords/>
  <dc:description/>
  <cp:lastModifiedBy>Yongsheng Gao</cp:lastModifiedBy>
  <cp:revision>113</cp:revision>
  <dcterms:created xsi:type="dcterms:W3CDTF">2017-08-24T18:21:20Z</dcterms:created>
  <dcterms:modified xsi:type="dcterms:W3CDTF">2017-10-18T14:53:19Z</dcterms:modified>
  <cp:category/>
</cp:coreProperties>
</file>