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69" r:id="rId6"/>
    <p:sldId id="259" r:id="rId7"/>
    <p:sldId id="260" r:id="rId8"/>
    <p:sldId id="261" r:id="rId9"/>
    <p:sldId id="262" r:id="rId10"/>
    <p:sldId id="263" r:id="rId11"/>
    <p:sldId id="264" r:id="rId12"/>
    <p:sldId id="270" r:id="rId13"/>
    <p:sldId id="271" r:id="rId14"/>
    <p:sldId id="272" r:id="rId15"/>
    <p:sldId id="266" r:id="rId16"/>
    <p:sldId id="26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43" autoAdjust="0"/>
    <p:restoredTop sz="94660"/>
  </p:normalViewPr>
  <p:slideViewPr>
    <p:cSldViewPr snapToGrid="0">
      <p:cViewPr varScale="1">
        <p:scale>
          <a:sx n="93" d="100"/>
          <a:sy n="93" d="100"/>
        </p:scale>
        <p:origin x="216" y="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5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F77CA-888F-4330-885A-CB8326F001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3D9D6A-4E8E-4094-AC69-4BD2CC3E4F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9E8D2-737B-41B7-A437-7C1962826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75CE-EE33-4A1F-A4EC-B8F3450FAA0D}" type="datetimeFigureOut">
              <a:rPr lang="en-US" smtClean="0"/>
              <a:t>4/9/18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269199-77A7-4E03-B523-9318B75B6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DB8BDE-224C-40C1-A491-6B33D447B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9A6C0-17B7-4CF6-8625-07ACF1E6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34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28212-0EC2-47B0-98E5-68E631316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507A8E-C40E-4A58-8DAD-BB039171B6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29019A-E583-444F-AB9A-ACE82CA44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75CE-EE33-4A1F-A4EC-B8F3450FAA0D}" type="datetimeFigureOut">
              <a:rPr lang="en-US" smtClean="0"/>
              <a:t>4/9/18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FEAA2B-6334-4870-BE63-D243EBF1E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7F62AB-3316-436A-B424-6B5CCACE7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9A6C0-17B7-4CF6-8625-07ACF1E6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48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6775E9-FB2A-4E64-9C45-17E5F1CB7B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85FC30-C338-4A92-B700-7AAC1C7D5C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9C27B7-06EB-4235-AEF7-E0FBE29FD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75CE-EE33-4A1F-A4EC-B8F3450FAA0D}" type="datetimeFigureOut">
              <a:rPr lang="en-US" smtClean="0"/>
              <a:t>4/9/18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DE74C8-9E62-4050-96BF-A8C9CDCC6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0DDAC-D037-4954-959F-A1B1697B7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9A6C0-17B7-4CF6-8625-07ACF1E6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214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7331D-BF29-4C58-8EF8-3AE7636A0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33EB2-7980-44FA-958D-639AF27FBE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F97AA-3F46-4BE3-9EA4-AAFA490DB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75CE-EE33-4A1F-A4EC-B8F3450FAA0D}" type="datetimeFigureOut">
              <a:rPr lang="en-US" smtClean="0"/>
              <a:t>4/9/18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21A136-565B-4141-AA6B-4BCEB5150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611186-404C-4B62-B8A0-718D9794E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9A6C0-17B7-4CF6-8625-07ACF1E6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888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018B7-A0B9-4F67-9F56-7090804ED6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89AFE5-8908-4270-BC18-A705C7844B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5D7E13-F63F-4197-BE1A-89911DB81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75CE-EE33-4A1F-A4EC-B8F3450FAA0D}" type="datetimeFigureOut">
              <a:rPr lang="en-US" smtClean="0"/>
              <a:t>4/9/18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4A3A73-4A4B-498D-9CA0-7F5FE78C9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6F116-0B39-44B8-9840-70539B7D3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9A6C0-17B7-4CF6-8625-07ACF1E6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076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BB456-3A2E-4C7C-BEF0-E040D47D7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BFD083-EC46-4E6D-B430-5CD827A9D6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089C6E-21DA-4CC0-9F7D-A5CDDCBE60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0EA47A-DE60-4206-9668-0FFF66767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75CE-EE33-4A1F-A4EC-B8F3450FAA0D}" type="datetimeFigureOut">
              <a:rPr lang="en-US" smtClean="0"/>
              <a:t>4/9/18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FAA7BD-3D81-4780-8DBC-5883B6CE3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C10872-2B07-4327-A602-A67A3D752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9A6C0-17B7-4CF6-8625-07ACF1E6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17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9DB54-873D-4516-9F87-A65C22922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764121-5DD4-4470-B546-47F406352D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EBB438-CDE6-4379-8E79-CEC75AAD10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D04619-B13C-4DFE-BD50-1E2DC637F1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94568F-D486-4C20-8E5E-9F691325EB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80F7B5-194D-48B9-BE65-3F2D5227A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75CE-EE33-4A1F-A4EC-B8F3450FAA0D}" type="datetimeFigureOut">
              <a:rPr lang="en-US" smtClean="0"/>
              <a:t>4/9/18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FB42D8-C2A1-49BB-A219-616A1C497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3B2DC6-710D-4CD7-AF8B-A5DABE9A8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9A6C0-17B7-4CF6-8625-07ACF1E6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29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08596-1C5B-44EA-AF39-D79484CF2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D64AB7-AF4F-4604-A2A1-E0433A191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75CE-EE33-4A1F-A4EC-B8F3450FAA0D}" type="datetimeFigureOut">
              <a:rPr lang="en-US" smtClean="0"/>
              <a:t>4/9/18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C609C8-F50A-46ED-BAA5-12EAE1196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0A47DF-FD0D-40CA-B365-29D9E5463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9A6C0-17B7-4CF6-8625-07ACF1E6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28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857B9A-134D-4AB4-BCE5-1E22926F7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75CE-EE33-4A1F-A4EC-B8F3450FAA0D}" type="datetimeFigureOut">
              <a:rPr lang="en-US" smtClean="0"/>
              <a:t>4/9/18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E06E5C-DC17-4F57-A8E6-974D06AF0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37F22D-04C7-4F56-B7EF-B5DD7B20A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9A6C0-17B7-4CF6-8625-07ACF1E6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185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EE237-D0EA-45EB-A3AC-D9EBBCA6A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5CE93D-A720-47B1-8A65-21A0C517D9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5340D-A4D4-42DF-9695-E4DEEA25F8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B1AF2C-BD3B-40B2-9587-1C3420A29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75CE-EE33-4A1F-A4EC-B8F3450FAA0D}" type="datetimeFigureOut">
              <a:rPr lang="en-US" smtClean="0"/>
              <a:t>4/9/18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91D51F-FE44-4F1F-A8D0-707BC237B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B0A078-5CE1-4A99-BE4F-A1E56520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9A6C0-17B7-4CF6-8625-07ACF1E6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714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786AC-5472-4588-B27A-C34BC365B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BFAD96-CB4F-4FB9-A2AA-BE28B4268A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DAF9D9-BD05-4429-83ED-674D3A848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9FF3D7-47F9-4548-B1CA-AE50E7298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575CE-EE33-4A1F-A4EC-B8F3450FAA0D}" type="datetimeFigureOut">
              <a:rPr lang="en-US" smtClean="0"/>
              <a:t>4/9/18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44A1BD-4891-4BC4-9E5F-32CE8657A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943ABD-0C0A-4E49-9EAD-682A6DF73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9A6C0-17B7-4CF6-8625-07ACF1E6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771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997278-B2A0-4AF1-BCB1-6CE8DC4B8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F2550-646B-4711-B571-BB28238A9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68F947-5B92-4C1A-BFDA-E6BDC6789B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575CE-EE33-4A1F-A4EC-B8F3450FAA0D}" type="datetimeFigureOut">
              <a:rPr lang="en-US" smtClean="0"/>
              <a:t>4/9/18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29917-8C65-408D-81FE-23D68AFDE0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099AC0-1241-4ADB-BCBA-43B61B3956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E9A6C0-17B7-4CF6-8625-07ACF1E6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73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4BE51-747C-423D-8C34-3D63709A32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Complications, secondary disorders and material agents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F94C10-A83C-437F-B504-C1F8E18DF9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Bruce Goldberg</a:t>
            </a:r>
          </a:p>
        </p:txBody>
      </p:sp>
    </p:spTree>
    <p:extLst>
      <p:ext uri="{BB962C8B-B14F-4D97-AF65-F5344CB8AC3E}">
        <p14:creationId xmlns:p14="http://schemas.microsoft.com/office/powerpoint/2010/main" val="3593472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54FE-F6FF-40C1-BE2D-A21504E5D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Secondary gout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B01B337-E723-4C2C-90B3-55DF4F5834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7823" y="1825625"/>
            <a:ext cx="643635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629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B95D0-1AE5-473A-BD31-BEE33C94A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Gout caused by drug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CB499B3-32DD-471B-A19C-A2629FB1E8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005286"/>
            <a:ext cx="10515600" cy="199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364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0DAD03D-D708-4AFE-9A1B-A13696DA8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Secondary glaucoma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350F6C12-580F-45EC-A83C-A1ABEE6040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38508" y="1825625"/>
            <a:ext cx="411498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2016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11EFF-56F9-4085-9E6B-C058E894B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Glaucoma caused by silicone oil 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0628998-7837-44DA-8BD1-7D8B001226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685910"/>
            <a:ext cx="10515600" cy="263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6468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33A88-0BF3-4B2F-A8F7-9520D5318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Disorders due administration of material agent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0B7493-1291-422F-9777-782EDEDA90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Are caused not only by agent itself but also mode of exposure</a:t>
            </a:r>
          </a:p>
          <a:p>
            <a:pPr lvl="1"/>
            <a:r>
              <a:rPr lang="en-US" dirty="0"/>
              <a:t>Example phototherapy burns are caused by UVB in the setting of overexposure</a:t>
            </a:r>
          </a:p>
          <a:p>
            <a:r>
              <a:rPr lang="en-US" dirty="0"/>
              <a:t>Model using causative agent relationship + due to a procedure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2444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8C8C3-C3F9-4731-9E41-65B150DAC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Adverse reactions to ultraviolet B light phototherapy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E13E5D5-C1B5-401F-997C-76AFCB1084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553440"/>
            <a:ext cx="10515600" cy="289570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9F553E9-16A5-304B-869C-1F1CB5B38C17}"/>
              </a:ext>
            </a:extLst>
          </p:cNvPr>
          <p:cNvSpPr txBox="1"/>
          <p:nvPr/>
        </p:nvSpPr>
        <p:spPr>
          <a:xfrm>
            <a:off x="3300761" y="5910146"/>
            <a:ext cx="5757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Should adverse reactions apply to causes other than drugs?</a:t>
            </a:r>
          </a:p>
        </p:txBody>
      </p:sp>
    </p:spTree>
    <p:extLst>
      <p:ext uri="{BB962C8B-B14F-4D97-AF65-F5344CB8AC3E}">
        <p14:creationId xmlns:p14="http://schemas.microsoft.com/office/powerpoint/2010/main" val="585246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CF399-8E47-4804-B463-C4746A71C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Ultraviolet B phototherapy burn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C72FD78-864E-40A2-9607-669B12761E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3238" y="1825625"/>
            <a:ext cx="1046552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370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80084-27A2-4380-A273-253E6752D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43E0EF2-0B20-447A-AF7C-010290A06E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80196" y="1825625"/>
            <a:ext cx="303160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DEA9D-A6E9-419F-94E3-DB86A0AA6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 disorders due to material agents complications/sequelae/secondary disorders?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207CFA-2E65-47FC-9BCA-0168E17326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 definition of complication in SNOMED CT:</a:t>
            </a:r>
          </a:p>
          <a:p>
            <a:pPr lvl="1"/>
            <a:r>
              <a:rPr lang="en-US" dirty="0"/>
              <a:t>A disorder caused by another disorder, procedure or event which is not a natural progression or expected outcome of its cause; and temporally may be AFTER or DURING the causative condition. </a:t>
            </a:r>
          </a:p>
          <a:p>
            <a:r>
              <a:rPr lang="en-US" dirty="0"/>
              <a:t>Current definition of sequela in SNOMED CT:</a:t>
            </a:r>
          </a:p>
          <a:p>
            <a:pPr lvl="1"/>
            <a:r>
              <a:rPr lang="en-US" dirty="0"/>
              <a:t>A disorder that follows another disorder, procedure or event and where a causal relationship consistent with a complication is specified, N.B. it may also be considered a kind of complication.</a:t>
            </a:r>
          </a:p>
        </p:txBody>
      </p:sp>
    </p:spTree>
    <p:extLst>
      <p:ext uri="{BB962C8B-B14F-4D97-AF65-F5344CB8AC3E}">
        <p14:creationId xmlns:p14="http://schemas.microsoft.com/office/powerpoint/2010/main" val="392898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19AA8-DBCD-4EFC-B309-D9B4C485E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Secondary disorders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89A21-29E3-4426-9448-F71D965E28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SNOMED CT, secondary disorders are groupers that aggregate diseases due to other diseases, procedures, material agents and events and can thus can be considered to be complications and/or in some cases, sequelae.</a:t>
            </a:r>
          </a:p>
        </p:txBody>
      </p:sp>
    </p:spTree>
    <p:extLst>
      <p:ext uri="{BB962C8B-B14F-4D97-AF65-F5344CB8AC3E}">
        <p14:creationId xmlns:p14="http://schemas.microsoft.com/office/powerpoint/2010/main" val="1773983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6D5D3-64A3-4058-8F20-07C2E631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Adverse reactions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802F0A-D82A-4A11-B375-8D8032C348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SNOMED CT, is a direct descendant of Complication</a:t>
            </a:r>
          </a:p>
          <a:p>
            <a:r>
              <a:rPr lang="en-US" dirty="0"/>
              <a:t>In the literature, used interchangeably with complication or specifically referring to drugs</a:t>
            </a:r>
          </a:p>
          <a:p>
            <a:pPr lvl="1"/>
            <a:r>
              <a:rPr lang="en-US" dirty="0"/>
              <a:t>WHO definition</a:t>
            </a:r>
          </a:p>
          <a:p>
            <a:pPr lvl="2"/>
            <a:r>
              <a:rPr lang="en-US" dirty="0"/>
              <a:t>•'A response to a drug which is noxious and unintended, and which occurs at doses normally used in man for the prophylaxis, diagnosis, or therapy of disease, or for the modifications of physiological function’.</a:t>
            </a:r>
          </a:p>
          <a:p>
            <a:r>
              <a:rPr lang="en-US" dirty="0"/>
              <a:t>Should always have a causative agent relationship +/- a due to relationship to a procedure</a:t>
            </a:r>
          </a:p>
        </p:txBody>
      </p:sp>
    </p:spTree>
    <p:extLst>
      <p:ext uri="{BB962C8B-B14F-4D97-AF65-F5344CB8AC3E}">
        <p14:creationId xmlns:p14="http://schemas.microsoft.com/office/powerpoint/2010/main" val="153567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9911D-314B-430B-9D41-B2C6C4F09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Disorders caused by substances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F70C84-C735-4864-AA03-0EA875665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Are adverse reactions (and therefore complications) if unexpected/unintended</a:t>
            </a:r>
          </a:p>
          <a:p>
            <a:pPr lvl="1"/>
            <a:r>
              <a:rPr lang="en-US" dirty="0"/>
              <a:t>Represented as allergy, non-allergic hypersensitivity (pseudoallergy), idiosyncrasy, intolerance. </a:t>
            </a:r>
          </a:p>
          <a:p>
            <a:r>
              <a:rPr lang="en-US" dirty="0"/>
              <a:t>May occur outside of the healthcare setting (e.g. gastrointestinal hemorrhage due to self-administered OTC aspirin ingestion) and are therefore not iatrogenic disorders.</a:t>
            </a:r>
          </a:p>
          <a:p>
            <a:r>
              <a:rPr lang="en-US" dirty="0"/>
              <a:t>Expected adverse outcomes such as poisoning, overdose, withdrawal symptoms are not complications</a:t>
            </a:r>
          </a:p>
        </p:txBody>
      </p:sp>
    </p:spTree>
    <p:extLst>
      <p:ext uri="{BB962C8B-B14F-4D97-AF65-F5344CB8AC3E}">
        <p14:creationId xmlns:p14="http://schemas.microsoft.com/office/powerpoint/2010/main" val="144077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7944C-3EED-4200-A056-43F606F0B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Adverse drug effects as sequelae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3D8609B-74ED-4296-B968-60E51E79DF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58123" y="1951459"/>
            <a:ext cx="5804474" cy="435133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D0AB0FA-B6EC-417A-AEFB-9F7E3B570A1B}"/>
              </a:ext>
            </a:extLst>
          </p:cNvPr>
          <p:cNvSpPr txBox="1"/>
          <p:nvPr/>
        </p:nvSpPr>
        <p:spPr>
          <a:xfrm>
            <a:off x="931178" y="2030136"/>
            <a:ext cx="4051883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An adverse drug reaction may not appear</a:t>
            </a:r>
          </a:p>
          <a:p>
            <a:r>
              <a:rPr lang="en-US" dirty="0"/>
              <a:t>until weeks or months after a drug has been started and may continue after a drug has been discontinued and thus be considered to be complications as well as sequela</a:t>
            </a:r>
          </a:p>
        </p:txBody>
      </p:sp>
    </p:spTree>
    <p:extLst>
      <p:ext uri="{BB962C8B-B14F-4D97-AF65-F5344CB8AC3E}">
        <p14:creationId xmlns:p14="http://schemas.microsoft.com/office/powerpoint/2010/main" val="1981469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C294C-75D3-4947-B391-911113C4C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Modeling disorders due to substances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639D7-8D65-4755-AD7A-98518444E1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281647001 |Adverse reaction (disorder)|is a direct descendant of 116223007 |Complication (disorder)|</a:t>
            </a:r>
          </a:p>
          <a:p>
            <a:r>
              <a:rPr lang="en-US" dirty="0"/>
              <a:t>Descendants of 281647001 |Adverse reaction (disorder)|are mostly unspecified as to type of reaction or represent hypersensitivity reactions</a:t>
            </a:r>
          </a:p>
          <a:p>
            <a:r>
              <a:rPr lang="en-US" dirty="0"/>
              <a:t>293083001 |Pesticide adverse reaction (disorder)|which is a descendant of 282100009 |Adverse reaction caused by substance (disorder)|needs review with respect to 37131007 |Pesticide poisoning (disorder)|</a:t>
            </a:r>
          </a:p>
          <a:p>
            <a:pPr lvl="1"/>
            <a:r>
              <a:rPr lang="en-US" dirty="0"/>
              <a:t>Would not consider, a pesticide adverse reaction to be a kind of complication. It is an expected outcome of exposure</a:t>
            </a:r>
          </a:p>
        </p:txBody>
      </p:sp>
    </p:spTree>
    <p:extLst>
      <p:ext uri="{BB962C8B-B14F-4D97-AF65-F5344CB8AC3E}">
        <p14:creationId xmlns:p14="http://schemas.microsoft.com/office/powerpoint/2010/main" val="2363865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B2523-910C-4CE2-9875-8769B8D0D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Modeling disorders due to substances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0ED96D-A914-4AFB-A9F3-A4E1FE68D8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One parent should be 281647001 |Adverse reaction (disorder)|</a:t>
            </a:r>
          </a:p>
          <a:p>
            <a:r>
              <a:rPr lang="en-US" dirty="0"/>
              <a:t>Another parent should be Secondary X (disorder) if a specific disorder, X is described by the FSN and if Secondary X (disorder) is already present in SNOMED CT.</a:t>
            </a:r>
          </a:p>
          <a:p>
            <a:pPr lvl="2"/>
            <a:r>
              <a:rPr lang="en-US" dirty="0"/>
              <a:t>Secondary X disorder (disorder) can be modeled using GCIs.</a:t>
            </a:r>
          </a:p>
          <a:p>
            <a:r>
              <a:rPr lang="en-US" dirty="0"/>
              <a:t>A temporal relationship should be included in the FSN and model (e.g. for sequelae) only if known.</a:t>
            </a:r>
          </a:p>
        </p:txBody>
      </p:sp>
    </p:spTree>
    <p:extLst>
      <p:ext uri="{BB962C8B-B14F-4D97-AF65-F5344CB8AC3E}">
        <p14:creationId xmlns:p14="http://schemas.microsoft.com/office/powerpoint/2010/main" val="25383701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</TotalTime>
  <Words>620</Words>
  <Application>Microsoft Macintosh PowerPoint</Application>
  <PresentationFormat>Widescreen</PresentationFormat>
  <Paragraphs>45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Complications, secondary disorders and material agents </vt:lpstr>
      <vt:lpstr>Background</vt:lpstr>
      <vt:lpstr>Are disorders due to material agents complications/sequelae/secondary disorders?</vt:lpstr>
      <vt:lpstr>Secondary disorders</vt:lpstr>
      <vt:lpstr>Adverse reactions</vt:lpstr>
      <vt:lpstr>Disorders caused by substances</vt:lpstr>
      <vt:lpstr>Adverse drug effects as sequelae</vt:lpstr>
      <vt:lpstr>Modeling disorders due to substances 1</vt:lpstr>
      <vt:lpstr>Modeling disorders due to substances 2</vt:lpstr>
      <vt:lpstr>Example: Secondary gout</vt:lpstr>
      <vt:lpstr>Example: Gout caused by drug</vt:lpstr>
      <vt:lpstr>Example: Secondary glaucoma</vt:lpstr>
      <vt:lpstr>Example: Glaucoma caused by silicone oil </vt:lpstr>
      <vt:lpstr>Disorders due administration of material agent</vt:lpstr>
      <vt:lpstr>Example: Adverse reactions to ultraviolet B light phototherapy</vt:lpstr>
      <vt:lpstr>Example: Ultraviolet B phototherapy burn</vt:lpstr>
    </vt:vector>
  </TitlesOfParts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Disorders related to material agents</dc:title>
  <dc:creator>Bruce J. Goldberg</dc:creator>
  <cp:lastModifiedBy>Bruce Goldberg</cp:lastModifiedBy>
  <cp:revision>30</cp:revision>
  <dcterms:created xsi:type="dcterms:W3CDTF">2018-03-16T19:03:17Z</dcterms:created>
  <dcterms:modified xsi:type="dcterms:W3CDTF">2018-04-09T14:30:22Z</dcterms:modified>
</cp:coreProperties>
</file>