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2"/>
  </p:notesMasterIdLst>
  <p:handoutMasterIdLst>
    <p:handoutMasterId r:id="rId13"/>
  </p:handoutMasterIdLst>
  <p:sldIdLst>
    <p:sldId id="258" r:id="rId6"/>
    <p:sldId id="264" r:id="rId7"/>
    <p:sldId id="260" r:id="rId8"/>
    <p:sldId id="266" r:id="rId9"/>
    <p:sldId id="265" r:id="rId10"/>
    <p:sldId id="263" r:id="rId11"/>
  </p:sldIdLst>
  <p:sldSz cx="9144000" cy="6858000" type="screen4x3"/>
  <p:notesSz cx="6858000" cy="9144000"/>
  <p:defaultTextStyle>
    <a:defPPr>
      <a:defRPr lang="nl-NL"/>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5F3"/>
    <a:srgbClr val="A84B88"/>
    <a:srgbClr val="E16E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826" autoAdjust="0"/>
  </p:normalViewPr>
  <p:slideViewPr>
    <p:cSldViewPr snapToGrid="0" snapToObjects="1">
      <p:cViewPr>
        <p:scale>
          <a:sx n="68" d="100"/>
          <a:sy n="68" d="100"/>
        </p:scale>
        <p:origin x="-562"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20F262-DBA0-E54E-9107-820322FB26B5}" type="datetimeFigureOut">
              <a:rPr lang="nl-NL" smtClean="0"/>
              <a:pPr/>
              <a:t>14-4-2016</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E7BC30-5C21-FA4C-8E43-18DF6996919B}" type="slidenum">
              <a:rPr lang="nl-NL" smtClean="0"/>
              <a:pPr/>
              <a:t>‹#›</a:t>
            </a:fld>
            <a:endParaRPr lang="nl-NL"/>
          </a:p>
        </p:txBody>
      </p:sp>
    </p:spTree>
    <p:extLst>
      <p:ext uri="{BB962C8B-B14F-4D97-AF65-F5344CB8AC3E}">
        <p14:creationId xmlns:p14="http://schemas.microsoft.com/office/powerpoint/2010/main" val="25884907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Verdana"/>
              </a:defRPr>
            </a:lvl1pPr>
          </a:lstStyle>
          <a:p>
            <a:endParaRPr lang="nl-NL" dirty="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Verdana"/>
              </a:defRPr>
            </a:lvl1pPr>
          </a:lstStyle>
          <a:p>
            <a:fld id="{A1D30BF9-6DA9-47AE-B3F2-7B994F3CF51D}" type="datetimeFigureOut">
              <a:rPr lang="nl-NL" smtClean="0"/>
              <a:pPr/>
              <a:t>14-4-2016</a:t>
            </a:fld>
            <a:endParaRPr lang="nl-NL" dirty="0"/>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Verdana"/>
              </a:defRPr>
            </a:lvl1pPr>
          </a:lstStyle>
          <a:p>
            <a:endParaRPr lang="nl-NL" dirty="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Verdana"/>
              </a:defRPr>
            </a:lvl1pPr>
          </a:lstStyle>
          <a:p>
            <a:fld id="{772E2560-A77D-4A55-87E1-D6E2866AC2B1}" type="slidenum">
              <a:rPr lang="nl-NL" smtClean="0"/>
              <a:pPr/>
              <a:t>‹#›</a:t>
            </a:fld>
            <a:endParaRPr lang="nl-NL" dirty="0"/>
          </a:p>
        </p:txBody>
      </p:sp>
    </p:spTree>
    <p:extLst>
      <p:ext uri="{BB962C8B-B14F-4D97-AF65-F5344CB8AC3E}">
        <p14:creationId xmlns:p14="http://schemas.microsoft.com/office/powerpoint/2010/main" val="1911378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1</a:t>
            </a:fld>
            <a:endParaRPr lang="nl-NL" dirty="0"/>
          </a:p>
        </p:txBody>
      </p:sp>
    </p:spTree>
    <p:extLst>
      <p:ext uri="{BB962C8B-B14F-4D97-AF65-F5344CB8AC3E}">
        <p14:creationId xmlns:p14="http://schemas.microsoft.com/office/powerpoint/2010/main" val="3012839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2</a:t>
            </a:fld>
            <a:endParaRPr lang="nl-NL" dirty="0"/>
          </a:p>
        </p:txBody>
      </p:sp>
    </p:spTree>
    <p:extLst>
      <p:ext uri="{BB962C8B-B14F-4D97-AF65-F5344CB8AC3E}">
        <p14:creationId xmlns:p14="http://schemas.microsoft.com/office/powerpoint/2010/main" val="941619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pPr>
              <a:buFontTx/>
              <a:buNone/>
            </a:pPr>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3</a:t>
            </a:fld>
            <a:endParaRPr lang="nl-NL" dirty="0"/>
          </a:p>
        </p:txBody>
      </p:sp>
    </p:spTree>
    <p:extLst>
      <p:ext uri="{BB962C8B-B14F-4D97-AF65-F5344CB8AC3E}">
        <p14:creationId xmlns:p14="http://schemas.microsoft.com/office/powerpoint/2010/main" val="230941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pPr>
              <a:buFontTx/>
              <a:buNone/>
            </a:pPr>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4</a:t>
            </a:fld>
            <a:endParaRPr lang="nl-NL" dirty="0"/>
          </a:p>
        </p:txBody>
      </p:sp>
    </p:spTree>
    <p:extLst>
      <p:ext uri="{BB962C8B-B14F-4D97-AF65-F5344CB8AC3E}">
        <p14:creationId xmlns:p14="http://schemas.microsoft.com/office/powerpoint/2010/main" val="416289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Update</a:t>
            </a:r>
            <a:r>
              <a:rPr lang="nl-NL" baseline="0" dirty="0" smtClean="0"/>
              <a:t> </a:t>
            </a:r>
            <a:r>
              <a:rPr lang="nl-NL" baseline="0" dirty="0" err="1" smtClean="0"/>
              <a:t>and</a:t>
            </a:r>
            <a:r>
              <a:rPr lang="nl-NL" baseline="0" dirty="0" smtClean="0"/>
              <a:t> </a:t>
            </a:r>
            <a:r>
              <a:rPr lang="nl-NL" baseline="0" dirty="0" err="1" smtClean="0"/>
              <a:t>Revision</a:t>
            </a:r>
            <a:r>
              <a:rPr lang="nl-NL" baseline="0" dirty="0" smtClean="0"/>
              <a:t> </a:t>
            </a:r>
            <a:r>
              <a:rPr lang="nl-NL" baseline="0" dirty="0" err="1" smtClean="0"/>
              <a:t>Committee</a:t>
            </a:r>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5</a:t>
            </a:fld>
            <a:endParaRPr lang="nl-NL" dirty="0"/>
          </a:p>
        </p:txBody>
      </p:sp>
    </p:spTree>
    <p:extLst>
      <p:ext uri="{BB962C8B-B14F-4D97-AF65-F5344CB8AC3E}">
        <p14:creationId xmlns:p14="http://schemas.microsoft.com/office/powerpoint/2010/main" val="3022894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772E2560-A77D-4A55-87E1-D6E2866AC2B1}" type="slidenum">
              <a:rPr lang="nl-NL" smtClean="0"/>
              <a:pPr/>
              <a:t>6</a:t>
            </a:fld>
            <a:endParaRPr lang="nl-NL" dirty="0"/>
          </a:p>
        </p:txBody>
      </p:sp>
    </p:spTree>
    <p:extLst>
      <p:ext uri="{BB962C8B-B14F-4D97-AF65-F5344CB8AC3E}">
        <p14:creationId xmlns:p14="http://schemas.microsoft.com/office/powerpoint/2010/main" val="2848836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6" name="Afbeelding 5" descr="nieuw_voorblad.png"/>
          <p:cNvPicPr>
            <a:picLocks noChangeAspect="1"/>
          </p:cNvPicPr>
          <p:nvPr userDrawn="1"/>
        </p:nvPicPr>
        <p:blipFill>
          <a:blip r:embed="rId2"/>
          <a:stretch>
            <a:fillRect/>
          </a:stretch>
        </p:blipFill>
        <p:spPr>
          <a:xfrm>
            <a:off x="0" y="2232"/>
            <a:ext cx="9144000" cy="6853535"/>
          </a:xfrm>
          <a:prstGeom prst="rect">
            <a:avLst/>
          </a:prstGeom>
        </p:spPr>
      </p:pic>
      <p:sp>
        <p:nvSpPr>
          <p:cNvPr id="2" name="Titel 1"/>
          <p:cNvSpPr>
            <a:spLocks noGrp="1"/>
          </p:cNvSpPr>
          <p:nvPr>
            <p:ph type="ctrTitle" hasCustomPrompt="1"/>
          </p:nvPr>
        </p:nvSpPr>
        <p:spPr>
          <a:xfrm>
            <a:off x="399600" y="940904"/>
            <a:ext cx="5482800" cy="2666296"/>
          </a:xfrm>
        </p:spPr>
        <p:txBody>
          <a:bodyPr anchor="t"/>
          <a:lstStyle>
            <a:lvl1pPr algn="l">
              <a:defRPr sz="3500">
                <a:solidFill>
                  <a:schemeClr val="accent1"/>
                </a:solidFill>
              </a:defRPr>
            </a:lvl1pPr>
          </a:lstStyle>
          <a:p>
            <a:r>
              <a:rPr lang="nl-NL" dirty="0" smtClean="0"/>
              <a:t>Titel presentatie over maximaal drie regels</a:t>
            </a:r>
            <a:endParaRPr lang="nl-NL" dirty="0"/>
          </a:p>
        </p:txBody>
      </p:sp>
      <p:pic>
        <p:nvPicPr>
          <p:cNvPr id="7" name="logoUK" descr="Nictiz Logo_ENG_Pay-off links_RGB.jpg"/>
          <p:cNvPicPr>
            <a:picLocks noChangeAspect="1"/>
          </p:cNvPicPr>
          <p:nvPr userDrawn="1"/>
        </p:nvPicPr>
        <p:blipFill>
          <a:blip r:embed="rId3"/>
          <a:stretch>
            <a:fillRect/>
          </a:stretch>
        </p:blipFill>
        <p:spPr>
          <a:xfrm>
            <a:off x="5944046" y="260539"/>
            <a:ext cx="2860907" cy="515980"/>
          </a:xfrm>
          <a:prstGeom prst="rect">
            <a:avLst/>
          </a:prstGeom>
        </p:spPr>
      </p:pic>
      <p:pic>
        <p:nvPicPr>
          <p:cNvPr id="5" name="logoNL" descr="logo_voor_volg.png" hidden="1"/>
          <p:cNvPicPr>
            <a:picLocks noChangeAspect="1"/>
          </p:cNvPicPr>
          <p:nvPr userDrawn="1"/>
        </p:nvPicPr>
        <p:blipFill>
          <a:blip r:embed="rId4"/>
          <a:stretch>
            <a:fillRect/>
          </a:stretch>
        </p:blipFill>
        <p:spPr>
          <a:xfrm>
            <a:off x="5969232" y="24155"/>
            <a:ext cx="3057174" cy="770645"/>
          </a:xfrm>
          <a:prstGeom prst="rect">
            <a:avLst/>
          </a:prstGeom>
        </p:spPr>
      </p:pic>
      <p:sp>
        <p:nvSpPr>
          <p:cNvPr id="3" name="Subtitel 2"/>
          <p:cNvSpPr>
            <a:spLocks noGrp="1"/>
          </p:cNvSpPr>
          <p:nvPr>
            <p:ph type="subTitle" idx="1" hasCustomPrompt="1"/>
          </p:nvPr>
        </p:nvSpPr>
        <p:spPr>
          <a:xfrm>
            <a:off x="399600" y="5184548"/>
            <a:ext cx="3898800" cy="1155051"/>
          </a:xfrm>
        </p:spPr>
        <p:txBody>
          <a:bodyPr anchor="t"/>
          <a:lstStyle>
            <a:lvl1pPr marL="0" indent="0" algn="l">
              <a:spcBef>
                <a:spcPct val="20000"/>
              </a:spcBef>
              <a:buFont typeface="Arial" charset="0"/>
              <a:buNone/>
              <a:defRPr sz="1600">
                <a:solidFill>
                  <a:srgbClr val="A84B8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Naam</a:t>
            </a:r>
            <a:br>
              <a:rPr lang="nl-NL" dirty="0" smtClean="0"/>
            </a:br>
            <a:r>
              <a:rPr lang="nl-NL" dirty="0" smtClean="0"/>
              <a:t>Functie</a:t>
            </a:r>
            <a:br>
              <a:rPr lang="nl-NL" dirty="0" smtClean="0"/>
            </a:br>
            <a:r>
              <a:rPr lang="nl-NL" dirty="0" smtClean="0"/>
              <a:t/>
            </a:r>
            <a:br>
              <a:rPr lang="nl-NL" dirty="0" smtClean="0"/>
            </a:br>
            <a:r>
              <a:rPr lang="nl-NL" dirty="0" smtClean="0"/>
              <a:t>Datum</a:t>
            </a:r>
            <a:endParaRPr lang="nl-N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Volgdia">
    <p:spTree>
      <p:nvGrpSpPr>
        <p:cNvPr id="1" name=""/>
        <p:cNvGrpSpPr/>
        <p:nvPr/>
      </p:nvGrpSpPr>
      <p:grpSpPr>
        <a:xfrm>
          <a:off x="0" y="0"/>
          <a:ext cx="0" cy="0"/>
          <a:chOff x="0" y="0"/>
          <a:chExt cx="0" cy="0"/>
        </a:xfrm>
      </p:grpSpPr>
      <p:sp>
        <p:nvSpPr>
          <p:cNvPr id="8" name="Rechthoek 7"/>
          <p:cNvSpPr/>
          <p:nvPr userDrawn="1"/>
        </p:nvSpPr>
        <p:spPr>
          <a:xfrm>
            <a:off x="399828"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hthoek 8"/>
          <p:cNvSpPr/>
          <p:nvPr userDrawn="1"/>
        </p:nvSpPr>
        <p:spPr>
          <a:xfrm>
            <a:off x="3179232" y="6413082"/>
            <a:ext cx="2790000"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hthoek 9"/>
          <p:cNvSpPr/>
          <p:nvPr userDrawn="1"/>
        </p:nvSpPr>
        <p:spPr>
          <a:xfrm>
            <a:off x="5988267"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el 1"/>
          <p:cNvSpPr>
            <a:spLocks noGrp="1"/>
          </p:cNvSpPr>
          <p:nvPr>
            <p:ph type="title" hasCustomPrompt="1"/>
          </p:nvPr>
        </p:nvSpPr>
        <p:spPr>
          <a:xfrm>
            <a:off x="457200" y="914400"/>
            <a:ext cx="8229600" cy="685800"/>
          </a:xfrm>
        </p:spPr>
        <p:txBody>
          <a:bodyPr>
            <a:noAutofit/>
          </a:bodyPr>
          <a:lstStyle>
            <a:lvl1pPr algn="l">
              <a:defRPr sz="3500" b="0" i="0" baseline="0">
                <a:solidFill>
                  <a:schemeClr val="tx2"/>
                </a:solidFill>
                <a:latin typeface="Verdana"/>
                <a:cs typeface="Verdana"/>
              </a:defRPr>
            </a:lvl1pPr>
          </a:lstStyle>
          <a:p>
            <a:r>
              <a:rPr lang="nl-NL" dirty="0" smtClean="0"/>
              <a:t>Titel van de dia</a:t>
            </a:r>
            <a:endParaRPr lang="nl-NL" dirty="0"/>
          </a:p>
        </p:txBody>
      </p:sp>
      <p:sp>
        <p:nvSpPr>
          <p:cNvPr id="3" name="Tijdelijke aanduiding voor inhoud 2"/>
          <p:cNvSpPr>
            <a:spLocks noGrp="1"/>
          </p:cNvSpPr>
          <p:nvPr>
            <p:ph idx="1"/>
          </p:nvPr>
        </p:nvSpPr>
        <p:spPr/>
        <p:txBody>
          <a:bodyPr>
            <a:normAutofit/>
          </a:bodyPr>
          <a:lstStyle>
            <a:lvl1pPr marL="357188" indent="-357188">
              <a:spcAft>
                <a:spcPts val="600"/>
              </a:spcAft>
              <a:buFont typeface="Arial"/>
              <a:buChar char="•"/>
              <a:defRPr sz="2800">
                <a:latin typeface="Verdana"/>
                <a:cs typeface="Verdana"/>
              </a:defRPr>
            </a:lvl1pPr>
            <a:lvl2pPr marL="714375" indent="-358775">
              <a:spcAft>
                <a:spcPts val="600"/>
              </a:spcAft>
              <a:buFont typeface="Arial"/>
              <a:buChar char="•"/>
              <a:defRPr sz="2400">
                <a:latin typeface="Verdana"/>
                <a:cs typeface="Verdana"/>
              </a:defRPr>
            </a:lvl2pPr>
            <a:lvl3pPr marL="1081088" indent="-357188">
              <a:buFont typeface="Arial"/>
              <a:buChar char="•"/>
              <a:defRPr sz="2000">
                <a:latin typeface="Verdana"/>
                <a:cs typeface="Verdana"/>
              </a:defRPr>
            </a:lvl3pPr>
            <a:lvl4pPr marL="1435100" indent="-357188" defTabSz="538163">
              <a:buFont typeface="Arial"/>
              <a:buChar char="•"/>
              <a:defRPr sz="2000">
                <a:latin typeface="Verdana"/>
                <a:cs typeface="Verdana"/>
              </a:defRPr>
            </a:lvl4pPr>
            <a:lvl5pPr marL="1792288" indent="-357188">
              <a:buFont typeface="Arial"/>
              <a:buChar char="•"/>
              <a:defRPr sz="2000">
                <a:latin typeface="Verdana"/>
                <a:cs typeface="Verdana"/>
              </a:defRPr>
            </a:lvl5pPr>
          </a:lstStyle>
          <a:p>
            <a:pPr lvl="0"/>
            <a:r>
              <a:rPr lang="nl-NL" dirty="0" smtClean="0"/>
              <a:t>Klik om de tekststijl van het model te bewerken</a:t>
            </a:r>
          </a:p>
          <a:p>
            <a:pPr lvl="1"/>
            <a:r>
              <a:rPr lang="nl-NL" dirty="0" smtClean="0"/>
              <a:t>Eerste niveau</a:t>
            </a:r>
          </a:p>
          <a:p>
            <a:pPr lvl="2"/>
            <a:r>
              <a:rPr lang="nl-NL" dirty="0" smtClean="0"/>
              <a:t>Tweede niveau</a:t>
            </a:r>
          </a:p>
          <a:p>
            <a:pPr lvl="3"/>
            <a:r>
              <a:rPr lang="nl-NL" dirty="0" smtClean="0"/>
              <a:t>Derde niveau</a:t>
            </a:r>
          </a:p>
          <a:p>
            <a:pPr lvl="4"/>
            <a:r>
              <a:rPr lang="nl-NL" dirty="0" smtClean="0"/>
              <a:t>Vierde niveau</a:t>
            </a:r>
            <a:endParaRPr lang="nl-NL" dirty="0"/>
          </a:p>
        </p:txBody>
      </p:sp>
      <p:sp>
        <p:nvSpPr>
          <p:cNvPr id="6" name="voettekst"/>
          <p:cNvSpPr>
            <a:spLocks noGrp="1"/>
          </p:cNvSpPr>
          <p:nvPr>
            <p:ph type="ftr" sz="quarter" idx="11"/>
          </p:nvPr>
        </p:nvSpPr>
        <p:spPr>
          <a:xfrm>
            <a:off x="457200" y="6465888"/>
            <a:ext cx="7408863" cy="365125"/>
          </a:xfrm>
        </p:spPr>
        <p:txBody>
          <a:bodyPr/>
          <a:lstStyle>
            <a:lvl1pPr algn="l">
              <a:defRPr sz="1400" dirty="0" smtClean="0">
                <a:solidFill>
                  <a:srgbClr val="605346"/>
                </a:solidFill>
                <a:latin typeface="Verdana"/>
                <a:cs typeface="Verdana"/>
              </a:defRPr>
            </a:lvl1pPr>
          </a:lstStyle>
          <a:p>
            <a:pPr>
              <a:defRPr/>
            </a:pPr>
            <a:r>
              <a:rPr lang="en-US" smtClean="0"/>
              <a:t>How we use the SNOMED CT to ICD-10 map in the Netherlands </a:t>
            </a:r>
            <a:endParaRPr lang="nl-NL" dirty="0"/>
          </a:p>
        </p:txBody>
      </p:sp>
      <p:sp>
        <p:nvSpPr>
          <p:cNvPr id="7" name="Tijdelijke aanduiding voor dianummer 5"/>
          <p:cNvSpPr>
            <a:spLocks noGrp="1"/>
          </p:cNvSpPr>
          <p:nvPr>
            <p:ph type="sldNum" sz="quarter" idx="12"/>
          </p:nvPr>
        </p:nvSpPr>
        <p:spPr>
          <a:xfrm>
            <a:off x="7866063" y="6465888"/>
            <a:ext cx="820737" cy="365125"/>
          </a:xfrm>
        </p:spPr>
        <p:txBody>
          <a:bodyPr/>
          <a:lstStyle>
            <a:lvl1pPr>
              <a:defRPr sz="1400">
                <a:solidFill>
                  <a:srgbClr val="605346"/>
                </a:solidFill>
                <a:latin typeface="Verdana" charset="0"/>
              </a:defRPr>
            </a:lvl1pPr>
          </a:lstStyle>
          <a:p>
            <a:fld id="{3A21D357-90B1-4738-947E-77F78EFE4EB7}" type="slidenum">
              <a:rPr lang="nl-NL"/>
              <a:pPr/>
              <a:t>‹#›</a:t>
            </a:fld>
            <a:endParaRPr lang="nl-NL"/>
          </a:p>
        </p:txBody>
      </p:sp>
      <p:pic>
        <p:nvPicPr>
          <p:cNvPr id="12" name="logoUK" descr="Nictiz Logo_ENG_Pay-off links_RGB.jpg"/>
          <p:cNvPicPr>
            <a:picLocks noChangeAspect="1"/>
          </p:cNvPicPr>
          <p:nvPr userDrawn="1"/>
        </p:nvPicPr>
        <p:blipFill>
          <a:blip r:embed="rId2"/>
          <a:stretch>
            <a:fillRect/>
          </a:stretch>
        </p:blipFill>
        <p:spPr>
          <a:xfrm>
            <a:off x="5944046" y="252150"/>
            <a:ext cx="2860907" cy="515980"/>
          </a:xfrm>
          <a:prstGeom prst="rect">
            <a:avLst/>
          </a:prstGeom>
        </p:spPr>
      </p:pic>
      <p:pic>
        <p:nvPicPr>
          <p:cNvPr id="11" name="logoNL" descr="logo_voor_volg.png" hidden="1"/>
          <p:cNvPicPr>
            <a:picLocks noChangeAspect="1"/>
          </p:cNvPicPr>
          <p:nvPr userDrawn="1"/>
        </p:nvPicPr>
        <p:blipFill>
          <a:blip r:embed="rId3"/>
          <a:stretch>
            <a:fillRect/>
          </a:stretch>
        </p:blipFill>
        <p:spPr>
          <a:xfrm>
            <a:off x="5969232" y="15766"/>
            <a:ext cx="3057174" cy="77064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 twee kolommen">
    <p:spTree>
      <p:nvGrpSpPr>
        <p:cNvPr id="1" name=""/>
        <p:cNvGrpSpPr/>
        <p:nvPr/>
      </p:nvGrpSpPr>
      <p:grpSpPr>
        <a:xfrm>
          <a:off x="0" y="0"/>
          <a:ext cx="0" cy="0"/>
          <a:chOff x="0" y="0"/>
          <a:chExt cx="0" cy="0"/>
        </a:xfrm>
      </p:grpSpPr>
      <p:sp>
        <p:nvSpPr>
          <p:cNvPr id="8" name="Rechthoek 7"/>
          <p:cNvSpPr/>
          <p:nvPr userDrawn="1"/>
        </p:nvSpPr>
        <p:spPr>
          <a:xfrm>
            <a:off x="399828"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hthoek 8"/>
          <p:cNvSpPr/>
          <p:nvPr userDrawn="1"/>
        </p:nvSpPr>
        <p:spPr>
          <a:xfrm>
            <a:off x="3179232" y="6413082"/>
            <a:ext cx="2790000"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hthoek 9"/>
          <p:cNvSpPr/>
          <p:nvPr userDrawn="1"/>
        </p:nvSpPr>
        <p:spPr>
          <a:xfrm>
            <a:off x="5988267"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el 1"/>
          <p:cNvSpPr>
            <a:spLocks noGrp="1"/>
          </p:cNvSpPr>
          <p:nvPr>
            <p:ph type="title" hasCustomPrompt="1"/>
          </p:nvPr>
        </p:nvSpPr>
        <p:spPr>
          <a:xfrm>
            <a:off x="457200" y="914400"/>
            <a:ext cx="8229600" cy="685800"/>
          </a:xfrm>
        </p:spPr>
        <p:txBody>
          <a:bodyPr>
            <a:noAutofit/>
          </a:bodyPr>
          <a:lstStyle>
            <a:lvl1pPr algn="l">
              <a:defRPr sz="3500" b="0" i="0" baseline="0">
                <a:solidFill>
                  <a:schemeClr val="tx2"/>
                </a:solidFill>
                <a:latin typeface="Verdana"/>
                <a:cs typeface="Verdana"/>
              </a:defRPr>
            </a:lvl1pPr>
          </a:lstStyle>
          <a:p>
            <a:r>
              <a:rPr lang="nl-NL" dirty="0" smtClean="0"/>
              <a:t>Titel van de dia</a:t>
            </a:r>
            <a:endParaRPr lang="nl-NL" dirty="0"/>
          </a:p>
        </p:txBody>
      </p:sp>
      <p:sp>
        <p:nvSpPr>
          <p:cNvPr id="6" name="voettekst"/>
          <p:cNvSpPr>
            <a:spLocks noGrp="1"/>
          </p:cNvSpPr>
          <p:nvPr>
            <p:ph type="ftr" sz="quarter" idx="11"/>
          </p:nvPr>
        </p:nvSpPr>
        <p:spPr>
          <a:xfrm>
            <a:off x="457200" y="6465888"/>
            <a:ext cx="7408863" cy="365125"/>
          </a:xfrm>
        </p:spPr>
        <p:txBody>
          <a:bodyPr/>
          <a:lstStyle>
            <a:lvl1pPr algn="l">
              <a:defRPr sz="1400" dirty="0" smtClean="0">
                <a:solidFill>
                  <a:srgbClr val="605346"/>
                </a:solidFill>
                <a:latin typeface="Verdana"/>
                <a:cs typeface="Verdana"/>
              </a:defRPr>
            </a:lvl1pPr>
          </a:lstStyle>
          <a:p>
            <a:pPr>
              <a:defRPr/>
            </a:pPr>
            <a:r>
              <a:rPr lang="en-US" smtClean="0"/>
              <a:t>How we use the SNOMED CT to ICD-10 map in the Netherlands </a:t>
            </a:r>
            <a:endParaRPr lang="nl-NL" dirty="0"/>
          </a:p>
        </p:txBody>
      </p:sp>
      <p:sp>
        <p:nvSpPr>
          <p:cNvPr id="7" name="Tijdelijke aanduiding voor dianummer 5"/>
          <p:cNvSpPr>
            <a:spLocks noGrp="1"/>
          </p:cNvSpPr>
          <p:nvPr>
            <p:ph type="sldNum" sz="quarter" idx="12"/>
          </p:nvPr>
        </p:nvSpPr>
        <p:spPr>
          <a:xfrm>
            <a:off x="7866063" y="6465888"/>
            <a:ext cx="820737" cy="365125"/>
          </a:xfrm>
        </p:spPr>
        <p:txBody>
          <a:bodyPr/>
          <a:lstStyle>
            <a:lvl1pPr>
              <a:defRPr sz="1400">
                <a:solidFill>
                  <a:srgbClr val="605346"/>
                </a:solidFill>
                <a:latin typeface="Verdana" charset="0"/>
              </a:defRPr>
            </a:lvl1pPr>
          </a:lstStyle>
          <a:p>
            <a:fld id="{3A21D357-90B1-4738-947E-77F78EFE4EB7}" type="slidenum">
              <a:rPr lang="nl-NL"/>
              <a:pPr/>
              <a:t>‹#›</a:t>
            </a:fld>
            <a:endParaRPr lang="nl-NL"/>
          </a:p>
        </p:txBody>
      </p:sp>
      <p:pic>
        <p:nvPicPr>
          <p:cNvPr id="12" name="logoUK" descr="Nictiz Logo_ENG_Pay-off links_RGB.jpg"/>
          <p:cNvPicPr>
            <a:picLocks noChangeAspect="1"/>
          </p:cNvPicPr>
          <p:nvPr userDrawn="1"/>
        </p:nvPicPr>
        <p:blipFill>
          <a:blip r:embed="rId2"/>
          <a:stretch>
            <a:fillRect/>
          </a:stretch>
        </p:blipFill>
        <p:spPr>
          <a:xfrm>
            <a:off x="5944046" y="260539"/>
            <a:ext cx="2860907" cy="515980"/>
          </a:xfrm>
          <a:prstGeom prst="rect">
            <a:avLst/>
          </a:prstGeom>
        </p:spPr>
      </p:pic>
      <p:pic>
        <p:nvPicPr>
          <p:cNvPr id="11" name="logoNL" descr="logo_voor_volg.png" hidden="1"/>
          <p:cNvPicPr>
            <a:picLocks noChangeAspect="1"/>
          </p:cNvPicPr>
          <p:nvPr userDrawn="1"/>
        </p:nvPicPr>
        <p:blipFill>
          <a:blip r:embed="rId3"/>
          <a:stretch>
            <a:fillRect/>
          </a:stretch>
        </p:blipFill>
        <p:spPr>
          <a:xfrm>
            <a:off x="5969232" y="24155"/>
            <a:ext cx="3057174" cy="770645"/>
          </a:xfrm>
          <a:prstGeom prst="rect">
            <a:avLst/>
          </a:prstGeom>
        </p:spPr>
      </p:pic>
      <p:sp>
        <p:nvSpPr>
          <p:cNvPr id="15" name="Tijdelijke aanduiding voor tekst 14"/>
          <p:cNvSpPr>
            <a:spLocks noGrp="1"/>
          </p:cNvSpPr>
          <p:nvPr>
            <p:ph type="body" sz="quarter" idx="13"/>
          </p:nvPr>
        </p:nvSpPr>
        <p:spPr>
          <a:xfrm>
            <a:off x="4572000" y="1600200"/>
            <a:ext cx="3960000" cy="4525963"/>
          </a:xfrm>
        </p:spPr>
        <p:txBody>
          <a:bodyPr/>
          <a:lstStyle>
            <a:lvl1pPr>
              <a:spcAft>
                <a:spcPts val="600"/>
              </a:spcAft>
              <a:defRPr sz="2800"/>
            </a:lvl1pPr>
            <a:lvl2pPr>
              <a:spcAft>
                <a:spcPts val="600"/>
              </a:spcAft>
              <a:defRPr/>
            </a:lvl2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16" name="Tijdelijke aanduiding voor tekst 14"/>
          <p:cNvSpPr>
            <a:spLocks noGrp="1"/>
          </p:cNvSpPr>
          <p:nvPr>
            <p:ph type="body" sz="quarter" idx="14"/>
          </p:nvPr>
        </p:nvSpPr>
        <p:spPr>
          <a:xfrm>
            <a:off x="457200" y="1600200"/>
            <a:ext cx="3960000" cy="4525963"/>
          </a:xfrm>
        </p:spPr>
        <p:txBody>
          <a:bodyPr/>
          <a:lstStyle>
            <a:lvl1pPr>
              <a:spcAft>
                <a:spcPts val="600"/>
              </a:spcAft>
              <a:defRPr sz="2800"/>
            </a:lvl1pPr>
            <a:lvl2pPr>
              <a:spcAft>
                <a:spcPts val="600"/>
              </a:spcAft>
              <a:defRPr/>
            </a:lvl2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8" name="Rechthoek 7"/>
          <p:cNvSpPr/>
          <p:nvPr userDrawn="1"/>
        </p:nvSpPr>
        <p:spPr>
          <a:xfrm>
            <a:off x="399828"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hthoek 8"/>
          <p:cNvSpPr/>
          <p:nvPr userDrawn="1"/>
        </p:nvSpPr>
        <p:spPr>
          <a:xfrm>
            <a:off x="3179232" y="6413082"/>
            <a:ext cx="2790000"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hthoek 9"/>
          <p:cNvSpPr/>
          <p:nvPr userDrawn="1"/>
        </p:nvSpPr>
        <p:spPr>
          <a:xfrm>
            <a:off x="5988267"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el 1"/>
          <p:cNvSpPr>
            <a:spLocks noGrp="1"/>
          </p:cNvSpPr>
          <p:nvPr>
            <p:ph type="title" hasCustomPrompt="1"/>
          </p:nvPr>
        </p:nvSpPr>
        <p:spPr>
          <a:xfrm>
            <a:off x="457200" y="914400"/>
            <a:ext cx="8229600" cy="685800"/>
          </a:xfrm>
        </p:spPr>
        <p:txBody>
          <a:bodyPr>
            <a:noAutofit/>
          </a:bodyPr>
          <a:lstStyle>
            <a:lvl1pPr algn="l">
              <a:defRPr sz="3500" b="0" i="0" baseline="0">
                <a:solidFill>
                  <a:schemeClr val="tx2"/>
                </a:solidFill>
                <a:latin typeface="Verdana"/>
                <a:cs typeface="Verdana"/>
              </a:defRPr>
            </a:lvl1pPr>
          </a:lstStyle>
          <a:p>
            <a:r>
              <a:rPr lang="nl-NL" dirty="0" smtClean="0"/>
              <a:t>Titel van de dia</a:t>
            </a:r>
            <a:endParaRPr lang="nl-NL" dirty="0"/>
          </a:p>
        </p:txBody>
      </p:sp>
      <p:sp>
        <p:nvSpPr>
          <p:cNvPr id="6" name="voettekst"/>
          <p:cNvSpPr>
            <a:spLocks noGrp="1"/>
          </p:cNvSpPr>
          <p:nvPr>
            <p:ph type="ftr" sz="quarter" idx="11"/>
          </p:nvPr>
        </p:nvSpPr>
        <p:spPr>
          <a:xfrm>
            <a:off x="457200" y="6465888"/>
            <a:ext cx="7408863" cy="365125"/>
          </a:xfrm>
        </p:spPr>
        <p:txBody>
          <a:bodyPr/>
          <a:lstStyle>
            <a:lvl1pPr algn="l">
              <a:defRPr sz="1400" dirty="0" smtClean="0">
                <a:solidFill>
                  <a:srgbClr val="605346"/>
                </a:solidFill>
                <a:latin typeface="Verdana"/>
                <a:cs typeface="Verdana"/>
              </a:defRPr>
            </a:lvl1pPr>
          </a:lstStyle>
          <a:p>
            <a:pPr>
              <a:defRPr/>
            </a:pPr>
            <a:r>
              <a:rPr lang="en-US" smtClean="0"/>
              <a:t>How we use the SNOMED CT to ICD-10 map in the Netherlands </a:t>
            </a:r>
            <a:endParaRPr lang="nl-NL" dirty="0"/>
          </a:p>
        </p:txBody>
      </p:sp>
      <p:sp>
        <p:nvSpPr>
          <p:cNvPr id="7" name="Tijdelijke aanduiding voor dianummer 5"/>
          <p:cNvSpPr>
            <a:spLocks noGrp="1"/>
          </p:cNvSpPr>
          <p:nvPr>
            <p:ph type="sldNum" sz="quarter" idx="12"/>
          </p:nvPr>
        </p:nvSpPr>
        <p:spPr>
          <a:xfrm>
            <a:off x="7866063" y="6465888"/>
            <a:ext cx="820737" cy="365125"/>
          </a:xfrm>
        </p:spPr>
        <p:txBody>
          <a:bodyPr/>
          <a:lstStyle>
            <a:lvl1pPr>
              <a:defRPr sz="1400">
                <a:solidFill>
                  <a:srgbClr val="605346"/>
                </a:solidFill>
                <a:latin typeface="Verdana" charset="0"/>
              </a:defRPr>
            </a:lvl1pPr>
          </a:lstStyle>
          <a:p>
            <a:fld id="{3A21D357-90B1-4738-947E-77F78EFE4EB7}" type="slidenum">
              <a:rPr lang="nl-NL"/>
              <a:pPr/>
              <a:t>‹#›</a:t>
            </a:fld>
            <a:endParaRPr lang="nl-NL"/>
          </a:p>
        </p:txBody>
      </p:sp>
      <p:pic>
        <p:nvPicPr>
          <p:cNvPr id="12" name="logoUK" descr="Nictiz Logo_ENG_Pay-off links_RGB.jpg"/>
          <p:cNvPicPr>
            <a:picLocks noChangeAspect="1"/>
          </p:cNvPicPr>
          <p:nvPr userDrawn="1"/>
        </p:nvPicPr>
        <p:blipFill>
          <a:blip r:embed="rId2"/>
          <a:stretch>
            <a:fillRect/>
          </a:stretch>
        </p:blipFill>
        <p:spPr>
          <a:xfrm>
            <a:off x="5944046" y="260539"/>
            <a:ext cx="2860907" cy="515980"/>
          </a:xfrm>
          <a:prstGeom prst="rect">
            <a:avLst/>
          </a:prstGeom>
        </p:spPr>
      </p:pic>
      <p:pic>
        <p:nvPicPr>
          <p:cNvPr id="11" name="logoNL" descr="logo_voor_volg.png" hidden="1"/>
          <p:cNvPicPr>
            <a:picLocks noChangeAspect="1"/>
          </p:cNvPicPr>
          <p:nvPr userDrawn="1"/>
        </p:nvPicPr>
        <p:blipFill>
          <a:blip r:embed="rId3"/>
          <a:stretch>
            <a:fillRect/>
          </a:stretch>
        </p:blipFill>
        <p:spPr>
          <a:xfrm>
            <a:off x="5969232" y="24155"/>
            <a:ext cx="3057174" cy="770645"/>
          </a:xfrm>
          <a:prstGeom prst="rect">
            <a:avLst/>
          </a:prstGeom>
        </p:spPr>
      </p:pic>
      <p:sp>
        <p:nvSpPr>
          <p:cNvPr id="14" name="Tijdelijke aanduiding voor afbeelding 13"/>
          <p:cNvSpPr>
            <a:spLocks noGrp="1"/>
          </p:cNvSpPr>
          <p:nvPr>
            <p:ph type="pic" sz="quarter" idx="13"/>
          </p:nvPr>
        </p:nvSpPr>
        <p:spPr>
          <a:xfrm>
            <a:off x="4789170" y="1600200"/>
            <a:ext cx="3897630" cy="4525963"/>
          </a:xfrm>
        </p:spPr>
        <p:txBody>
          <a:bodyPr/>
          <a:lstStyle>
            <a:lvl1pPr>
              <a:defRPr sz="2000"/>
            </a:lvl1pPr>
          </a:lstStyle>
          <a:p>
            <a:endParaRPr lang="nl-NL" dirty="0"/>
          </a:p>
        </p:txBody>
      </p:sp>
      <p:sp>
        <p:nvSpPr>
          <p:cNvPr id="16" name="Tijdelijke aanduiding voor tekst 14"/>
          <p:cNvSpPr>
            <a:spLocks noGrp="1"/>
          </p:cNvSpPr>
          <p:nvPr>
            <p:ph type="body" sz="quarter" idx="14"/>
          </p:nvPr>
        </p:nvSpPr>
        <p:spPr>
          <a:xfrm>
            <a:off x="457200" y="1600200"/>
            <a:ext cx="3960000" cy="4525963"/>
          </a:xfrm>
        </p:spPr>
        <p:txBody>
          <a:bodyPr/>
          <a:lstStyle>
            <a:lvl1pPr>
              <a:spcAft>
                <a:spcPts val="600"/>
              </a:spcAft>
              <a:defRPr sz="2800"/>
            </a:lvl1pPr>
            <a:lvl2pPr>
              <a:spcAft>
                <a:spcPts val="600"/>
              </a:spcAft>
              <a:defRPr/>
            </a:lvl2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p:spTree>
      <p:nvGrpSpPr>
        <p:cNvPr id="1" name=""/>
        <p:cNvGrpSpPr/>
        <p:nvPr/>
      </p:nvGrpSpPr>
      <p:grpSpPr>
        <a:xfrm>
          <a:off x="0" y="0"/>
          <a:ext cx="0" cy="0"/>
          <a:chOff x="0" y="0"/>
          <a:chExt cx="0" cy="0"/>
        </a:xfrm>
      </p:grpSpPr>
      <p:sp>
        <p:nvSpPr>
          <p:cNvPr id="8" name="Rechthoek 7"/>
          <p:cNvSpPr/>
          <p:nvPr userDrawn="1"/>
        </p:nvSpPr>
        <p:spPr>
          <a:xfrm>
            <a:off x="399828"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hthoek 8"/>
          <p:cNvSpPr/>
          <p:nvPr userDrawn="1"/>
        </p:nvSpPr>
        <p:spPr>
          <a:xfrm>
            <a:off x="3179232" y="6413082"/>
            <a:ext cx="2790000"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hthoek 9"/>
          <p:cNvSpPr/>
          <p:nvPr userDrawn="1"/>
        </p:nvSpPr>
        <p:spPr>
          <a:xfrm>
            <a:off x="5988267" y="6413082"/>
            <a:ext cx="2758239" cy="450000"/>
          </a:xfrm>
          <a:prstGeom prst="rect">
            <a:avLst/>
          </a:prstGeom>
          <a:solidFill>
            <a:srgbClr val="F6F5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el 1"/>
          <p:cNvSpPr>
            <a:spLocks noGrp="1"/>
          </p:cNvSpPr>
          <p:nvPr>
            <p:ph type="title" hasCustomPrompt="1"/>
          </p:nvPr>
        </p:nvSpPr>
        <p:spPr>
          <a:xfrm>
            <a:off x="457200" y="914400"/>
            <a:ext cx="8229600" cy="685800"/>
          </a:xfrm>
        </p:spPr>
        <p:txBody>
          <a:bodyPr>
            <a:noAutofit/>
          </a:bodyPr>
          <a:lstStyle>
            <a:lvl1pPr algn="l">
              <a:defRPr sz="3500" b="0" i="0" baseline="0">
                <a:solidFill>
                  <a:schemeClr val="tx2"/>
                </a:solidFill>
                <a:latin typeface="Verdana"/>
                <a:cs typeface="Verdana"/>
              </a:defRPr>
            </a:lvl1pPr>
          </a:lstStyle>
          <a:p>
            <a:r>
              <a:rPr lang="nl-NL" dirty="0" smtClean="0"/>
              <a:t>Titel van de dia</a:t>
            </a:r>
            <a:endParaRPr lang="nl-NL" dirty="0"/>
          </a:p>
        </p:txBody>
      </p:sp>
      <p:sp>
        <p:nvSpPr>
          <p:cNvPr id="6" name="voettekst"/>
          <p:cNvSpPr>
            <a:spLocks noGrp="1"/>
          </p:cNvSpPr>
          <p:nvPr>
            <p:ph type="ftr" sz="quarter" idx="11"/>
          </p:nvPr>
        </p:nvSpPr>
        <p:spPr>
          <a:xfrm>
            <a:off x="457200" y="6465888"/>
            <a:ext cx="7408863" cy="365125"/>
          </a:xfrm>
        </p:spPr>
        <p:txBody>
          <a:bodyPr/>
          <a:lstStyle>
            <a:lvl1pPr algn="l">
              <a:defRPr sz="1400" dirty="0" smtClean="0">
                <a:solidFill>
                  <a:srgbClr val="605346"/>
                </a:solidFill>
                <a:latin typeface="Verdana"/>
                <a:cs typeface="Verdana"/>
              </a:defRPr>
            </a:lvl1pPr>
          </a:lstStyle>
          <a:p>
            <a:pPr>
              <a:defRPr/>
            </a:pPr>
            <a:r>
              <a:rPr lang="en-US" smtClean="0"/>
              <a:t>How we use the SNOMED CT to ICD-10 map in the Netherlands </a:t>
            </a:r>
            <a:endParaRPr lang="nl-NL" dirty="0"/>
          </a:p>
        </p:txBody>
      </p:sp>
      <p:sp>
        <p:nvSpPr>
          <p:cNvPr id="7" name="Tijdelijke aanduiding voor dianummer 5"/>
          <p:cNvSpPr>
            <a:spLocks noGrp="1"/>
          </p:cNvSpPr>
          <p:nvPr>
            <p:ph type="sldNum" sz="quarter" idx="12"/>
          </p:nvPr>
        </p:nvSpPr>
        <p:spPr>
          <a:xfrm>
            <a:off x="7866063" y="6465888"/>
            <a:ext cx="820737" cy="365125"/>
          </a:xfrm>
        </p:spPr>
        <p:txBody>
          <a:bodyPr/>
          <a:lstStyle>
            <a:lvl1pPr>
              <a:defRPr sz="1400">
                <a:solidFill>
                  <a:srgbClr val="605346"/>
                </a:solidFill>
                <a:latin typeface="Verdana" charset="0"/>
              </a:defRPr>
            </a:lvl1pPr>
          </a:lstStyle>
          <a:p>
            <a:fld id="{3A21D357-90B1-4738-947E-77F78EFE4EB7}" type="slidenum">
              <a:rPr lang="nl-NL"/>
              <a:pPr/>
              <a:t>‹#›</a:t>
            </a:fld>
            <a:endParaRPr lang="nl-NL"/>
          </a:p>
        </p:txBody>
      </p:sp>
      <p:pic>
        <p:nvPicPr>
          <p:cNvPr id="12" name="logoUK" descr="Nictiz Logo_ENG_Pay-off links_RGB.jpg"/>
          <p:cNvPicPr>
            <a:picLocks noChangeAspect="1"/>
          </p:cNvPicPr>
          <p:nvPr userDrawn="1"/>
        </p:nvPicPr>
        <p:blipFill>
          <a:blip r:embed="rId2"/>
          <a:stretch>
            <a:fillRect/>
          </a:stretch>
        </p:blipFill>
        <p:spPr>
          <a:xfrm>
            <a:off x="5944046" y="260539"/>
            <a:ext cx="2860907" cy="515980"/>
          </a:xfrm>
          <a:prstGeom prst="rect">
            <a:avLst/>
          </a:prstGeom>
        </p:spPr>
      </p:pic>
      <p:pic>
        <p:nvPicPr>
          <p:cNvPr id="11" name="logoNL" descr="logo_voor_volg.png" hidden="1"/>
          <p:cNvPicPr>
            <a:picLocks noChangeAspect="1"/>
          </p:cNvPicPr>
          <p:nvPr userDrawn="1"/>
        </p:nvPicPr>
        <p:blipFill>
          <a:blip r:embed="rId3"/>
          <a:stretch>
            <a:fillRect/>
          </a:stretch>
        </p:blipFill>
        <p:spPr>
          <a:xfrm>
            <a:off x="5969232" y="24155"/>
            <a:ext cx="3057174" cy="770645"/>
          </a:xfrm>
          <a:prstGeom prst="rect">
            <a:avLst/>
          </a:prstGeom>
        </p:spPr>
      </p:pic>
      <p:sp>
        <p:nvSpPr>
          <p:cNvPr id="14" name="Tijdelijke aanduiding voor afbeelding 13"/>
          <p:cNvSpPr>
            <a:spLocks noGrp="1"/>
          </p:cNvSpPr>
          <p:nvPr>
            <p:ph type="pic" sz="quarter" idx="13"/>
          </p:nvPr>
        </p:nvSpPr>
        <p:spPr>
          <a:xfrm>
            <a:off x="457200" y="1600200"/>
            <a:ext cx="8229600" cy="4525963"/>
          </a:xfrm>
        </p:spPr>
        <p:txBody>
          <a:bodyPr/>
          <a:lstStyle>
            <a:lvl1pPr>
              <a:defRPr sz="2000"/>
            </a:lvl1pPr>
          </a:lstStyle>
          <a:p>
            <a:endParaRPr lang="nl-NL"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457200" y="425564"/>
            <a:ext cx="8229600" cy="10037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smtClean="0"/>
              <a:t>Titelstijl van model bewerken</a:t>
            </a:r>
          </a:p>
        </p:txBody>
      </p:sp>
      <p:sp>
        <p:nvSpPr>
          <p:cNvPr id="1027" name="Tijdelijke aanduiding voor tekst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p>
        </p:txBody>
      </p:sp>
      <p:sp>
        <p:nvSpPr>
          <p:cNvPr id="5" name="Tijdelijke aanduiding voor voettekst 4"/>
          <p:cNvSpPr>
            <a:spLocks noGrp="1"/>
          </p:cNvSpPr>
          <p:nvPr>
            <p:ph type="ftr" sz="quarter" idx="3"/>
          </p:nvPr>
        </p:nvSpPr>
        <p:spPr>
          <a:xfrm>
            <a:off x="457200" y="6356350"/>
            <a:ext cx="5562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r>
              <a:rPr lang="en-US" smtClean="0"/>
              <a:t>How we use the SNOMED CT to ICD-10 map in the Netherlands </a:t>
            </a:r>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83CA5DC9-F409-4D95-8822-7B96CEFB6FE6}" type="slidenum">
              <a:rPr lang="nl-NL"/>
              <a:pPr/>
              <a:t>‹#›</a:t>
            </a:fld>
            <a:endParaRPr lang="nl-NL"/>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7" r:id="rId3"/>
    <p:sldLayoutId id="2147483655" r:id="rId4"/>
    <p:sldLayoutId id="2147483656" r:id="rId5"/>
  </p:sldLayoutIdLst>
  <p:hf hdr="0" dt="0"/>
  <p:txStyles>
    <p:titleStyle>
      <a:lvl1pPr algn="l" defTabSz="457200" rtl="0" fontAlgn="base">
        <a:spcBef>
          <a:spcPct val="0"/>
        </a:spcBef>
        <a:spcAft>
          <a:spcPct val="0"/>
        </a:spcAft>
        <a:defRPr sz="3500" kern="1200">
          <a:solidFill>
            <a:schemeClr val="tx2"/>
          </a:solidFill>
          <a:latin typeface="Verdana"/>
          <a:ea typeface="ＭＳ Ｐゴシック" charset="-128"/>
          <a:cs typeface="Verdana"/>
        </a:defRPr>
      </a:lvl1pPr>
      <a:lvl2pPr algn="l" defTabSz="457200" rtl="0" fontAlgn="base">
        <a:spcBef>
          <a:spcPct val="0"/>
        </a:spcBef>
        <a:spcAft>
          <a:spcPct val="0"/>
        </a:spcAft>
        <a:defRPr sz="3500">
          <a:solidFill>
            <a:srgbClr val="E16E22"/>
          </a:solidFill>
          <a:latin typeface="Verdana" charset="0"/>
          <a:ea typeface="ＭＳ Ｐゴシック" charset="-128"/>
        </a:defRPr>
      </a:lvl2pPr>
      <a:lvl3pPr algn="l" defTabSz="457200" rtl="0" fontAlgn="base">
        <a:spcBef>
          <a:spcPct val="0"/>
        </a:spcBef>
        <a:spcAft>
          <a:spcPct val="0"/>
        </a:spcAft>
        <a:defRPr sz="3500">
          <a:solidFill>
            <a:srgbClr val="E16E22"/>
          </a:solidFill>
          <a:latin typeface="Verdana" charset="0"/>
          <a:ea typeface="ＭＳ Ｐゴシック" charset="-128"/>
        </a:defRPr>
      </a:lvl3pPr>
      <a:lvl4pPr algn="l" defTabSz="457200" rtl="0" fontAlgn="base">
        <a:spcBef>
          <a:spcPct val="0"/>
        </a:spcBef>
        <a:spcAft>
          <a:spcPct val="0"/>
        </a:spcAft>
        <a:defRPr sz="3500">
          <a:solidFill>
            <a:srgbClr val="E16E22"/>
          </a:solidFill>
          <a:latin typeface="Verdana" charset="0"/>
          <a:ea typeface="ＭＳ Ｐゴシック" charset="-128"/>
        </a:defRPr>
      </a:lvl4pPr>
      <a:lvl5pPr algn="l" defTabSz="457200" rtl="0" fontAlgn="base">
        <a:spcBef>
          <a:spcPct val="0"/>
        </a:spcBef>
        <a:spcAft>
          <a:spcPct val="0"/>
        </a:spcAft>
        <a:defRPr sz="3500">
          <a:solidFill>
            <a:srgbClr val="E16E22"/>
          </a:solidFill>
          <a:latin typeface="Verdana" charset="0"/>
          <a:ea typeface="ＭＳ Ｐゴシック" charset="-128"/>
        </a:defRPr>
      </a:lvl5pPr>
      <a:lvl6pPr marL="457200" algn="l" defTabSz="457200" rtl="0" fontAlgn="base">
        <a:spcBef>
          <a:spcPct val="0"/>
        </a:spcBef>
        <a:spcAft>
          <a:spcPct val="0"/>
        </a:spcAft>
        <a:defRPr sz="3500">
          <a:solidFill>
            <a:srgbClr val="E16E22"/>
          </a:solidFill>
          <a:latin typeface="Verdana" charset="0"/>
          <a:ea typeface="ＭＳ Ｐゴシック" charset="-128"/>
        </a:defRPr>
      </a:lvl6pPr>
      <a:lvl7pPr marL="914400" algn="l" defTabSz="457200" rtl="0" fontAlgn="base">
        <a:spcBef>
          <a:spcPct val="0"/>
        </a:spcBef>
        <a:spcAft>
          <a:spcPct val="0"/>
        </a:spcAft>
        <a:defRPr sz="3500">
          <a:solidFill>
            <a:srgbClr val="E16E22"/>
          </a:solidFill>
          <a:latin typeface="Verdana" charset="0"/>
          <a:ea typeface="ＭＳ Ｐゴシック" charset="-128"/>
        </a:defRPr>
      </a:lvl7pPr>
      <a:lvl8pPr marL="1371600" algn="l" defTabSz="457200" rtl="0" fontAlgn="base">
        <a:spcBef>
          <a:spcPct val="0"/>
        </a:spcBef>
        <a:spcAft>
          <a:spcPct val="0"/>
        </a:spcAft>
        <a:defRPr sz="3500">
          <a:solidFill>
            <a:srgbClr val="E16E22"/>
          </a:solidFill>
          <a:latin typeface="Verdana" charset="0"/>
          <a:ea typeface="ＭＳ Ｐゴシック" charset="-128"/>
        </a:defRPr>
      </a:lvl8pPr>
      <a:lvl9pPr marL="1828800" algn="l" defTabSz="457200" rtl="0" fontAlgn="base">
        <a:spcBef>
          <a:spcPct val="0"/>
        </a:spcBef>
        <a:spcAft>
          <a:spcPct val="0"/>
        </a:spcAft>
        <a:defRPr sz="3500">
          <a:solidFill>
            <a:srgbClr val="E16E22"/>
          </a:solidFill>
          <a:latin typeface="Verdana" charset="0"/>
          <a:ea typeface="ＭＳ Ｐゴシック" charset="-128"/>
        </a:defRPr>
      </a:lvl9pPr>
    </p:titleStyle>
    <p:bodyStyle>
      <a:lvl1pPr marL="360363" indent="-360363" algn="l" defTabSz="457200" rtl="0" fontAlgn="base">
        <a:spcBef>
          <a:spcPct val="20000"/>
        </a:spcBef>
        <a:spcAft>
          <a:spcPct val="0"/>
        </a:spcAft>
        <a:buFont typeface="Arial"/>
        <a:buChar char="•"/>
        <a:defRPr sz="3000" kern="1200">
          <a:solidFill>
            <a:schemeClr val="tx1"/>
          </a:solidFill>
          <a:latin typeface="Verdana"/>
          <a:ea typeface="ＭＳ Ｐゴシック" charset="-128"/>
          <a:cs typeface="Verdana"/>
        </a:defRPr>
      </a:lvl1pPr>
      <a:lvl2pPr marL="720725" indent="-360363" algn="l" defTabSz="457200" rtl="0" fontAlgn="base">
        <a:spcBef>
          <a:spcPct val="20000"/>
        </a:spcBef>
        <a:spcAft>
          <a:spcPct val="0"/>
        </a:spcAft>
        <a:buFont typeface="Arial" charset="0"/>
        <a:buChar char="•"/>
        <a:defRPr sz="2600" kern="1200">
          <a:solidFill>
            <a:schemeClr val="tx1"/>
          </a:solidFill>
          <a:latin typeface="Verdana"/>
          <a:ea typeface="ＭＳ Ｐゴシック" charset="-128"/>
          <a:cs typeface="Verdana"/>
        </a:defRPr>
      </a:lvl2pPr>
      <a:lvl3pPr marL="1074738" indent="-354013" algn="l" defTabSz="457200" rtl="0" fontAlgn="base">
        <a:spcBef>
          <a:spcPct val="20000"/>
        </a:spcBef>
        <a:spcAft>
          <a:spcPct val="0"/>
        </a:spcAft>
        <a:buFont typeface="Arial" charset="0"/>
        <a:buChar char="•"/>
        <a:defRPr sz="2200" kern="1200">
          <a:solidFill>
            <a:schemeClr val="tx1"/>
          </a:solidFill>
          <a:latin typeface="Verdana"/>
          <a:ea typeface="ＭＳ Ｐゴシック" charset="-128"/>
          <a:cs typeface="Verdana"/>
        </a:defRPr>
      </a:lvl3pPr>
      <a:lvl4pPr marL="1435100" indent="-360363" algn="l" defTabSz="63500" rtl="0" fontAlgn="base">
        <a:spcBef>
          <a:spcPct val="20000"/>
        </a:spcBef>
        <a:spcAft>
          <a:spcPct val="0"/>
        </a:spcAft>
        <a:buFont typeface="Arial" charset="0"/>
        <a:buChar char="•"/>
        <a:defRPr sz="2000" kern="1200">
          <a:solidFill>
            <a:schemeClr val="tx1"/>
          </a:solidFill>
          <a:latin typeface="Verdana"/>
          <a:ea typeface="ＭＳ Ｐゴシック" charset="-128"/>
          <a:cs typeface="Verdana"/>
        </a:defRPr>
      </a:lvl4pPr>
      <a:lvl5pPr marL="1795463" indent="-360363" algn="l" defTabSz="784225" rtl="0" fontAlgn="base">
        <a:spcBef>
          <a:spcPct val="20000"/>
        </a:spcBef>
        <a:spcAft>
          <a:spcPct val="0"/>
        </a:spcAft>
        <a:buFont typeface="Arial" charset="0"/>
        <a:buChar char="•"/>
        <a:defRPr kern="1200">
          <a:solidFill>
            <a:schemeClr val="tx1"/>
          </a:solidFill>
          <a:latin typeface="Verdana"/>
          <a:ea typeface="ＭＳ Ｐゴシック" charset="-128"/>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Presentatie"/>
          <p:cNvSpPr>
            <a:spLocks noGrp="1"/>
          </p:cNvSpPr>
          <p:nvPr>
            <p:ph type="ctrTitle"/>
          </p:nvPr>
        </p:nvSpPr>
        <p:spPr>
          <a:xfrm>
            <a:off x="399599" y="940904"/>
            <a:ext cx="5718171" cy="2666296"/>
          </a:xfrm>
        </p:spPr>
        <p:txBody>
          <a:bodyPr/>
          <a:lstStyle/>
          <a:p>
            <a:r>
              <a:rPr lang="nl-NL" sz="3600" dirty="0">
                <a:latin typeface="Verdana" pitchFamily="34" charset="0"/>
                <a:ea typeface="ＭＳ Ｐゴシック" pitchFamily="34" charset="-128"/>
                <a:cs typeface="Verdana" pitchFamily="34" charset="0"/>
              </a:rPr>
              <a:t>How we </a:t>
            </a:r>
            <a:r>
              <a:rPr lang="nl-NL" sz="3600" dirty="0" err="1">
                <a:latin typeface="Verdana" pitchFamily="34" charset="0"/>
                <a:ea typeface="ＭＳ Ｐゴシック" pitchFamily="34" charset="-128"/>
                <a:cs typeface="Verdana" pitchFamily="34" charset="0"/>
              </a:rPr>
              <a:t>use</a:t>
            </a:r>
            <a:r>
              <a:rPr lang="nl-NL" sz="3600" dirty="0">
                <a:latin typeface="Verdana" pitchFamily="34" charset="0"/>
                <a:ea typeface="ＭＳ Ｐゴシック" pitchFamily="34" charset="-128"/>
                <a:cs typeface="Verdana" pitchFamily="34" charset="0"/>
              </a:rPr>
              <a:t> </a:t>
            </a:r>
            <a:r>
              <a:rPr lang="nl-NL" sz="3600" dirty="0" err="1">
                <a:latin typeface="Verdana" pitchFamily="34" charset="0"/>
                <a:ea typeface="ＭＳ Ｐゴシック" pitchFamily="34" charset="-128"/>
                <a:cs typeface="Verdana" pitchFamily="34" charset="0"/>
              </a:rPr>
              <a:t>the</a:t>
            </a:r>
            <a:r>
              <a:rPr lang="nl-NL" sz="3600" dirty="0">
                <a:latin typeface="Verdana" pitchFamily="34" charset="0"/>
                <a:ea typeface="ＭＳ Ｐゴシック" pitchFamily="34" charset="-128"/>
                <a:cs typeface="Verdana" pitchFamily="34" charset="0"/>
              </a:rPr>
              <a:t> SNOMED </a:t>
            </a:r>
            <a:r>
              <a:rPr lang="nl-NL" sz="3600" dirty="0" smtClean="0">
                <a:latin typeface="Verdana" pitchFamily="34" charset="0"/>
                <a:ea typeface="ＭＳ Ｐゴシック" pitchFamily="34" charset="-128"/>
                <a:cs typeface="Verdana" pitchFamily="34" charset="0"/>
              </a:rPr>
              <a:t>CT </a:t>
            </a:r>
            <a:r>
              <a:rPr lang="nl-NL" sz="3600" dirty="0" err="1" smtClean="0">
                <a:latin typeface="Verdana" pitchFamily="34" charset="0"/>
                <a:ea typeface="ＭＳ Ｐゴシック" pitchFamily="34" charset="-128"/>
                <a:cs typeface="Verdana" pitchFamily="34" charset="0"/>
              </a:rPr>
              <a:t>to</a:t>
            </a:r>
            <a:r>
              <a:rPr lang="nl-NL" sz="3600" dirty="0" smtClean="0">
                <a:latin typeface="Verdana" pitchFamily="34" charset="0"/>
                <a:ea typeface="ＭＳ Ｐゴシック" pitchFamily="34" charset="-128"/>
                <a:cs typeface="Verdana" pitchFamily="34" charset="0"/>
              </a:rPr>
              <a:t> </a:t>
            </a:r>
            <a:r>
              <a:rPr lang="nl-NL" sz="3600" dirty="0">
                <a:latin typeface="Verdana" pitchFamily="34" charset="0"/>
                <a:ea typeface="ＭＳ Ｐゴシック" pitchFamily="34" charset="-128"/>
                <a:cs typeface="Verdana" pitchFamily="34" charset="0"/>
              </a:rPr>
              <a:t>ICD-10 map in </a:t>
            </a:r>
            <a:r>
              <a:rPr lang="nl-NL" sz="3600" dirty="0" err="1" smtClean="0">
                <a:latin typeface="Verdana" pitchFamily="34" charset="0"/>
                <a:ea typeface="ＭＳ Ｐゴシック" pitchFamily="34" charset="-128"/>
                <a:cs typeface="Verdana" pitchFamily="34" charset="0"/>
              </a:rPr>
              <a:t>the</a:t>
            </a:r>
            <a:r>
              <a:rPr lang="nl-NL" sz="3600" dirty="0" smtClean="0">
                <a:latin typeface="Verdana" pitchFamily="34" charset="0"/>
                <a:ea typeface="ＭＳ Ｐゴシック" pitchFamily="34" charset="-128"/>
                <a:cs typeface="Verdana" pitchFamily="34" charset="0"/>
              </a:rPr>
              <a:t> Netherlands </a:t>
            </a:r>
            <a:endParaRPr lang="en-GB" dirty="0"/>
          </a:p>
        </p:txBody>
      </p:sp>
      <p:sp>
        <p:nvSpPr>
          <p:cNvPr id="4" name="Infoblok"/>
          <p:cNvSpPr>
            <a:spLocks noGrp="1"/>
          </p:cNvSpPr>
          <p:nvPr>
            <p:ph type="subTitle" idx="1"/>
          </p:nvPr>
        </p:nvSpPr>
        <p:spPr/>
        <p:txBody>
          <a:bodyPr/>
          <a:lstStyle/>
          <a:p>
            <a:pPr eaLnBrk="1" hangingPunct="1"/>
            <a:r>
              <a:rPr lang="nl-NL" dirty="0">
                <a:latin typeface="Verdana" pitchFamily="34" charset="0"/>
                <a:ea typeface="ＭＳ Ｐゴシック" pitchFamily="34" charset="-128"/>
                <a:cs typeface="Verdana" pitchFamily="34" charset="0"/>
              </a:rPr>
              <a:t>Natasha Krul</a:t>
            </a:r>
          </a:p>
          <a:p>
            <a:pPr eaLnBrk="1" hangingPunct="1"/>
            <a:r>
              <a:rPr lang="nl-NL" dirty="0">
                <a:latin typeface="Verdana" pitchFamily="34" charset="0"/>
                <a:ea typeface="ＭＳ Ｐゴシック" pitchFamily="34" charset="-128"/>
                <a:cs typeface="Verdana" pitchFamily="34" charset="0"/>
              </a:rPr>
              <a:t>Advisor </a:t>
            </a:r>
            <a:r>
              <a:rPr lang="nl-NL" dirty="0" err="1">
                <a:latin typeface="Verdana" pitchFamily="34" charset="0"/>
                <a:ea typeface="ＭＳ Ｐゴシック" pitchFamily="34" charset="-128"/>
                <a:cs typeface="Verdana" pitchFamily="34" charset="0"/>
              </a:rPr>
              <a:t>Medical</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Terminology</a:t>
            </a:r>
            <a:endParaRPr lang="nl-NL" dirty="0">
              <a:latin typeface="Verdana" pitchFamily="34" charset="0"/>
              <a:ea typeface="ＭＳ Ｐゴシック" pitchFamily="34" charset="-128"/>
              <a:cs typeface="Verdana" pitchFamily="34" charset="0"/>
            </a:endParaRPr>
          </a:p>
          <a:p>
            <a:pPr eaLnBrk="1" hangingPunct="1"/>
            <a:endParaRPr lang="nl-NL" dirty="0">
              <a:latin typeface="Verdana" pitchFamily="34" charset="0"/>
              <a:ea typeface="ＭＳ Ｐゴシック" pitchFamily="34" charset="-128"/>
              <a:cs typeface="Verdana" pitchFamily="34" charset="0"/>
            </a:endParaRPr>
          </a:p>
          <a:p>
            <a:pPr eaLnBrk="1" hangingPunct="1"/>
            <a:r>
              <a:rPr lang="nl-NL" dirty="0">
                <a:latin typeface="Verdana" pitchFamily="34" charset="0"/>
                <a:ea typeface="ＭＳ Ｐゴシック" pitchFamily="34" charset="-128"/>
                <a:cs typeface="Verdana" pitchFamily="34" charset="0"/>
              </a:rPr>
              <a:t>20 April 2016</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ICD-10 Expert Group</a:t>
            </a:r>
            <a:endParaRPr lang="en-GB" dirty="0"/>
          </a:p>
        </p:txBody>
      </p:sp>
      <p:sp>
        <p:nvSpPr>
          <p:cNvPr id="3" name="Tijdelijke aanduiding voor inhoud 2"/>
          <p:cNvSpPr>
            <a:spLocks noGrp="1"/>
          </p:cNvSpPr>
          <p:nvPr>
            <p:ph idx="1"/>
          </p:nvPr>
        </p:nvSpPr>
        <p:spPr/>
        <p:txBody>
          <a:bodyPr/>
          <a:lstStyle/>
          <a:p>
            <a:endParaRPr lang="nl-NL" sz="2400" dirty="0" smtClean="0"/>
          </a:p>
          <a:p>
            <a:r>
              <a:rPr lang="nl-NL" sz="2400" dirty="0" err="1" smtClean="0"/>
              <a:t>Founded</a:t>
            </a:r>
            <a:r>
              <a:rPr lang="nl-NL" sz="2400" dirty="0" smtClean="0"/>
              <a:t> </a:t>
            </a:r>
            <a:r>
              <a:rPr lang="nl-NL" sz="2400" dirty="0" err="1"/>
              <a:t>to</a:t>
            </a:r>
            <a:r>
              <a:rPr lang="nl-NL" sz="2400" dirty="0"/>
              <a:t> support </a:t>
            </a:r>
            <a:r>
              <a:rPr lang="nl-NL" sz="2400" dirty="0" err="1"/>
              <a:t>implementation</a:t>
            </a:r>
            <a:r>
              <a:rPr lang="nl-NL" sz="2400" dirty="0"/>
              <a:t> ICD-10</a:t>
            </a:r>
          </a:p>
          <a:p>
            <a:r>
              <a:rPr lang="nl-NL" sz="2400" dirty="0" err="1"/>
              <a:t>Advice</a:t>
            </a:r>
            <a:r>
              <a:rPr lang="nl-NL" sz="2400" dirty="0"/>
              <a:t> </a:t>
            </a:r>
            <a:r>
              <a:rPr lang="nl-NL" sz="2400" dirty="0" err="1"/>
              <a:t>for</a:t>
            </a:r>
            <a:r>
              <a:rPr lang="nl-NL" sz="2400" dirty="0"/>
              <a:t> </a:t>
            </a:r>
            <a:r>
              <a:rPr lang="nl-NL" sz="2400" dirty="0" err="1"/>
              <a:t>medical</a:t>
            </a:r>
            <a:r>
              <a:rPr lang="nl-NL" sz="2400" dirty="0"/>
              <a:t> </a:t>
            </a:r>
            <a:r>
              <a:rPr lang="nl-NL" sz="2400" dirty="0" err="1"/>
              <a:t>coders</a:t>
            </a:r>
            <a:r>
              <a:rPr lang="nl-NL" sz="2400" dirty="0"/>
              <a:t> </a:t>
            </a:r>
            <a:r>
              <a:rPr lang="nl-NL" sz="2400" dirty="0" err="1"/>
              <a:t>and</a:t>
            </a:r>
            <a:r>
              <a:rPr lang="nl-NL" sz="2400" dirty="0"/>
              <a:t> </a:t>
            </a:r>
            <a:r>
              <a:rPr lang="nl-NL" sz="2400" dirty="0" err="1"/>
              <a:t>students</a:t>
            </a:r>
            <a:r>
              <a:rPr lang="nl-NL" sz="2400" dirty="0"/>
              <a:t> ICD-10 course</a:t>
            </a:r>
          </a:p>
          <a:p>
            <a:endParaRPr lang="en-GB" dirty="0" smtClean="0"/>
          </a:p>
        </p:txBody>
      </p:sp>
      <p:sp>
        <p:nvSpPr>
          <p:cNvPr id="4" name="Tijdelijke aanduiding voor voettekst 3"/>
          <p:cNvSpPr>
            <a:spLocks noGrp="1"/>
          </p:cNvSpPr>
          <p:nvPr>
            <p:ph type="ftr" sz="quarter" idx="11"/>
          </p:nvPr>
        </p:nvSpPr>
        <p:spPr/>
        <p:txBody>
          <a:bodyPr/>
          <a:lstStyle/>
          <a:p>
            <a:pPr>
              <a:defRPr/>
            </a:pPr>
            <a:r>
              <a:rPr lang="en-US" smtClean="0"/>
              <a:t>How we use the SNOMED CT to ICD-10 map in the Netherlands </a:t>
            </a:r>
            <a:endParaRPr lang="en-GB" dirty="0"/>
          </a:p>
        </p:txBody>
      </p:sp>
      <p:sp>
        <p:nvSpPr>
          <p:cNvPr id="5" name="Tijdelijke aanduiding voor dianummer 4"/>
          <p:cNvSpPr>
            <a:spLocks noGrp="1"/>
          </p:cNvSpPr>
          <p:nvPr>
            <p:ph type="sldNum" sz="quarter" idx="12"/>
          </p:nvPr>
        </p:nvSpPr>
        <p:spPr/>
        <p:txBody>
          <a:bodyPr/>
          <a:lstStyle/>
          <a:p>
            <a:fld id="{3A21D357-90B1-4738-947E-77F78EFE4EB7}" type="slidenum">
              <a:rPr lang="en-GB" smtClean="0"/>
              <a:pPr/>
              <a:t>2</a:t>
            </a:fld>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Verdana" pitchFamily="34" charset="0"/>
                <a:ea typeface="ＭＳ Ｐゴシック" pitchFamily="34" charset="-128"/>
                <a:cs typeface="Verdana" pitchFamily="34" charset="0"/>
              </a:rPr>
              <a:t>Workflow ICD-10 Expert </a:t>
            </a:r>
            <a:r>
              <a:rPr lang="nl-NL" dirty="0" smtClean="0">
                <a:latin typeface="Verdana" pitchFamily="34" charset="0"/>
                <a:ea typeface="ＭＳ Ｐゴシック" pitchFamily="34" charset="-128"/>
                <a:cs typeface="Verdana" pitchFamily="34" charset="0"/>
              </a:rPr>
              <a:t>Group-1</a:t>
            </a:r>
            <a:endParaRPr lang="en-GB" dirty="0"/>
          </a:p>
        </p:txBody>
      </p:sp>
      <p:sp>
        <p:nvSpPr>
          <p:cNvPr id="3" name="Tijdelijke aanduiding voor inhoud 2"/>
          <p:cNvSpPr>
            <a:spLocks noGrp="1"/>
          </p:cNvSpPr>
          <p:nvPr>
            <p:ph idx="1"/>
          </p:nvPr>
        </p:nvSpPr>
        <p:spPr>
          <a:xfrm>
            <a:off x="457200" y="1600200"/>
            <a:ext cx="8686800" cy="4865688"/>
          </a:xfrm>
        </p:spPr>
        <p:txBody>
          <a:bodyPr>
            <a:normAutofit/>
          </a:bodyPr>
          <a:lstStyle/>
          <a:p>
            <a:pPr marL="382588" indent="-382588" defTabSz="1019175"/>
            <a:endParaRPr lang="nl-NL" sz="2400" dirty="0" smtClean="0">
              <a:latin typeface="Verdana" pitchFamily="34" charset="0"/>
              <a:ea typeface="ＭＳ Ｐゴシック" pitchFamily="34" charset="-128"/>
              <a:cs typeface="Verdana" pitchFamily="34" charset="0"/>
            </a:endParaRPr>
          </a:p>
          <a:p>
            <a:pPr marL="382588" indent="-382588" defTabSz="1019175"/>
            <a:r>
              <a:rPr lang="nl-NL" sz="2400" dirty="0" err="1" smtClean="0">
                <a:latin typeface="Verdana" pitchFamily="34" charset="0"/>
                <a:ea typeface="ＭＳ Ｐゴシック" pitchFamily="34" charset="-128"/>
                <a:cs typeface="Verdana" pitchFamily="34" charset="0"/>
              </a:rPr>
              <a:t>Questions</a:t>
            </a:r>
            <a:r>
              <a:rPr lang="nl-NL" sz="2400" dirty="0" smtClean="0">
                <a:latin typeface="Verdana" pitchFamily="34" charset="0"/>
                <a:ea typeface="ＭＳ Ｐゴシック" pitchFamily="34" charset="-128"/>
                <a:cs typeface="Verdana" pitchFamily="34" charset="0"/>
              </a:rPr>
              <a:t> </a:t>
            </a:r>
            <a:r>
              <a:rPr lang="nl-NL" sz="2400" dirty="0">
                <a:latin typeface="Verdana" pitchFamily="34" charset="0"/>
                <a:ea typeface="ＭＳ Ｐゴシック" pitchFamily="34" charset="-128"/>
                <a:cs typeface="Verdana" pitchFamily="34" charset="0"/>
              </a:rPr>
              <a:t>via email </a:t>
            </a:r>
            <a:r>
              <a:rPr lang="nl-NL" sz="2400" dirty="0" err="1">
                <a:latin typeface="Verdana" pitchFamily="34" charset="0"/>
                <a:ea typeface="ＭＳ Ｐゴシック" pitchFamily="34" charset="-128"/>
                <a:cs typeface="Verdana" pitchFamily="34" charset="0"/>
              </a:rPr>
              <a:t>to</a:t>
            </a:r>
            <a:r>
              <a:rPr lang="nl-NL" sz="2400" dirty="0">
                <a:latin typeface="Verdana" pitchFamily="34" charset="0"/>
                <a:ea typeface="ＭＳ Ｐゴシック" pitchFamily="34" charset="-128"/>
                <a:cs typeface="Verdana" pitchFamily="34" charset="0"/>
              </a:rPr>
              <a:t> DHD (Dutch </a:t>
            </a:r>
            <a:r>
              <a:rPr lang="nl-NL" sz="2400" dirty="0" err="1">
                <a:latin typeface="Verdana" pitchFamily="34" charset="0"/>
                <a:ea typeface="ＭＳ Ｐゴシック" pitchFamily="34" charset="-128"/>
                <a:cs typeface="Verdana" pitchFamily="34" charset="0"/>
              </a:rPr>
              <a:t>Hospital</a:t>
            </a:r>
            <a:r>
              <a:rPr lang="nl-NL" sz="2400" dirty="0">
                <a:latin typeface="Verdana" pitchFamily="34" charset="0"/>
                <a:ea typeface="ＭＳ Ｐゴシック" pitchFamily="34" charset="-128"/>
                <a:cs typeface="Verdana" pitchFamily="34" charset="0"/>
              </a:rPr>
              <a:t> Data)</a:t>
            </a:r>
          </a:p>
          <a:p>
            <a:pPr marL="382588" indent="-382588" defTabSz="1019175"/>
            <a:r>
              <a:rPr lang="nl-NL" sz="2400" dirty="0" err="1">
                <a:latin typeface="Verdana" pitchFamily="34" charset="0"/>
                <a:ea typeface="ＭＳ Ｐゴシック" pitchFamily="34" charset="-128"/>
                <a:cs typeface="Verdana" pitchFamily="34" charset="0"/>
              </a:rPr>
              <a:t>Questions</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filtered</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and</a:t>
            </a:r>
            <a:r>
              <a:rPr lang="nl-NL" sz="2400" dirty="0">
                <a:latin typeface="Verdana" pitchFamily="34" charset="0"/>
                <a:ea typeface="ＭＳ Ｐゴシック" pitchFamily="34" charset="-128"/>
                <a:cs typeface="Verdana" pitchFamily="34" charset="0"/>
              </a:rPr>
              <a:t> sent </a:t>
            </a:r>
            <a:r>
              <a:rPr lang="nl-NL" sz="2400" dirty="0" err="1">
                <a:latin typeface="Verdana" pitchFamily="34" charset="0"/>
                <a:ea typeface="ＭＳ Ｐゴシック" pitchFamily="34" charset="-128"/>
                <a:cs typeface="Verdana" pitchFamily="34" charset="0"/>
              </a:rPr>
              <a:t>to</a:t>
            </a:r>
            <a:r>
              <a:rPr lang="nl-NL" sz="2400" dirty="0">
                <a:latin typeface="Verdana" pitchFamily="34" charset="0"/>
                <a:ea typeface="ＭＳ Ｐゴシック" pitchFamily="34" charset="-128"/>
                <a:cs typeface="Verdana" pitchFamily="34" charset="0"/>
              </a:rPr>
              <a:t> members ICD-10 Expert Group </a:t>
            </a:r>
            <a:r>
              <a:rPr lang="nl-NL" sz="2400" dirty="0" err="1">
                <a:latin typeface="Verdana" pitchFamily="34" charset="0"/>
                <a:ea typeface="ＭＳ Ｐゴシック" pitchFamily="34" charset="-128"/>
                <a:cs typeface="Verdana" pitchFamily="34" charset="0"/>
              </a:rPr>
              <a:t>to</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prepare</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for</a:t>
            </a:r>
            <a:r>
              <a:rPr lang="nl-NL" sz="2400" dirty="0">
                <a:latin typeface="Verdana" pitchFamily="34" charset="0"/>
                <a:ea typeface="ＭＳ Ｐゴシック" pitchFamily="34" charset="-128"/>
                <a:cs typeface="Verdana" pitchFamily="34" charset="0"/>
              </a:rPr>
              <a:t> meeting</a:t>
            </a:r>
          </a:p>
          <a:p>
            <a:pPr marL="382588" indent="-382588" defTabSz="1019175"/>
            <a:r>
              <a:rPr lang="nl-NL" sz="2400" dirty="0" err="1">
                <a:latin typeface="Verdana" pitchFamily="34" charset="0"/>
                <a:ea typeface="ＭＳ Ｐゴシック" pitchFamily="34" charset="-128"/>
                <a:cs typeface="Verdana" pitchFamily="34" charset="0"/>
              </a:rPr>
              <a:t>Monthly</a:t>
            </a:r>
            <a:r>
              <a:rPr lang="nl-NL" sz="2400" dirty="0">
                <a:latin typeface="Verdana" pitchFamily="34" charset="0"/>
                <a:ea typeface="ＭＳ Ｐゴシック" pitchFamily="34" charset="-128"/>
                <a:cs typeface="Verdana" pitchFamily="34" charset="0"/>
              </a:rPr>
              <a:t> meeting ICD-10 Expert Group</a:t>
            </a:r>
          </a:p>
          <a:p>
            <a:pPr marL="382588" indent="-382588" defTabSz="1019175"/>
            <a:r>
              <a:rPr lang="nl-NL" sz="2400" dirty="0" smtClean="0">
                <a:latin typeface="Verdana" pitchFamily="34" charset="0"/>
                <a:ea typeface="ＭＳ Ｐゴシック" pitchFamily="34" charset="-128"/>
                <a:cs typeface="Verdana" pitchFamily="34" charset="0"/>
              </a:rPr>
              <a:t>Check SNOMED </a:t>
            </a:r>
            <a:r>
              <a:rPr lang="nl-NL" sz="2400" dirty="0">
                <a:latin typeface="Verdana" pitchFamily="34" charset="0"/>
                <a:ea typeface="ＭＳ Ｐゴシック" pitchFamily="34" charset="-128"/>
                <a:cs typeface="Verdana" pitchFamily="34" charset="0"/>
              </a:rPr>
              <a:t>CT </a:t>
            </a:r>
            <a:r>
              <a:rPr lang="nl-NL" sz="2400" dirty="0" err="1">
                <a:latin typeface="Verdana" pitchFamily="34" charset="0"/>
                <a:ea typeface="ＭＳ Ｐゴシック" pitchFamily="34" charset="-128"/>
                <a:cs typeface="Verdana" pitchFamily="34" charset="0"/>
              </a:rPr>
              <a:t>to</a:t>
            </a:r>
            <a:r>
              <a:rPr lang="nl-NL" sz="2400" dirty="0">
                <a:latin typeface="Verdana" pitchFamily="34" charset="0"/>
                <a:ea typeface="ＭＳ Ｐゴシック" pitchFamily="34" charset="-128"/>
                <a:cs typeface="Verdana" pitchFamily="34" charset="0"/>
              </a:rPr>
              <a:t> ICD-10 </a:t>
            </a:r>
            <a:r>
              <a:rPr lang="nl-NL" sz="2400" dirty="0" smtClean="0">
                <a:latin typeface="Verdana" pitchFamily="34" charset="0"/>
                <a:ea typeface="ＭＳ Ｐゴシック" pitchFamily="34" charset="-128"/>
                <a:cs typeface="Verdana" pitchFamily="34" charset="0"/>
              </a:rPr>
              <a:t>map </a:t>
            </a:r>
            <a:r>
              <a:rPr lang="nl-NL" sz="2400" dirty="0" err="1" smtClean="0">
                <a:latin typeface="Verdana" pitchFamily="34" charset="0"/>
                <a:ea typeface="ＭＳ Ｐゴシック" pitchFamily="34" charset="-128"/>
                <a:cs typeface="Verdana" pitchFamily="34" charset="0"/>
              </a:rPr>
              <a:t>for</a:t>
            </a:r>
            <a:r>
              <a:rPr lang="nl-NL" sz="2400" dirty="0" smtClean="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each</a:t>
            </a:r>
            <a:r>
              <a:rPr lang="nl-NL" sz="2400" dirty="0">
                <a:latin typeface="Verdana" pitchFamily="34" charset="0"/>
                <a:ea typeface="ＭＳ Ｐゴシック" pitchFamily="34" charset="-128"/>
                <a:cs typeface="Verdana" pitchFamily="34" charset="0"/>
              </a:rPr>
              <a:t> diagnosis</a:t>
            </a:r>
          </a:p>
          <a:p>
            <a:pPr marL="0" indent="0" defTabSz="1019175">
              <a:buNone/>
            </a:pPr>
            <a:endParaRPr lang="nl-NL" dirty="0">
              <a:latin typeface="Verdana" pitchFamily="34" charset="0"/>
              <a:ea typeface="ＭＳ Ｐゴシック" pitchFamily="34" charset="-128"/>
              <a:cs typeface="Verdana" pitchFamily="34" charset="0"/>
            </a:endParaRPr>
          </a:p>
        </p:txBody>
      </p:sp>
      <p:sp>
        <p:nvSpPr>
          <p:cNvPr id="5" name="Tijdelijke aanduiding voor dianummer 4"/>
          <p:cNvSpPr>
            <a:spLocks noGrp="1"/>
          </p:cNvSpPr>
          <p:nvPr>
            <p:ph type="sldNum" sz="quarter" idx="12"/>
          </p:nvPr>
        </p:nvSpPr>
        <p:spPr/>
        <p:txBody>
          <a:bodyPr/>
          <a:lstStyle/>
          <a:p>
            <a:fld id="{3A21D357-90B1-4738-947E-77F78EFE4EB7}" type="slidenum">
              <a:rPr lang="en-GB" smtClean="0"/>
              <a:pPr/>
              <a:t>3</a:t>
            </a:fld>
            <a:endParaRPr lang="en-GB" dirty="0"/>
          </a:p>
        </p:txBody>
      </p:sp>
      <p:sp>
        <p:nvSpPr>
          <p:cNvPr id="6" name="Tijdelijke aanduiding voor voettekst 5"/>
          <p:cNvSpPr>
            <a:spLocks noGrp="1"/>
          </p:cNvSpPr>
          <p:nvPr>
            <p:ph type="ftr" sz="quarter" idx="11"/>
          </p:nvPr>
        </p:nvSpPr>
        <p:spPr/>
        <p:txBody>
          <a:bodyPr/>
          <a:lstStyle/>
          <a:p>
            <a:pPr>
              <a:defRPr/>
            </a:pPr>
            <a:r>
              <a:rPr lang="en-US" smtClean="0"/>
              <a:t>How we use the SNOMED CT to ICD-10 map in the Netherlands </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Verdana" pitchFamily="34" charset="0"/>
                <a:ea typeface="ＭＳ Ｐゴシック" pitchFamily="34" charset="-128"/>
                <a:cs typeface="Verdana" pitchFamily="34" charset="0"/>
              </a:rPr>
              <a:t>Workflow ICD-10 Expert </a:t>
            </a:r>
            <a:r>
              <a:rPr lang="nl-NL" dirty="0" smtClean="0">
                <a:latin typeface="Verdana" pitchFamily="34" charset="0"/>
                <a:ea typeface="ＭＳ Ｐゴシック" pitchFamily="34" charset="-128"/>
                <a:cs typeface="Verdana" pitchFamily="34" charset="0"/>
              </a:rPr>
              <a:t>Group-2</a:t>
            </a:r>
            <a:endParaRPr lang="en-GB" dirty="0"/>
          </a:p>
        </p:txBody>
      </p:sp>
      <p:sp>
        <p:nvSpPr>
          <p:cNvPr id="3" name="Tijdelijke aanduiding voor inhoud 2"/>
          <p:cNvSpPr>
            <a:spLocks noGrp="1"/>
          </p:cNvSpPr>
          <p:nvPr>
            <p:ph idx="1"/>
          </p:nvPr>
        </p:nvSpPr>
        <p:spPr>
          <a:xfrm>
            <a:off x="457200" y="1939925"/>
            <a:ext cx="8229600" cy="4525963"/>
          </a:xfrm>
        </p:spPr>
        <p:txBody>
          <a:bodyPr>
            <a:normAutofit/>
          </a:bodyPr>
          <a:lstStyle/>
          <a:p>
            <a:pPr marL="382588" indent="-382588" defTabSz="1019175"/>
            <a:r>
              <a:rPr lang="nl-NL" sz="2400" dirty="0">
                <a:latin typeface="Verdana" pitchFamily="34" charset="0"/>
                <a:ea typeface="ＭＳ Ｐゴシック" pitchFamily="34" charset="-128"/>
                <a:cs typeface="Verdana" pitchFamily="34" charset="0"/>
              </a:rPr>
              <a:t>Check ICD-10 code in Dutch </a:t>
            </a:r>
            <a:r>
              <a:rPr lang="nl-NL" sz="2400" dirty="0" err="1">
                <a:latin typeface="Verdana" pitchFamily="34" charset="0"/>
                <a:ea typeface="ＭＳ Ｐゴシック" pitchFamily="34" charset="-128"/>
                <a:cs typeface="Verdana" pitchFamily="34" charset="0"/>
              </a:rPr>
              <a:t>version</a:t>
            </a:r>
            <a:endParaRPr lang="nl-NL" sz="2400" dirty="0">
              <a:latin typeface="Verdana" pitchFamily="34" charset="0"/>
              <a:ea typeface="ＭＳ Ｐゴシック" pitchFamily="34" charset="-128"/>
              <a:cs typeface="Verdana" pitchFamily="34" charset="0"/>
            </a:endParaRPr>
          </a:p>
          <a:p>
            <a:pPr marL="382588" indent="-382588" defTabSz="1019175"/>
            <a:r>
              <a:rPr lang="nl-NL" sz="2400" dirty="0" err="1">
                <a:latin typeface="Verdana" pitchFamily="34" charset="0"/>
                <a:ea typeface="ＭＳ Ｐゴシック" pitchFamily="34" charset="-128"/>
                <a:cs typeface="Verdana" pitchFamily="34" charset="0"/>
              </a:rPr>
              <a:t>Further</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discuss</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amongst</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ourselves</a:t>
            </a:r>
            <a:r>
              <a:rPr lang="nl-NL" sz="2400" dirty="0">
                <a:latin typeface="Verdana" pitchFamily="34" charset="0"/>
                <a:ea typeface="ＭＳ Ｐゴシック" pitchFamily="34" charset="-128"/>
                <a:cs typeface="Verdana" pitchFamily="34" charset="0"/>
              </a:rPr>
              <a:t> or </a:t>
            </a:r>
            <a:r>
              <a:rPr lang="nl-NL" sz="2400" dirty="0" err="1">
                <a:latin typeface="Verdana" pitchFamily="34" charset="0"/>
                <a:ea typeface="ＭＳ Ｐゴシック" pitchFamily="34" charset="-128"/>
                <a:cs typeface="Verdana" pitchFamily="34" charset="0"/>
              </a:rPr>
              <a:t>with</a:t>
            </a:r>
            <a:r>
              <a:rPr lang="nl-NL" sz="2400" dirty="0">
                <a:latin typeface="Verdana" pitchFamily="34" charset="0"/>
                <a:ea typeface="ＭＳ Ｐゴシック" pitchFamily="34" charset="-128"/>
                <a:cs typeface="Verdana" pitchFamily="34" charset="0"/>
              </a:rPr>
              <a:t> health professional </a:t>
            </a:r>
            <a:r>
              <a:rPr lang="nl-NL" sz="2400" dirty="0" err="1">
                <a:latin typeface="Verdana" pitchFamily="34" charset="0"/>
                <a:ea typeface="ＭＳ Ｐゴシック" pitchFamily="34" charset="-128"/>
                <a:cs typeface="Verdana" pitchFamily="34" charset="0"/>
              </a:rPr>
              <a:t>if</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necessary</a:t>
            </a:r>
            <a:endParaRPr lang="nl-NL" sz="2400" dirty="0">
              <a:latin typeface="Verdana" pitchFamily="34" charset="0"/>
              <a:ea typeface="ＭＳ Ｐゴシック" pitchFamily="34" charset="-128"/>
              <a:cs typeface="Verdana" pitchFamily="34" charset="0"/>
            </a:endParaRPr>
          </a:p>
          <a:p>
            <a:pPr marL="382588" indent="-382588" defTabSz="1019175">
              <a:lnSpc>
                <a:spcPct val="90000"/>
              </a:lnSpc>
            </a:pPr>
            <a:r>
              <a:rPr lang="nl-NL" sz="2400" dirty="0">
                <a:latin typeface="Verdana" pitchFamily="34" charset="0"/>
                <a:ea typeface="ＭＳ Ｐゴシック" pitchFamily="34" charset="-128"/>
                <a:cs typeface="Verdana" pitchFamily="34" charset="0"/>
              </a:rPr>
              <a:t>Form </a:t>
            </a:r>
            <a:r>
              <a:rPr lang="nl-NL" sz="2400" dirty="0" err="1">
                <a:latin typeface="Verdana" pitchFamily="34" charset="0"/>
                <a:ea typeface="ＭＳ Ｐゴシック" pitchFamily="34" charset="-128"/>
                <a:cs typeface="Verdana" pitchFamily="34" charset="0"/>
              </a:rPr>
              <a:t>understandable</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and</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readable</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advice</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for</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medical</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coders</a:t>
            </a:r>
            <a:endParaRPr lang="nl-NL" sz="2400" dirty="0">
              <a:latin typeface="Verdana" pitchFamily="34" charset="0"/>
              <a:ea typeface="ＭＳ Ｐゴシック" pitchFamily="34" charset="-128"/>
              <a:cs typeface="Verdana" pitchFamily="34" charset="0"/>
            </a:endParaRPr>
          </a:p>
          <a:p>
            <a:pPr marL="382588" indent="-382588" defTabSz="1019175">
              <a:lnSpc>
                <a:spcPct val="90000"/>
              </a:lnSpc>
            </a:pPr>
            <a:r>
              <a:rPr lang="nl-NL" sz="2400" dirty="0" err="1">
                <a:latin typeface="Verdana" pitchFamily="34" charset="0"/>
                <a:ea typeface="ＭＳ Ｐゴシック" pitchFamily="34" charset="-128"/>
                <a:cs typeface="Verdana" pitchFamily="34" charset="0"/>
              </a:rPr>
              <a:t>Publish</a:t>
            </a:r>
            <a:r>
              <a:rPr lang="nl-NL" sz="2400" dirty="0">
                <a:latin typeface="Verdana" pitchFamily="34" charset="0"/>
                <a:ea typeface="ＭＳ Ｐゴシック" pitchFamily="34" charset="-128"/>
                <a:cs typeface="Verdana" pitchFamily="34" charset="0"/>
              </a:rPr>
              <a:t> new </a:t>
            </a:r>
            <a:r>
              <a:rPr lang="nl-NL" sz="2400" dirty="0" err="1">
                <a:latin typeface="Verdana" pitchFamily="34" charset="0"/>
                <a:ea typeface="ＭＳ Ｐゴシック" pitchFamily="34" charset="-128"/>
                <a:cs typeface="Verdana" pitchFamily="34" charset="0"/>
              </a:rPr>
              <a:t>advice</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quarterly</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and</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notify</a:t>
            </a:r>
            <a:r>
              <a:rPr lang="nl-NL" sz="2400" dirty="0">
                <a:latin typeface="Verdana" pitchFamily="34" charset="0"/>
                <a:ea typeface="ＭＳ Ｐゴシック" pitchFamily="34" charset="-128"/>
                <a:cs typeface="Verdana" pitchFamily="34" charset="0"/>
              </a:rPr>
              <a:t> </a:t>
            </a:r>
            <a:r>
              <a:rPr lang="nl-NL" sz="2400" dirty="0" err="1">
                <a:latin typeface="Verdana" pitchFamily="34" charset="0"/>
                <a:ea typeface="ＭＳ Ｐゴシック" pitchFamily="34" charset="-128"/>
                <a:cs typeface="Verdana" pitchFamily="34" charset="0"/>
              </a:rPr>
              <a:t>coders</a:t>
            </a:r>
            <a:r>
              <a:rPr lang="nl-NL" sz="2400" dirty="0">
                <a:latin typeface="Verdana" pitchFamily="34" charset="0"/>
                <a:ea typeface="ＭＳ Ｐゴシック" pitchFamily="34" charset="-128"/>
                <a:cs typeface="Verdana" pitchFamily="34" charset="0"/>
              </a:rPr>
              <a:t> via email</a:t>
            </a:r>
          </a:p>
          <a:p>
            <a:pPr lvl="1">
              <a:buNone/>
            </a:pPr>
            <a:endParaRPr lang="en-GB" dirty="0" smtClean="0"/>
          </a:p>
          <a:p>
            <a:pPr>
              <a:buNone/>
            </a:pPr>
            <a:endParaRPr lang="en-GB" sz="2400" dirty="0" smtClean="0"/>
          </a:p>
        </p:txBody>
      </p:sp>
      <p:sp>
        <p:nvSpPr>
          <p:cNvPr id="5" name="Tijdelijke aanduiding voor dianummer 4"/>
          <p:cNvSpPr>
            <a:spLocks noGrp="1"/>
          </p:cNvSpPr>
          <p:nvPr>
            <p:ph type="sldNum" sz="quarter" idx="12"/>
          </p:nvPr>
        </p:nvSpPr>
        <p:spPr/>
        <p:txBody>
          <a:bodyPr/>
          <a:lstStyle/>
          <a:p>
            <a:fld id="{3A21D357-90B1-4738-947E-77F78EFE4EB7}" type="slidenum">
              <a:rPr lang="en-GB" smtClean="0"/>
              <a:pPr/>
              <a:t>4</a:t>
            </a:fld>
            <a:endParaRPr lang="en-GB"/>
          </a:p>
        </p:txBody>
      </p:sp>
      <p:sp>
        <p:nvSpPr>
          <p:cNvPr id="6" name="Tijdelijke aanduiding voor voettekst 5"/>
          <p:cNvSpPr>
            <a:spLocks noGrp="1"/>
          </p:cNvSpPr>
          <p:nvPr>
            <p:ph type="ftr" sz="quarter" idx="11"/>
          </p:nvPr>
        </p:nvSpPr>
        <p:spPr/>
        <p:txBody>
          <a:bodyPr/>
          <a:lstStyle/>
          <a:p>
            <a:pPr>
              <a:defRPr/>
            </a:pPr>
            <a:r>
              <a:rPr lang="en-US" smtClean="0"/>
              <a:t>How we use the SNOMED CT to ICD-10 map in the Netherlands </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Verdana" pitchFamily="34" charset="0"/>
                <a:ea typeface="ＭＳ Ｐゴシック" pitchFamily="34" charset="-128"/>
                <a:cs typeface="Verdana" pitchFamily="34" charset="0"/>
              </a:rPr>
              <a:t>Feedback loop</a:t>
            </a:r>
            <a:endParaRPr lang="en-GB" dirty="0"/>
          </a:p>
        </p:txBody>
      </p:sp>
      <p:sp>
        <p:nvSpPr>
          <p:cNvPr id="3" name="Tijdelijke aanduiding voor inhoud 2"/>
          <p:cNvSpPr>
            <a:spLocks noGrp="1"/>
          </p:cNvSpPr>
          <p:nvPr>
            <p:ph idx="1"/>
          </p:nvPr>
        </p:nvSpPr>
        <p:spPr/>
        <p:txBody>
          <a:bodyPr>
            <a:normAutofit fontScale="85000" lnSpcReduction="20000"/>
          </a:bodyPr>
          <a:lstStyle/>
          <a:p>
            <a:pPr marL="382588" indent="-382588" defTabSz="1019175"/>
            <a:endParaRPr lang="nl-NL" dirty="0" smtClean="0">
              <a:latin typeface="Verdana" pitchFamily="34" charset="0"/>
              <a:ea typeface="ＭＳ Ｐゴシック" pitchFamily="34" charset="-128"/>
              <a:cs typeface="Verdana" pitchFamily="34" charset="0"/>
            </a:endParaRPr>
          </a:p>
          <a:p>
            <a:pPr marL="382588" indent="-382588" defTabSz="1019175"/>
            <a:r>
              <a:rPr lang="nl-NL" dirty="0" err="1" smtClean="0">
                <a:latin typeface="Verdana" pitchFamily="34" charset="0"/>
                <a:ea typeface="ＭＳ Ｐゴシック" pitchFamily="34" charset="-128"/>
                <a:cs typeface="Verdana" pitchFamily="34" charset="0"/>
              </a:rPr>
              <a:t>Disagreement</a:t>
            </a:r>
            <a:r>
              <a:rPr lang="nl-NL" dirty="0" smtClean="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mapping</a:t>
            </a:r>
            <a:r>
              <a:rPr lang="nl-NL" dirty="0">
                <a:latin typeface="Verdana" pitchFamily="34" charset="0"/>
                <a:ea typeface="ＭＳ Ｐゴシック" pitchFamily="34" charset="-128"/>
                <a:cs typeface="Verdana" pitchFamily="34" charset="0"/>
              </a:rPr>
              <a:t>: report </a:t>
            </a:r>
            <a:r>
              <a:rPr lang="nl-NL" dirty="0" err="1">
                <a:latin typeface="Verdana" pitchFamily="34" charset="0"/>
                <a:ea typeface="ＭＳ Ｐゴシック" pitchFamily="34" charset="-128"/>
                <a:cs typeface="Verdana" pitchFamily="34" charset="0"/>
              </a:rPr>
              <a:t>possible</a:t>
            </a:r>
            <a:r>
              <a:rPr lang="nl-NL" dirty="0">
                <a:latin typeface="Verdana" pitchFamily="34" charset="0"/>
                <a:ea typeface="ＭＳ Ｐゴシック" pitchFamily="34" charset="-128"/>
                <a:cs typeface="Verdana" pitchFamily="34" charset="0"/>
              </a:rPr>
              <a:t> error in </a:t>
            </a:r>
            <a:r>
              <a:rPr lang="nl-NL" dirty="0" err="1">
                <a:latin typeface="Verdana" pitchFamily="34" charset="0"/>
                <a:ea typeface="ＭＳ Ｐゴシック" pitchFamily="34" charset="-128"/>
                <a:cs typeface="Verdana" pitchFamily="34" charset="0"/>
              </a:rPr>
              <a:t>mapping</a:t>
            </a:r>
            <a:r>
              <a:rPr lang="nl-NL" dirty="0">
                <a:latin typeface="Verdana" pitchFamily="34" charset="0"/>
                <a:ea typeface="ＭＳ Ｐゴシック" pitchFamily="34" charset="-128"/>
                <a:cs typeface="Verdana" pitchFamily="34" charset="0"/>
              </a:rPr>
              <a:t> tool IHTSDO</a:t>
            </a:r>
          </a:p>
          <a:p>
            <a:pPr marL="382588" indent="-382588" defTabSz="1019175"/>
            <a:r>
              <a:rPr lang="nl-NL" dirty="0" err="1">
                <a:latin typeface="Verdana" pitchFamily="34" charset="0"/>
                <a:ea typeface="ＭＳ Ｐゴシック" pitchFamily="34" charset="-128"/>
                <a:cs typeface="Verdana" pitchFamily="34" charset="0"/>
              </a:rPr>
              <a:t>Possible</a:t>
            </a:r>
            <a:r>
              <a:rPr lang="nl-NL" dirty="0">
                <a:latin typeface="Verdana" pitchFamily="34" charset="0"/>
                <a:ea typeface="ＭＳ Ｐゴシック" pitchFamily="34" charset="-128"/>
                <a:cs typeface="Verdana" pitchFamily="34" charset="0"/>
              </a:rPr>
              <a:t> error SNOMED CT </a:t>
            </a:r>
            <a:r>
              <a:rPr lang="nl-NL" dirty="0" err="1">
                <a:latin typeface="Verdana" pitchFamily="34" charset="0"/>
                <a:ea typeface="ＭＳ Ｐゴシック" pitchFamily="34" charset="-128"/>
                <a:cs typeface="Verdana" pitchFamily="34" charset="0"/>
              </a:rPr>
              <a:t>hierarchy</a:t>
            </a:r>
            <a:r>
              <a:rPr lang="nl-NL" dirty="0">
                <a:latin typeface="Verdana" pitchFamily="34" charset="0"/>
                <a:ea typeface="ＭＳ Ｐゴシック" pitchFamily="34" charset="-128"/>
                <a:cs typeface="Verdana" pitchFamily="34" charset="0"/>
              </a:rPr>
              <a:t>: report </a:t>
            </a:r>
            <a:r>
              <a:rPr lang="nl-NL" dirty="0" err="1">
                <a:latin typeface="Verdana" pitchFamily="34" charset="0"/>
                <a:ea typeface="ＭＳ Ｐゴシック" pitchFamily="34" charset="-128"/>
                <a:cs typeface="Verdana" pitchFamily="34" charset="0"/>
              </a:rPr>
              <a:t>into</a:t>
            </a:r>
            <a:r>
              <a:rPr lang="nl-NL" dirty="0">
                <a:latin typeface="Verdana" pitchFamily="34" charset="0"/>
                <a:ea typeface="ＭＳ Ｐゴシック" pitchFamily="34" charset="-128"/>
                <a:cs typeface="Verdana" pitchFamily="34" charset="0"/>
              </a:rPr>
              <a:t> SIRS</a:t>
            </a:r>
          </a:p>
          <a:p>
            <a:pPr marL="382588" indent="-382588" defTabSz="1019175"/>
            <a:r>
              <a:rPr lang="nl-NL" dirty="0">
                <a:latin typeface="Verdana" pitchFamily="34" charset="0"/>
                <a:ea typeface="ＭＳ Ｐゴシック" pitchFamily="34" charset="-128"/>
                <a:cs typeface="Verdana" pitchFamily="34" charset="0"/>
              </a:rPr>
              <a:t>Missing codes/ </a:t>
            </a:r>
            <a:r>
              <a:rPr lang="nl-NL" dirty="0" err="1">
                <a:latin typeface="Verdana" pitchFamily="34" charset="0"/>
                <a:ea typeface="ＭＳ Ｐゴシック" pitchFamily="34" charset="-128"/>
                <a:cs typeface="Verdana" pitchFamily="34" charset="0"/>
              </a:rPr>
              <a:t>possible</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errors</a:t>
            </a:r>
            <a:r>
              <a:rPr lang="nl-NL" dirty="0">
                <a:latin typeface="Verdana" pitchFamily="34" charset="0"/>
                <a:ea typeface="ＭＳ Ｐゴシック" pitchFamily="34" charset="-128"/>
                <a:cs typeface="Verdana" pitchFamily="34" charset="0"/>
              </a:rPr>
              <a:t> in ICD-10 </a:t>
            </a:r>
            <a:r>
              <a:rPr lang="nl-NL" dirty="0" err="1">
                <a:latin typeface="Verdana" pitchFamily="34" charset="0"/>
                <a:ea typeface="ＭＳ Ｐゴシック" pitchFamily="34" charset="-128"/>
                <a:cs typeface="Verdana" pitchFamily="34" charset="0"/>
              </a:rPr>
              <a:t>hierarchy</a:t>
            </a:r>
            <a:r>
              <a:rPr lang="nl-NL" dirty="0">
                <a:latin typeface="Verdana" pitchFamily="34" charset="0"/>
                <a:ea typeface="ＭＳ Ｐゴシック" pitchFamily="34" charset="-128"/>
                <a:cs typeface="Verdana" pitchFamily="34" charset="0"/>
              </a:rPr>
              <a:t>: </a:t>
            </a:r>
            <a:r>
              <a:rPr lang="nl-NL" dirty="0" smtClean="0">
                <a:latin typeface="Verdana" pitchFamily="34" charset="0"/>
                <a:ea typeface="ＭＳ Ｐゴシック" pitchFamily="34" charset="-128"/>
                <a:cs typeface="Verdana" pitchFamily="34" charset="0"/>
              </a:rPr>
              <a:t>report </a:t>
            </a:r>
            <a:r>
              <a:rPr lang="nl-NL" dirty="0" err="1">
                <a:latin typeface="Verdana" pitchFamily="34" charset="0"/>
                <a:ea typeface="ＭＳ Ｐゴシック" pitchFamily="34" charset="-128"/>
                <a:cs typeface="Verdana" pitchFamily="34" charset="0"/>
              </a:rPr>
              <a:t>to</a:t>
            </a:r>
            <a:r>
              <a:rPr lang="nl-NL" dirty="0">
                <a:latin typeface="Verdana" pitchFamily="34" charset="0"/>
                <a:ea typeface="ＭＳ Ｐゴシック" pitchFamily="34" charset="-128"/>
                <a:cs typeface="Verdana" pitchFamily="34" charset="0"/>
              </a:rPr>
              <a:t> URC of WHO-FIC </a:t>
            </a:r>
          </a:p>
          <a:p>
            <a:pPr marL="382588" indent="-382588" defTabSz="1019175"/>
            <a:endParaRPr lang="nl-NL" dirty="0">
              <a:latin typeface="Verdana" pitchFamily="34" charset="0"/>
              <a:ea typeface="ＭＳ Ｐゴシック" pitchFamily="34" charset="-128"/>
              <a:cs typeface="Verdana" pitchFamily="34" charset="0"/>
            </a:endParaRPr>
          </a:p>
          <a:p>
            <a:pPr marL="382588" indent="-382588" defTabSz="1019175"/>
            <a:r>
              <a:rPr lang="nl-NL" dirty="0" err="1">
                <a:latin typeface="Verdana" pitchFamily="34" charset="0"/>
                <a:ea typeface="ＭＳ Ｐゴシック" pitchFamily="34" charset="-128"/>
                <a:cs typeface="Verdana" pitchFamily="34" charset="0"/>
              </a:rPr>
              <a:t>Use</a:t>
            </a:r>
            <a:r>
              <a:rPr lang="nl-NL" dirty="0">
                <a:latin typeface="Verdana" pitchFamily="34" charset="0"/>
                <a:ea typeface="ＭＳ Ｐゴシック" pitchFamily="34" charset="-128"/>
                <a:cs typeface="Verdana" pitchFamily="34" charset="0"/>
              </a:rPr>
              <a:t> feedback IHTSDO </a:t>
            </a:r>
            <a:r>
              <a:rPr lang="nl-NL" dirty="0" err="1">
                <a:latin typeface="Verdana" pitchFamily="34" charset="0"/>
                <a:ea typeface="ＭＳ Ｐゴシック" pitchFamily="34" charset="-128"/>
                <a:cs typeface="Verdana" pitchFamily="34" charset="0"/>
              </a:rPr>
              <a:t>to</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adjust</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given</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advice</a:t>
            </a:r>
            <a:endParaRPr lang="nl-NL" dirty="0">
              <a:latin typeface="Verdana" pitchFamily="34" charset="0"/>
              <a:ea typeface="ＭＳ Ｐゴシック" pitchFamily="34" charset="-128"/>
              <a:cs typeface="Verdana" pitchFamily="34" charset="0"/>
            </a:endParaRPr>
          </a:p>
          <a:p>
            <a:pPr marL="382588" indent="-382588" defTabSz="1019175"/>
            <a:endParaRPr lang="nl-NL" dirty="0">
              <a:latin typeface="Verdana" pitchFamily="34" charset="0"/>
              <a:ea typeface="ＭＳ Ｐゴシック" pitchFamily="34" charset="-128"/>
              <a:cs typeface="Verdana" pitchFamily="34" charset="0"/>
            </a:endParaRPr>
          </a:p>
          <a:p>
            <a:pPr marL="382588" indent="-382588" defTabSz="1019175"/>
            <a:r>
              <a:rPr lang="nl-NL" dirty="0" err="1">
                <a:latin typeface="Verdana" pitchFamily="34" charset="0"/>
                <a:ea typeface="ＭＳ Ｐゴシック" pitchFamily="34" charset="-128"/>
                <a:cs typeface="Verdana" pitchFamily="34" charset="0"/>
              </a:rPr>
              <a:t>Improves</a:t>
            </a:r>
            <a:r>
              <a:rPr lang="nl-NL" dirty="0">
                <a:latin typeface="Verdana" pitchFamily="34" charset="0"/>
                <a:ea typeface="ＭＳ Ｐゴシック" pitchFamily="34" charset="-128"/>
                <a:cs typeface="Verdana" pitchFamily="34" charset="0"/>
              </a:rPr>
              <a:t> </a:t>
            </a:r>
            <a:r>
              <a:rPr lang="nl-NL" dirty="0" err="1">
                <a:latin typeface="Verdana" pitchFamily="34" charset="0"/>
                <a:ea typeface="ＭＳ Ｐゴシック" pitchFamily="34" charset="-128"/>
                <a:cs typeface="Verdana" pitchFamily="34" charset="0"/>
              </a:rPr>
              <a:t>quality</a:t>
            </a:r>
            <a:r>
              <a:rPr lang="nl-NL" dirty="0">
                <a:latin typeface="Verdana" pitchFamily="34" charset="0"/>
                <a:ea typeface="ＭＳ Ｐゴシック" pitchFamily="34" charset="-128"/>
                <a:cs typeface="Verdana" pitchFamily="34" charset="0"/>
              </a:rPr>
              <a:t> SNOMED CT </a:t>
            </a:r>
            <a:r>
              <a:rPr lang="nl-NL" dirty="0" err="1">
                <a:latin typeface="Verdana" pitchFamily="34" charset="0"/>
                <a:ea typeface="ＭＳ Ｐゴシック" pitchFamily="34" charset="-128"/>
                <a:cs typeface="Verdana" pitchFamily="34" charset="0"/>
              </a:rPr>
              <a:t>and</a:t>
            </a:r>
            <a:r>
              <a:rPr lang="nl-NL" dirty="0">
                <a:latin typeface="Verdana" pitchFamily="34" charset="0"/>
                <a:ea typeface="ＭＳ Ｐゴシック" pitchFamily="34" charset="-128"/>
                <a:cs typeface="Verdana" pitchFamily="34" charset="0"/>
              </a:rPr>
              <a:t> ICD-10</a:t>
            </a:r>
          </a:p>
          <a:p>
            <a:pPr lvl="1"/>
            <a:endParaRPr lang="en-GB" dirty="0"/>
          </a:p>
        </p:txBody>
      </p:sp>
      <p:sp>
        <p:nvSpPr>
          <p:cNvPr id="4" name="Tijdelijke aanduiding voor voettekst 3"/>
          <p:cNvSpPr>
            <a:spLocks noGrp="1"/>
          </p:cNvSpPr>
          <p:nvPr>
            <p:ph type="ftr" sz="quarter" idx="11"/>
          </p:nvPr>
        </p:nvSpPr>
        <p:spPr/>
        <p:txBody>
          <a:bodyPr/>
          <a:lstStyle/>
          <a:p>
            <a:pPr>
              <a:defRPr/>
            </a:pPr>
            <a:r>
              <a:rPr lang="en-US" smtClean="0"/>
              <a:t>How we use the SNOMED CT to ICD-10 map in the Netherlands </a:t>
            </a:r>
            <a:endParaRPr lang="en-GB" dirty="0"/>
          </a:p>
        </p:txBody>
      </p:sp>
      <p:sp>
        <p:nvSpPr>
          <p:cNvPr id="5" name="Tijdelijke aanduiding voor dianummer 4"/>
          <p:cNvSpPr>
            <a:spLocks noGrp="1"/>
          </p:cNvSpPr>
          <p:nvPr>
            <p:ph type="sldNum" sz="quarter" idx="12"/>
          </p:nvPr>
        </p:nvSpPr>
        <p:spPr/>
        <p:txBody>
          <a:bodyPr/>
          <a:lstStyle/>
          <a:p>
            <a:fld id="{3A21D357-90B1-4738-947E-77F78EFE4EB7}" type="slidenum">
              <a:rPr lang="en-GB" smtClean="0"/>
              <a:pPr/>
              <a:t>5</a:t>
            </a:fld>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p:cNvSpPr>
            <a:spLocks noGrp="1"/>
          </p:cNvSpPr>
          <p:nvPr>
            <p:ph type="sldNum" sz="quarter" idx="12"/>
          </p:nvPr>
        </p:nvSpPr>
        <p:spPr/>
        <p:txBody>
          <a:bodyPr/>
          <a:lstStyle/>
          <a:p>
            <a:fld id="{3A21D357-90B1-4738-947E-77F78EFE4EB7}" type="slidenum">
              <a:rPr lang="en-GB" smtClean="0"/>
              <a:pPr/>
              <a:t>6</a:t>
            </a:fld>
            <a:endParaRPr lang="en-GB"/>
          </a:p>
        </p:txBody>
      </p:sp>
      <p:sp>
        <p:nvSpPr>
          <p:cNvPr id="6" name="Tijdelijke aanduiding voor voettekst 5"/>
          <p:cNvSpPr>
            <a:spLocks noGrp="1"/>
          </p:cNvSpPr>
          <p:nvPr>
            <p:ph type="ftr" sz="quarter" idx="11"/>
          </p:nvPr>
        </p:nvSpPr>
        <p:spPr/>
        <p:txBody>
          <a:bodyPr/>
          <a:lstStyle/>
          <a:p>
            <a:pPr>
              <a:defRPr/>
            </a:pPr>
            <a:r>
              <a:rPr lang="en-US" smtClean="0"/>
              <a:t>How we use the SNOMED CT to ICD-10 map in the Netherlands </a:t>
            </a:r>
            <a:endParaRPr lang="en-GB" dirty="0"/>
          </a:p>
        </p:txBody>
      </p:sp>
      <p:sp>
        <p:nvSpPr>
          <p:cNvPr id="7" name="NaamFunctie"/>
          <p:cNvSpPr/>
          <p:nvPr/>
        </p:nvSpPr>
        <p:spPr>
          <a:xfrm>
            <a:off x="457199" y="5266432"/>
            <a:ext cx="4562475" cy="1077218"/>
          </a:xfrm>
          <a:prstGeom prst="rect">
            <a:avLst/>
          </a:prstGeom>
        </p:spPr>
        <p:txBody>
          <a:bodyPr wrap="square">
            <a:spAutoFit/>
          </a:bodyPr>
          <a:lstStyle>
            <a:defPPr>
              <a:defRPr lang="nl-NL"/>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nl-NL" sz="1600" dirty="0" smtClean="0">
                <a:solidFill>
                  <a:schemeClr val="accent4"/>
                </a:solidFill>
                <a:latin typeface="+mj-lt"/>
              </a:rPr>
              <a:t>Natasha Krul</a:t>
            </a:r>
          </a:p>
          <a:p>
            <a:r>
              <a:rPr lang="nl-NL" sz="1600" dirty="0" smtClean="0">
                <a:solidFill>
                  <a:schemeClr val="accent4"/>
                </a:solidFill>
                <a:latin typeface="+mj-lt"/>
              </a:rPr>
              <a:t>Advisor </a:t>
            </a:r>
            <a:r>
              <a:rPr lang="nl-NL" sz="1600" dirty="0" err="1" smtClean="0">
                <a:solidFill>
                  <a:schemeClr val="accent4"/>
                </a:solidFill>
                <a:latin typeface="+mj-lt"/>
              </a:rPr>
              <a:t>Medical</a:t>
            </a:r>
            <a:r>
              <a:rPr lang="nl-NL" sz="1600" dirty="0" smtClean="0">
                <a:solidFill>
                  <a:schemeClr val="accent4"/>
                </a:solidFill>
                <a:latin typeface="+mj-lt"/>
              </a:rPr>
              <a:t> </a:t>
            </a:r>
            <a:r>
              <a:rPr lang="nl-NL" sz="1600" dirty="0" err="1" smtClean="0">
                <a:solidFill>
                  <a:schemeClr val="accent4"/>
                </a:solidFill>
                <a:latin typeface="+mj-lt"/>
              </a:rPr>
              <a:t>Terminology</a:t>
            </a:r>
            <a:endParaRPr lang="nl-NL" sz="1600" dirty="0" smtClean="0">
              <a:solidFill>
                <a:schemeClr val="accent4"/>
              </a:solidFill>
              <a:latin typeface="+mj-lt"/>
            </a:endParaRPr>
          </a:p>
          <a:p>
            <a:endParaRPr lang="nl-NL" sz="1600" dirty="0" smtClean="0">
              <a:solidFill>
                <a:schemeClr val="accent4"/>
              </a:solidFill>
              <a:latin typeface="+mj-lt"/>
            </a:endParaRPr>
          </a:p>
          <a:p>
            <a:r>
              <a:rPr lang="nl-NL" sz="1600" dirty="0" err="1" smtClean="0">
                <a:solidFill>
                  <a:schemeClr val="accent4"/>
                </a:solidFill>
                <a:latin typeface="+mj-lt"/>
              </a:rPr>
              <a:t>www.nictiz.nl</a:t>
            </a:r>
            <a:endParaRPr lang="en-GB" sz="1600" dirty="0">
              <a:solidFill>
                <a:schemeClr val="accent4"/>
              </a:solidFill>
              <a:latin typeface="+mj-lt"/>
            </a:endParaRPr>
          </a:p>
        </p:txBody>
      </p:sp>
      <p:pic>
        <p:nvPicPr>
          <p:cNvPr id="8" name="Picture 2" descr="http://www.pixeldeluxe.nl/images/sized/files/illustraties/Vraag_faq1-280x2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306" y="1143000"/>
            <a:ext cx="3792921" cy="379292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ictiz-thema">
  <a:themeElements>
    <a:clrScheme name="Nictiz">
      <a:dk1>
        <a:sysClr val="windowText" lastClr="000000"/>
      </a:dk1>
      <a:lt1>
        <a:sysClr val="window" lastClr="FFFFFF"/>
      </a:lt1>
      <a:dk2>
        <a:srgbClr val="E16E22"/>
      </a:dk2>
      <a:lt2>
        <a:srgbClr val="EEECE1"/>
      </a:lt2>
      <a:accent1>
        <a:srgbClr val="E16E22"/>
      </a:accent1>
      <a:accent2>
        <a:srgbClr val="7A6E62"/>
      </a:accent2>
      <a:accent3>
        <a:srgbClr val="44BFEA"/>
      </a:accent3>
      <a:accent4>
        <a:srgbClr val="A84B88"/>
      </a:accent4>
      <a:accent5>
        <a:srgbClr val="97BE0D"/>
      </a:accent5>
      <a:accent6>
        <a:srgbClr val="F6F5F3"/>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a:latin typeface="+mn-lt"/>
          </a:defRPr>
        </a:defPPr>
      </a:lstStyle>
    </a:txDef>
  </a:objectDefaults>
  <a:extraClrSchemeLst/>
  <a:extLst>
    <a:ext uri="{05A4C25C-085E-4340-85A3-A5531E510DB2}">
      <thm15:themeFamily xmlns:thm15="http://schemas.microsoft.com/office/thememl/2012/main" xmlns="" name="Nictiz.potx" id="{155F9819-A0A4-4C1B-A6B7-BA495BEE48D0}" vid="{36D3C67F-1DD5-4CA2-BC3E-9CA15CF3AD0A}"/>
    </a:ext>
  </a:ext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e46e1a75-b071-4085-8be1-26fe4e00979b">YFVPUPQD6HHR-25-443</_dlc_DocId>
    <_dlc_DocIdUrl xmlns="e46e1a75-b071-4085-8be1-26fe4e00979b">
      <Url>https://www.nictiz.nl/_layouts/15/DocIdRedir.aspx?ID=YFVPUPQD6HHR-25-443</Url>
      <Description>YFVPUPQD6HHR-25-443</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18D206B86B8A4B479F51BC7E39F6F898" ma:contentTypeVersion="1" ma:contentTypeDescription="Een nieuw document maken." ma:contentTypeScope="" ma:versionID="dae96ceba2e101d483ed621512f22e1b">
  <xsd:schema xmlns:xsd="http://www.w3.org/2001/XMLSchema" xmlns:xs="http://www.w3.org/2001/XMLSchema" xmlns:p="http://schemas.microsoft.com/office/2006/metadata/properties" xmlns:ns1="http://schemas.microsoft.com/sharepoint/v3" xmlns:ns2="e46e1a75-b071-4085-8be1-26fe4e00979b" targetNamespace="http://schemas.microsoft.com/office/2006/metadata/properties" ma:root="true" ma:fieldsID="fd344c48d1318b726abd4191ae9c23f1" ns1:_="" ns2:_="">
    <xsd:import namespace="http://schemas.microsoft.com/sharepoint/v3"/>
    <xsd:import namespace="e46e1a75-b071-4085-8be1-26fe4e00979b"/>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Begindatum van de planning" ma:description="Geplande begindatum is een sitekolom die door de publicatiefunctie gemaakt wordt. Het wordt gebruikt om een specifieke datum en tijd op te geven waarop de pagina voor het eerst verschijnt voor sitebezoekers." ma:hidden="true" ma:internalName="PublishingStartDate">
      <xsd:simpleType>
        <xsd:restriction base="dms:Unknown"/>
      </xsd:simpleType>
    </xsd:element>
    <xsd:element name="PublishingExpirationDate" ma:index="12" nillable="true" ma:displayName="Einddatum van de planning" ma:description="Geplande einddatum is een sitekolom die door de publicatiefunctie gemaakt wordt. Het wordt gebruikt om een specifieke datum en tijd op te geven waarop de pagina niet langer verschijnt voor sitebezoeke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46e1a75-b071-4085-8be1-26fe4e00979b"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A0C5A5-DC37-4AAA-85D7-7573F6F7C728}">
  <ds:schemaRefs>
    <ds:schemaRef ds:uri="http://schemas.microsoft.com/office/2006/metadata/properties"/>
    <ds:schemaRef ds:uri="http://schemas.microsoft.com/office/infopath/2007/PartnerControls"/>
    <ds:schemaRef ds:uri="http://schemas.microsoft.com/sharepoint/v3"/>
    <ds:schemaRef ds:uri="e46e1a75-b071-4085-8be1-26fe4e00979b"/>
  </ds:schemaRefs>
</ds:datastoreItem>
</file>

<file path=customXml/itemProps2.xml><?xml version="1.0" encoding="utf-8"?>
<ds:datastoreItem xmlns:ds="http://schemas.openxmlformats.org/officeDocument/2006/customXml" ds:itemID="{B915913B-A6AF-4B2E-BD7E-E728A9F4C75F}">
  <ds:schemaRefs>
    <ds:schemaRef ds:uri="http://schemas.microsoft.com/sharepoint/events"/>
  </ds:schemaRefs>
</ds:datastoreItem>
</file>

<file path=customXml/itemProps3.xml><?xml version="1.0" encoding="utf-8"?>
<ds:datastoreItem xmlns:ds="http://schemas.openxmlformats.org/officeDocument/2006/customXml" ds:itemID="{254C112E-0AD3-410C-8C45-AF77CDE718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46e1a75-b071-4085-8be1-26fe4e0097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3CFBFF7-331C-4505-AB9E-A92CA42C4B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699</TotalTime>
  <Words>243</Words>
  <Application>Microsoft Office PowerPoint</Application>
  <PresentationFormat>On-screen Show (4:3)</PresentationFormat>
  <Paragraphs>50</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Nictiz-thema</vt:lpstr>
      <vt:lpstr>How we use the SNOMED CT to ICD-10 map in the Netherlands </vt:lpstr>
      <vt:lpstr>ICD-10 Expert Group</vt:lpstr>
      <vt:lpstr>Workflow ICD-10 Expert Group-1</vt:lpstr>
      <vt:lpstr>Workflow ICD-10 Expert Group-2</vt:lpstr>
      <vt:lpstr>Feedback loop</vt:lpstr>
      <vt:lpstr>PowerPoint Presentation</vt:lpstr>
    </vt:vector>
  </TitlesOfParts>
  <Company>Nictiz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Jos Boer/Smidswater - Ingeborg de Lange/KeyScript</dc:creator>
  <cp:lastModifiedBy>habr2</cp:lastModifiedBy>
  <cp:revision>95</cp:revision>
  <dcterms:created xsi:type="dcterms:W3CDTF">2010-12-23T15:30:26Z</dcterms:created>
  <dcterms:modified xsi:type="dcterms:W3CDTF">2016-04-14T15:01:34Z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Name">
    <vt:lpwstr>Nictiz</vt:lpwstr>
  </property>
  <property fmtid="{D5CDD505-2E9C-101B-9397-08002B2CF9AE}" pid="3" name="SjabloonVersieDatum">
    <vt:filetime>2011-03-02T23:00:00Z</vt:filetime>
  </property>
  <property fmtid="{D5CDD505-2E9C-101B-9397-08002B2CF9AE}" pid="4" name="taal">
    <vt:lpwstr>UK</vt:lpwstr>
  </property>
  <property fmtid="{D5CDD505-2E9C-101B-9397-08002B2CF9AE}" pid="5" name="titel">
    <vt:lpwstr>Supporting Jargon of Different Specialisms</vt:lpwstr>
  </property>
  <property fmtid="{D5CDD505-2E9C-101B-9397-08002B2CF9AE}" pid="6" name="naampresentator">
    <vt:lpwstr>Feikje Hielkema-Raadsveld, Elze de Groot</vt:lpwstr>
  </property>
  <property fmtid="{D5CDD505-2E9C-101B-9397-08002B2CF9AE}" pid="7" name="functie">
    <vt:lpwstr>Expert Medical Terminology</vt:lpwstr>
  </property>
  <property fmtid="{D5CDD505-2E9C-101B-9397-08002B2CF9AE}" pid="8" name="datum">
    <vt:lpwstr>31 October 2014</vt:lpwstr>
  </property>
  <property fmtid="{D5CDD505-2E9C-101B-9397-08002B2CF9AE}" pid="9" name="ContentTypeId">
    <vt:lpwstr>0x01010018D206B86B8A4B479F51BC7E39F6F898</vt:lpwstr>
  </property>
  <property fmtid="{D5CDD505-2E9C-101B-9397-08002B2CF9AE}" pid="10" name="_dlc_DocIdItemGuid">
    <vt:lpwstr>d72dcc0c-e851-4f63-9427-ec9e8c46ddcc</vt:lpwstr>
  </property>
</Properties>
</file>