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17"/>
  </p:notesMasterIdLst>
  <p:sldIdLst>
    <p:sldId id="264" r:id="rId2"/>
    <p:sldId id="266" r:id="rId3"/>
    <p:sldId id="267" r:id="rId4"/>
    <p:sldId id="275" r:id="rId5"/>
    <p:sldId id="277" r:id="rId6"/>
    <p:sldId id="280" r:id="rId7"/>
    <p:sldId id="274" r:id="rId8"/>
    <p:sldId id="278" r:id="rId9"/>
    <p:sldId id="268" r:id="rId10"/>
    <p:sldId id="263" r:id="rId11"/>
    <p:sldId id="279" r:id="rId12"/>
    <p:sldId id="270" r:id="rId13"/>
    <p:sldId id="269" r:id="rId14"/>
    <p:sldId id="273" r:id="rId15"/>
    <p:sldId id="271" r:id="rId16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8" autoAdjust="0"/>
    <p:restoredTop sz="88734" autoAdjust="0"/>
  </p:normalViewPr>
  <p:slideViewPr>
    <p:cSldViewPr snapToGrid="0" snapToObjects="1">
      <p:cViewPr varScale="1">
        <p:scale>
          <a:sx n="76" d="100"/>
          <a:sy n="76" d="100"/>
        </p:scale>
        <p:origin x="-12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fld id="{F07F21DD-D723-D74B-8ADD-0C346ADA31B3}" type="slidenum">
              <a:rPr lang="en-CA" sz="1200">
                <a:solidFill>
                  <a:prstClr val="black"/>
                </a:solidFill>
                <a:latin typeface="Arial" charset="0"/>
              </a:rPr>
              <a:pPr/>
              <a:t>1</a:t>
            </a:fld>
            <a:endParaRPr lang="en-CA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>
              <a:uFillTx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1777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701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7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70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EquivalentClass</a:t>
            </a:r>
            <a:r>
              <a:rPr lang="en-US" dirty="0" smtClean="0"/>
              <a:t>(C D)  === </a:t>
            </a:r>
            <a:r>
              <a:rPr lang="en-US" dirty="0" err="1" smtClean="0"/>
              <a:t>SubClassOf</a:t>
            </a:r>
            <a:r>
              <a:rPr lang="en-US" dirty="0" smtClean="0"/>
              <a:t>(C D) and </a:t>
            </a:r>
            <a:r>
              <a:rPr lang="en-US" dirty="0" err="1" smtClean="0"/>
              <a:t>SubClassOf</a:t>
            </a:r>
            <a:r>
              <a:rPr lang="en-US" dirty="0" smtClean="0"/>
              <a:t>(D</a:t>
            </a:r>
            <a:r>
              <a:rPr lang="en-US" baseline="0" dirty="0" smtClean="0"/>
              <a:t> C)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70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EquivalentClass</a:t>
            </a:r>
            <a:r>
              <a:rPr lang="en-US" dirty="0" smtClean="0"/>
              <a:t>(C D)  === </a:t>
            </a:r>
            <a:r>
              <a:rPr lang="en-US" dirty="0" err="1" smtClean="0"/>
              <a:t>SubClassOf</a:t>
            </a:r>
            <a:r>
              <a:rPr lang="en-US" dirty="0" smtClean="0"/>
              <a:t>(C D) and </a:t>
            </a:r>
            <a:r>
              <a:rPr lang="en-US" dirty="0" err="1" smtClean="0"/>
              <a:t>SubClassOf</a:t>
            </a:r>
            <a:r>
              <a:rPr lang="en-US" dirty="0" smtClean="0"/>
              <a:t>(D</a:t>
            </a:r>
            <a:r>
              <a:rPr lang="en-US" baseline="0" dirty="0" smtClean="0"/>
              <a:t> C)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70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70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Ontology</a:t>
            </a:r>
          </a:p>
          <a:p>
            <a:pPr lvl="1"/>
            <a:r>
              <a:rPr lang="en-US" dirty="0" smtClean="0"/>
              <a:t>Classes (concepts) and Properties (attributes)</a:t>
            </a:r>
          </a:p>
          <a:p>
            <a:pPr lvl="1"/>
            <a:r>
              <a:rPr lang="en-US" dirty="0" smtClean="0"/>
              <a:t>A finite set of axioms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70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 means that there is only one </a:t>
            </a:r>
            <a:r>
              <a:rPr lang="en-US" dirty="0" err="1" smtClean="0"/>
              <a:t>effectiveTime</a:t>
            </a:r>
            <a:r>
              <a:rPr lang="en-US" dirty="0" smtClean="0"/>
              <a:t> for an axiom that might have multiple relationships. The changes to any relationships in the current editing tool will trigger an "update" of axiom with the latest </a:t>
            </a:r>
            <a:r>
              <a:rPr lang="en-US" dirty="0" err="1" smtClean="0"/>
              <a:t>effectiveTime</a:t>
            </a:r>
            <a:r>
              <a:rPr lang="en-US" dirty="0" smtClean="0"/>
              <a:t>. They are different to the versioning at individual relationship level in relationship files.</a:t>
            </a:r>
          </a:p>
          <a:p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will ensure that all entries in the NNF can be derived from the OWL </a:t>
            </a:r>
            <a:r>
              <a:rPr lang="en-US" dirty="0" err="1" smtClean="0"/>
              <a:t>refset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NNF will still have the computed </a:t>
            </a:r>
            <a:r>
              <a:rPr lang="en-US" dirty="0" err="1" smtClean="0"/>
              <a:t>effectiveTime</a:t>
            </a:r>
            <a:r>
              <a:rPr lang="en-US" dirty="0" smtClean="0"/>
              <a:t> for each inferred relationship. The version of each inferred relationship can be derived from the OWL </a:t>
            </a:r>
            <a:r>
              <a:rPr lang="en-US" dirty="0" err="1" smtClean="0"/>
              <a:t>refset</a:t>
            </a:r>
            <a:r>
              <a:rPr lang="en-US" dirty="0" smtClean="0"/>
              <a:t>, but it is not true in reverse.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Since any modification to an axiom could potentially alter its meaning, 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approach can simplify the tooling and authoring process and it is a different approach to the history of changes to individual relationship.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701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2813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70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2" y="2501900"/>
            <a:ext cx="7772400" cy="1362075"/>
          </a:xfrm>
        </p:spPr>
        <p:txBody>
          <a:bodyPr anchor="t"/>
          <a:lstStyle>
            <a:lvl1pPr algn="l">
              <a:defRPr sz="4000" b="0" i="0" cap="none">
                <a:latin typeface="Museo 500"/>
                <a:cs typeface="Museo 500"/>
              </a:defRPr>
            </a:lvl1pPr>
          </a:lstStyle>
          <a:p>
            <a:r>
              <a:rPr lang="en-GB" smtClean="0"/>
              <a:t>Click to edit Master title style</a:t>
            </a:r>
            <a:endParaRPr lang="da-DK" dirty="0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 b="0" i="0">
                <a:latin typeface="Museo 300"/>
                <a:cs typeface="Museo 300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uFillTx/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>
                <a:uFillTx/>
              </a:rPr>
              <a:t>Click to edit Master title style</a:t>
            </a:r>
            <a:endParaRPr dirty="0">
              <a:uFillTx/>
            </a:endParaRPr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uFillTx/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>
                <a:uFillTx/>
              </a:rPr>
              <a:t>Click to edit Master subtitle style</a:t>
            </a:r>
            <a:endParaRPr dirty="0">
              <a:uFillTx/>
            </a:endParaRPr>
          </a:p>
        </p:txBody>
      </p:sp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7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438" y="2486025"/>
            <a:ext cx="7772400" cy="1362075"/>
          </a:xfrm>
        </p:spPr>
        <p:txBody>
          <a:bodyPr anchor="t"/>
          <a:lstStyle>
            <a:lvl1pPr algn="l">
              <a:defRPr sz="4000" b="0" i="0" cap="all">
                <a:uFillTx/>
                <a:latin typeface="Trebuchet MS Bold"/>
                <a:cs typeface="Trebuchet MS Bold"/>
              </a:defRPr>
            </a:lvl1pPr>
          </a:lstStyle>
          <a:p>
            <a:r>
              <a:rPr lang="en-GB" smtClean="0">
                <a:uFillTx/>
              </a:rPr>
              <a:t>Click to edit Master title style</a:t>
            </a:r>
            <a:endParaRPr lang="da-DK">
              <a:uFillTx/>
            </a:endParaRP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uFillTx/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773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snomed-brand-RGB-small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125" y="190502"/>
            <a:ext cx="1104898" cy="110489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90" r:id="rId8"/>
    <p:sldLayoutId id="2147483684" r:id="rId9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500"/>
          <a:ea typeface="Arial"/>
          <a:cs typeface="Museo 5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300"/>
          <a:ea typeface="Arial"/>
          <a:cs typeface="Museo 3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267" name="Group 1"/>
          <p:cNvGrpSpPr/>
          <p:nvPr/>
        </p:nvGrpSpPr>
        <p:grpSpPr>
          <a:xfrm>
            <a:off x="-1588" y="4221163"/>
            <a:ext cx="9145588" cy="1728787"/>
            <a:chOff x="-1588" y="4221163"/>
            <a:chExt cx="9145588" cy="1728787"/>
          </a:xfrm>
        </p:grpSpPr>
        <p:pic>
          <p:nvPicPr>
            <p:cNvPr id="139268" name="Picture 13" descr="MPj04388700000[1]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92275" y="4229100"/>
              <a:ext cx="2555875" cy="1720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269" name="Picture 28" descr="MPj04222600000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11638" y="4221163"/>
              <a:ext cx="2593975" cy="17287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270" name="Picture 34" descr="MPj04424370000[1]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551613" y="4221163"/>
              <a:ext cx="2592387" cy="17287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271" name="Picture 37" descr="MPj04265570000[1]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1588" y="4221163"/>
              <a:ext cx="1728788" cy="172878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3116"/>
            <a:ext cx="7772400" cy="898385"/>
          </a:xfrm>
        </p:spPr>
        <p:txBody>
          <a:bodyPr/>
          <a:lstStyle/>
          <a:p>
            <a:r>
              <a:rPr lang="en-US" dirty="0">
                <a:uFillTx/>
              </a:rPr>
              <a:t/>
            </a:r>
            <a:br>
              <a:rPr lang="en-US" dirty="0">
                <a:uFillTx/>
              </a:rPr>
            </a:br>
            <a:r>
              <a:rPr lang="en-US" dirty="0" smtClean="0">
                <a:uFillTx/>
              </a:rPr>
              <a:t>Update for SNOED CT </a:t>
            </a:r>
            <a:r>
              <a:rPr lang="en-US" dirty="0" smtClean="0"/>
              <a:t>OWL Guide</a:t>
            </a:r>
            <a:r>
              <a:rPr lang="en-US" dirty="0">
                <a:uFillTx/>
              </a:rPr>
              <a:t/>
            </a:r>
            <a:br>
              <a:rPr lang="en-US" dirty="0">
                <a:uFillTx/>
              </a:rPr>
            </a:br>
            <a:r>
              <a:rPr lang="en-US" dirty="0">
                <a:uFillTx/>
              </a:rPr>
              <a:t/>
            </a:r>
            <a:br>
              <a:rPr lang="en-US" dirty="0">
                <a:uFillTx/>
              </a:rPr>
            </a:br>
            <a:r>
              <a:rPr lang="en-US" dirty="0" smtClean="0">
                <a:uFillTx/>
              </a:rPr>
              <a:t/>
            </a:r>
            <a:br>
              <a:rPr lang="en-US" dirty="0" smtClean="0">
                <a:uFillTx/>
              </a:rPr>
            </a:br>
            <a:r>
              <a:rPr lang="en-US" sz="1800" dirty="0" smtClean="0"/>
              <a:t>Yongsheng Gao</a:t>
            </a:r>
            <a:r>
              <a:rPr lang="en-US" sz="1800" dirty="0" smtClean="0">
                <a:uFillTx/>
              </a:rPr>
              <a:t>, </a:t>
            </a:r>
            <a:br>
              <a:rPr lang="en-US" sz="1800" dirty="0" smtClean="0">
                <a:uFillTx/>
              </a:rPr>
            </a:br>
            <a:r>
              <a:rPr lang="en-US" sz="1800" dirty="0" smtClean="0"/>
              <a:t>MAG meeting, Vancouver, </a:t>
            </a:r>
            <a:r>
              <a:rPr lang="en-US" sz="1800" dirty="0" smtClean="0">
                <a:uFillTx/>
              </a:rPr>
              <a:t>2018/10/15</a:t>
            </a:r>
            <a:endParaRPr lang="en-US" sz="1800" dirty="0"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46802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503438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versioning is at the axiom level for a concept in the OWL </a:t>
            </a:r>
            <a:r>
              <a:rPr lang="en-US" dirty="0" err="1"/>
              <a:t>refset</a:t>
            </a:r>
            <a:r>
              <a:rPr lang="en-US" dirty="0"/>
              <a:t>. </a:t>
            </a:r>
          </a:p>
          <a:p>
            <a:r>
              <a:rPr lang="en-US" dirty="0"/>
              <a:t>Any changes to the NNF should have a history of changes in the OWL </a:t>
            </a:r>
            <a:r>
              <a:rPr lang="en-US" dirty="0" err="1" smtClean="0"/>
              <a:t>refset</a:t>
            </a:r>
            <a:r>
              <a:rPr lang="en-US" dirty="0" smtClean="0"/>
              <a:t> except </a:t>
            </a:r>
            <a:r>
              <a:rPr lang="en-US" dirty="0"/>
              <a:t>relationships in the table 2.4-1. </a:t>
            </a:r>
          </a:p>
          <a:p>
            <a:r>
              <a:rPr lang="en-US" dirty="0"/>
              <a:t>It is allowed to make direct modification to a published axiom without inactivation by the owner of the </a:t>
            </a:r>
            <a:r>
              <a:rPr lang="en-US" dirty="0" smtClean="0"/>
              <a:t>module.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same UUID should be used with a new </a:t>
            </a:r>
            <a:r>
              <a:rPr lang="en-US" dirty="0" err="1"/>
              <a:t>effectiveTime</a:t>
            </a:r>
            <a:r>
              <a:rPr lang="en-US" dirty="0"/>
              <a:t>. </a:t>
            </a:r>
            <a:endParaRPr lang="en-US" dirty="0" smtClean="0"/>
          </a:p>
          <a:p>
            <a:pPr lvl="1"/>
            <a:r>
              <a:rPr lang="en-US" dirty="0" smtClean="0"/>
              <a:t>It </a:t>
            </a:r>
            <a:r>
              <a:rPr lang="en-US" dirty="0"/>
              <a:t>is not necessary to inactivate an axiom and create a new axiom. </a:t>
            </a:r>
            <a:endParaRPr lang="en-US" dirty="0" smtClean="0"/>
          </a:p>
          <a:p>
            <a:pPr lvl="1"/>
            <a:r>
              <a:rPr lang="en-US" dirty="0" smtClean="0"/>
              <a:t>It </a:t>
            </a:r>
            <a:r>
              <a:rPr lang="en-US" dirty="0"/>
              <a:t>is also not necessary to reinstate an inactivated axiom in the previous release when the same axiom is created as a new expression. </a:t>
            </a:r>
          </a:p>
          <a:p>
            <a:r>
              <a:rPr lang="en-US" dirty="0"/>
              <a:t>However, an axiom must be inactivated in the following </a:t>
            </a:r>
            <a:r>
              <a:rPr lang="en-US" dirty="0" smtClean="0"/>
              <a:t>situations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Versioning for Axioms</a:t>
            </a:r>
          </a:p>
        </p:txBody>
      </p:sp>
    </p:spTree>
    <p:extLst>
      <p:ext uri="{BB962C8B-B14F-4D97-AF65-F5344CB8AC3E}">
        <p14:creationId xmlns:p14="http://schemas.microsoft.com/office/powerpoint/2010/main" val="1001019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Axiom overriding - </a:t>
            </a:r>
            <a:r>
              <a:rPr lang="en-US" strike="sngStrike" dirty="0"/>
              <a:t>a new axiom with inclusion of the axiom from the international release as part of the axiom. </a:t>
            </a:r>
            <a:r>
              <a:rPr lang="en-US" dirty="0"/>
              <a:t>The new axiom has the same UUID from the international release with a new </a:t>
            </a:r>
            <a:r>
              <a:rPr lang="en-US" dirty="0" err="1"/>
              <a:t>effectiveTime</a:t>
            </a:r>
            <a:r>
              <a:rPr lang="en-US" dirty="0"/>
              <a:t> and module id in the extension. This approach should be avoided because it overrides the axiom from the dependent module.</a:t>
            </a:r>
          </a:p>
          <a:p>
            <a:r>
              <a:rPr lang="en-US" dirty="0"/>
              <a:t>Multiple axioms - </a:t>
            </a:r>
            <a:r>
              <a:rPr lang="en-US" strike="sngStrike" dirty="0"/>
              <a:t>a new axiom without inclusion of the axiom from the international release as part of the axiom. </a:t>
            </a:r>
            <a:r>
              <a:rPr lang="en-US" dirty="0"/>
              <a:t>The new axiom has a </a:t>
            </a:r>
            <a:r>
              <a:rPr lang="en-US" b="1" dirty="0"/>
              <a:t>new</a:t>
            </a:r>
            <a:r>
              <a:rPr lang="en-US" dirty="0"/>
              <a:t> UUID and </a:t>
            </a:r>
            <a:r>
              <a:rPr lang="en-US" dirty="0" err="1"/>
              <a:t>effectiveTime</a:t>
            </a:r>
            <a:r>
              <a:rPr lang="en-US" dirty="0"/>
              <a:t> in the extension. This approach provides multiple axioms for an concept in the extension module.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Modules and Axioms</a:t>
            </a:r>
          </a:p>
        </p:txBody>
      </p:sp>
    </p:spTree>
    <p:extLst>
      <p:ext uri="{BB962C8B-B14F-4D97-AF65-F5344CB8AC3E}">
        <p14:creationId xmlns:p14="http://schemas.microsoft.com/office/powerpoint/2010/main" val="559578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/>
        </p:nvSpPr>
        <p:spPr>
          <a:xfrm>
            <a:off x="4077455" y="5586803"/>
            <a:ext cx="3911681" cy="511868"/>
          </a:xfrm>
          <a:prstGeom prst="rect">
            <a:avLst/>
          </a:prstGeom>
          <a:solidFill>
            <a:schemeClr val="accent6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Property Chain</a:t>
            </a:r>
            <a:endParaRPr lang="en-US" dirty="0"/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FD27251F-7BEA-904B-8E8E-FADD53B0F733}"/>
              </a:ext>
            </a:extLst>
          </p:cNvPr>
          <p:cNvSpPr/>
          <p:nvPr/>
        </p:nvSpPr>
        <p:spPr>
          <a:xfrm>
            <a:off x="5203570" y="1526723"/>
            <a:ext cx="1989075" cy="870077"/>
          </a:xfrm>
          <a:prstGeom prst="roundRect">
            <a:avLst/>
          </a:prstGeom>
          <a:solidFill>
            <a:srgbClr val="00B0F0"/>
          </a:solidFill>
          <a:ln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kern="0" dirty="0" smtClean="0">
                <a:solidFill>
                  <a:srgbClr val="FFFFFF"/>
                </a:solidFill>
                <a:sym typeface="Arial"/>
                <a:rtl val="0"/>
              </a:rPr>
              <a:t> </a:t>
            </a:r>
            <a:r>
              <a:rPr lang="en-US" sz="1600" dirty="0">
                <a:solidFill>
                  <a:srgbClr val="FFFFFF"/>
                </a:solidFill>
              </a:rPr>
              <a:t>Opioid receptor agonist (</a:t>
            </a:r>
            <a:r>
              <a:rPr lang="en-US" sz="1600" dirty="0" smtClean="0">
                <a:solidFill>
                  <a:srgbClr val="FFFFFF"/>
                </a:solidFill>
              </a:rPr>
              <a:t>substance)</a:t>
            </a:r>
            <a:endParaRPr lang="en-US" sz="1600" b="1" kern="0" dirty="0">
              <a:solidFill>
                <a:srgbClr val="FFFFFF"/>
              </a:solidFill>
              <a:sym typeface="Arial"/>
              <a:rtl val="0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957091BB-1337-B141-B730-716DEC141F4D}"/>
              </a:ext>
            </a:extLst>
          </p:cNvPr>
          <p:cNvSpPr/>
          <p:nvPr/>
        </p:nvSpPr>
        <p:spPr>
          <a:xfrm>
            <a:off x="457200" y="1654419"/>
            <a:ext cx="2126103" cy="8700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kern="0" dirty="0" smtClean="0">
                <a:solidFill>
                  <a:srgbClr val="FFFFFF"/>
                </a:solidFill>
                <a:sym typeface="Arial"/>
                <a:rtl val="0"/>
              </a:rPr>
              <a:t>Product containing morphine (medicinal product)</a:t>
            </a:r>
            <a:endParaRPr lang="en-US" sz="1400" kern="0" dirty="0">
              <a:solidFill>
                <a:srgbClr val="FFFFFF"/>
              </a:solidFill>
              <a:sym typeface="Arial"/>
              <a:rtl val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FD27251F-7BEA-904B-8E8E-FADD53B0F733}"/>
              </a:ext>
            </a:extLst>
          </p:cNvPr>
          <p:cNvSpPr/>
          <p:nvPr/>
        </p:nvSpPr>
        <p:spPr>
          <a:xfrm>
            <a:off x="7161921" y="3185429"/>
            <a:ext cx="1729825" cy="707649"/>
          </a:xfrm>
          <a:prstGeom prst="roundRect">
            <a:avLst/>
          </a:prstGeom>
          <a:solidFill>
            <a:srgbClr val="00B0F0"/>
          </a:solidFill>
          <a:ln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kern="0" dirty="0" smtClean="0">
                <a:solidFill>
                  <a:srgbClr val="FFFFFF"/>
                </a:solidFill>
                <a:sym typeface="Arial"/>
                <a:rtl val="0"/>
              </a:rPr>
              <a:t> </a:t>
            </a:r>
            <a:r>
              <a:rPr lang="en-US" sz="1600" dirty="0" smtClean="0">
                <a:solidFill>
                  <a:srgbClr val="FFFFFF"/>
                </a:solidFill>
              </a:rPr>
              <a:t>Morphine (substance)</a:t>
            </a:r>
            <a:endParaRPr lang="en-US" sz="1600" b="1" kern="0" dirty="0">
              <a:solidFill>
                <a:srgbClr val="FFFFFF"/>
              </a:solidFill>
              <a:sym typeface="Arial"/>
              <a:rtl val="0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FD27251F-7BEA-904B-8E8E-FADD53B0F733}"/>
              </a:ext>
            </a:extLst>
          </p:cNvPr>
          <p:cNvSpPr/>
          <p:nvPr/>
        </p:nvSpPr>
        <p:spPr>
          <a:xfrm>
            <a:off x="3860555" y="3217136"/>
            <a:ext cx="1916217" cy="696917"/>
          </a:xfrm>
          <a:prstGeom prst="roundRect">
            <a:avLst/>
          </a:prstGeom>
          <a:solidFill>
            <a:srgbClr val="00B0F0"/>
          </a:solidFill>
          <a:ln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kern="0" dirty="0" smtClean="0">
                <a:solidFill>
                  <a:srgbClr val="FFFFFF"/>
                </a:solidFill>
                <a:sym typeface="Arial"/>
                <a:rtl val="0"/>
              </a:rPr>
              <a:t> Ethyl </a:t>
            </a:r>
            <a:r>
              <a:rPr lang="en-US" sz="1600" dirty="0" smtClean="0">
                <a:solidFill>
                  <a:srgbClr val="FFFFFF"/>
                </a:solidFill>
                <a:rtl val="0"/>
              </a:rPr>
              <a:t>m</a:t>
            </a:r>
            <a:r>
              <a:rPr lang="en-US" sz="1600" dirty="0" smtClean="0">
                <a:solidFill>
                  <a:srgbClr val="FFFFFF"/>
                </a:solidFill>
              </a:rPr>
              <a:t>orphine (substance)</a:t>
            </a:r>
            <a:endParaRPr lang="en-US" sz="1600" b="1" kern="0" dirty="0">
              <a:solidFill>
                <a:srgbClr val="FFFFFF"/>
              </a:solidFill>
              <a:sym typeface="Arial"/>
              <a:rtl val="0"/>
            </a:endParaRPr>
          </a:p>
        </p:txBody>
      </p:sp>
      <p:cxnSp>
        <p:nvCxnSpPr>
          <p:cNvPr id="9" name="Straight Arrow Connector 8"/>
          <p:cNvCxnSpPr>
            <a:stCxn id="7" idx="0"/>
            <a:endCxn id="4" idx="2"/>
          </p:cNvCxnSpPr>
          <p:nvPr/>
        </p:nvCxnSpPr>
        <p:spPr>
          <a:xfrm flipV="1">
            <a:off x="4818664" y="2396800"/>
            <a:ext cx="1379444" cy="820336"/>
          </a:xfrm>
          <a:prstGeom prst="straightConnector1">
            <a:avLst/>
          </a:prstGeom>
          <a:ln>
            <a:solidFill>
              <a:schemeClr val="bg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6" idx="0"/>
            <a:endCxn id="4" idx="2"/>
          </p:cNvCxnSpPr>
          <p:nvPr/>
        </p:nvCxnSpPr>
        <p:spPr>
          <a:xfrm flipH="1" flipV="1">
            <a:off x="6198108" y="2396800"/>
            <a:ext cx="1828726" cy="788629"/>
          </a:xfrm>
          <a:prstGeom prst="straightConnector1">
            <a:avLst/>
          </a:prstGeom>
          <a:ln>
            <a:solidFill>
              <a:schemeClr val="bg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urved Connector 13"/>
          <p:cNvCxnSpPr>
            <a:stCxn id="7" idx="2"/>
            <a:endCxn id="6" idx="2"/>
          </p:cNvCxnSpPr>
          <p:nvPr/>
        </p:nvCxnSpPr>
        <p:spPr>
          <a:xfrm rot="5400000" flipH="1" flipV="1">
            <a:off x="6412261" y="2299481"/>
            <a:ext cx="20975" cy="3208170"/>
          </a:xfrm>
          <a:prstGeom prst="curvedConnector3">
            <a:avLst>
              <a:gd name="adj1" fmla="val -3189464"/>
            </a:avLst>
          </a:prstGeom>
          <a:ln>
            <a:solidFill>
              <a:srgbClr val="16B0F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776772" y="4191596"/>
            <a:ext cx="15318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Is modification of</a:t>
            </a:r>
            <a:endParaRPr lang="en-US" dirty="0"/>
          </a:p>
        </p:txBody>
      </p:sp>
      <p:cxnSp>
        <p:nvCxnSpPr>
          <p:cNvPr id="18" name="Straight Arrow Connector 17"/>
          <p:cNvCxnSpPr>
            <a:stCxn id="5" idx="3"/>
            <a:endCxn id="6" idx="1"/>
          </p:cNvCxnSpPr>
          <p:nvPr/>
        </p:nvCxnSpPr>
        <p:spPr>
          <a:xfrm>
            <a:off x="2583303" y="2089458"/>
            <a:ext cx="4578618" cy="1449796"/>
          </a:xfrm>
          <a:prstGeom prst="straightConnector1">
            <a:avLst/>
          </a:prstGeom>
          <a:ln>
            <a:solidFill>
              <a:srgbClr val="13997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 rot="1051892">
            <a:off x="3169585" y="2192114"/>
            <a:ext cx="1915719" cy="4093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Has active ingredient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="" xmlns:a16="http://schemas.microsoft.com/office/drawing/2014/main" id="{957091BB-1337-B141-B730-716DEC141F4D}"/>
              </a:ext>
            </a:extLst>
          </p:cNvPr>
          <p:cNvSpPr/>
          <p:nvPr/>
        </p:nvSpPr>
        <p:spPr>
          <a:xfrm>
            <a:off x="455955" y="5038587"/>
            <a:ext cx="2126103" cy="8700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Product containing ethyl morphine</a:t>
            </a:r>
            <a:endParaRPr lang="en-US" sz="1400" kern="0" dirty="0">
              <a:solidFill>
                <a:srgbClr val="FFFFFF"/>
              </a:solidFill>
              <a:sym typeface="Arial"/>
              <a:rtl val="0"/>
            </a:endParaRPr>
          </a:p>
        </p:txBody>
      </p:sp>
      <p:cxnSp>
        <p:nvCxnSpPr>
          <p:cNvPr id="23" name="Straight Arrow Connector 22"/>
          <p:cNvCxnSpPr>
            <a:stCxn id="22" idx="3"/>
            <a:endCxn id="7" idx="2"/>
          </p:cNvCxnSpPr>
          <p:nvPr/>
        </p:nvCxnSpPr>
        <p:spPr>
          <a:xfrm flipV="1">
            <a:off x="2582058" y="3914053"/>
            <a:ext cx="2236606" cy="1559573"/>
          </a:xfrm>
          <a:prstGeom prst="straightConnector1">
            <a:avLst/>
          </a:prstGeom>
          <a:ln>
            <a:solidFill>
              <a:srgbClr val="13997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 rot="19490076">
            <a:off x="2465496" y="4620481"/>
            <a:ext cx="2582858" cy="4093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Has active ingredient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119971" y="5599761"/>
            <a:ext cx="1915719" cy="4093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Has active ingredient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299126" y="5599761"/>
            <a:ext cx="1577346" cy="4093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Is modification of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032521" y="5639423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5075436" y="4786476"/>
            <a:ext cx="1915719" cy="409372"/>
          </a:xfrm>
          <a:prstGeom prst="rect">
            <a:avLst/>
          </a:prstGeom>
          <a:solidFill>
            <a:schemeClr val="accent6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Has active ingredient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7" name="Straight Arrow Connector 56"/>
          <p:cNvCxnSpPr>
            <a:stCxn id="55" idx="0"/>
            <a:endCxn id="56" idx="2"/>
          </p:cNvCxnSpPr>
          <p:nvPr/>
        </p:nvCxnSpPr>
        <p:spPr>
          <a:xfrm flipV="1">
            <a:off x="6033296" y="5195848"/>
            <a:ext cx="0" cy="390955"/>
          </a:xfrm>
          <a:prstGeom prst="straightConnector1">
            <a:avLst/>
          </a:prstGeom>
          <a:ln>
            <a:solidFill>
              <a:schemeClr val="bg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22" idx="0"/>
            <a:endCxn id="5" idx="2"/>
          </p:cNvCxnSpPr>
          <p:nvPr/>
        </p:nvCxnSpPr>
        <p:spPr>
          <a:xfrm flipV="1">
            <a:off x="1519007" y="2524496"/>
            <a:ext cx="1245" cy="2514091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9306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4" grpId="0" animBg="1"/>
      <p:bldP spid="5" grpId="0" animBg="1"/>
      <p:bldP spid="6" grpId="0" animBg="1"/>
      <p:bldP spid="7" grpId="0" animBg="1"/>
      <p:bldP spid="16" grpId="0"/>
      <p:bldP spid="21" grpId="0"/>
      <p:bldP spid="22" grpId="0" animBg="1"/>
      <p:bldP spid="33" grpId="0"/>
      <p:bldP spid="51" grpId="0"/>
      <p:bldP spid="53" grpId="0"/>
      <p:bldP spid="54" grpId="0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7361773" cy="507995"/>
          </a:xfrm>
        </p:spPr>
        <p:txBody>
          <a:bodyPr/>
          <a:lstStyle/>
          <a:p>
            <a:r>
              <a:rPr lang="en-US" dirty="0" smtClean="0"/>
              <a:t>Inferred </a:t>
            </a:r>
            <a:r>
              <a:rPr lang="en-US" dirty="0"/>
              <a:t>RF2 </a:t>
            </a:r>
            <a:r>
              <a:rPr lang="en-US" dirty="0" smtClean="0"/>
              <a:t>relationships before </a:t>
            </a:r>
            <a:r>
              <a:rPr lang="en-US" dirty="0"/>
              <a:t>reduction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66900"/>
            <a:ext cx="91440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32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525480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Given </a:t>
            </a:r>
            <a:r>
              <a:rPr lang="en-US" dirty="0"/>
              <a:t>attribute r, s and t with a property chain </a:t>
            </a:r>
            <a:r>
              <a:rPr lang="en-US" dirty="0" err="1"/>
              <a:t>SubObjectPropertyOf</a:t>
            </a:r>
            <a:r>
              <a:rPr lang="en-US" dirty="0"/>
              <a:t>(</a:t>
            </a:r>
            <a:r>
              <a:rPr lang="en-US" dirty="0" err="1"/>
              <a:t>ObjectPropertyChain</a:t>
            </a:r>
            <a:r>
              <a:rPr lang="en-US" dirty="0"/>
              <a:t>(t s) r), </a:t>
            </a:r>
            <a:endParaRPr lang="en-US" dirty="0" smtClean="0"/>
          </a:p>
          <a:p>
            <a:pPr lvl="1"/>
            <a:r>
              <a:rPr lang="en-US" dirty="0"/>
              <a:t>u, t, r </a:t>
            </a:r>
            <a:r>
              <a:rPr lang="mr-IN" dirty="0"/>
              <a:t>–</a:t>
            </a:r>
            <a:r>
              <a:rPr lang="en-US" dirty="0"/>
              <a:t> has active ingredient</a:t>
            </a:r>
          </a:p>
          <a:p>
            <a:pPr lvl="1"/>
            <a:r>
              <a:rPr lang="en-US" dirty="0"/>
              <a:t>s </a:t>
            </a:r>
            <a:r>
              <a:rPr lang="mr-IN" dirty="0"/>
              <a:t>–</a:t>
            </a:r>
            <a:r>
              <a:rPr lang="en-US" dirty="0"/>
              <a:t> is modification of</a:t>
            </a:r>
          </a:p>
          <a:p>
            <a:pPr lvl="1"/>
            <a:r>
              <a:rPr lang="en-US" dirty="0" err="1"/>
              <a:t>SubObjectPropertyOf</a:t>
            </a:r>
            <a:r>
              <a:rPr lang="en-US" dirty="0"/>
              <a:t>(</a:t>
            </a:r>
            <a:r>
              <a:rPr lang="en-US" dirty="0" err="1"/>
              <a:t>ObjectPropertyChain</a:t>
            </a:r>
            <a:r>
              <a:rPr lang="en-US" dirty="0"/>
              <a:t>(has active ingredient is modification) has active ingredient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 smtClean="0"/>
              <a:t>and </a:t>
            </a:r>
            <a:r>
              <a:rPr lang="en-US" dirty="0"/>
              <a:t>two relationships A and B, A with r = C and B with u = D, within the same role group, </a:t>
            </a:r>
            <a:r>
              <a:rPr lang="en-US" dirty="0" smtClean="0"/>
              <a:t> </a:t>
            </a:r>
          </a:p>
          <a:p>
            <a:pPr lvl="1"/>
            <a:r>
              <a:rPr lang="en-US" dirty="0"/>
              <a:t>C </a:t>
            </a:r>
            <a:r>
              <a:rPr lang="mr-IN" dirty="0" smtClean="0"/>
              <a:t>–</a:t>
            </a:r>
            <a:r>
              <a:rPr lang="en-US" dirty="0" smtClean="0"/>
              <a:t> Morphine</a:t>
            </a:r>
          </a:p>
          <a:p>
            <a:pPr lvl="1"/>
            <a:r>
              <a:rPr lang="en-US" dirty="0"/>
              <a:t>D </a:t>
            </a:r>
            <a:r>
              <a:rPr lang="mr-IN" dirty="0"/>
              <a:t>–</a:t>
            </a:r>
            <a:r>
              <a:rPr lang="en-US" dirty="0"/>
              <a:t> Ethyl </a:t>
            </a:r>
            <a:r>
              <a:rPr lang="en-US" dirty="0" smtClean="0"/>
              <a:t>morphine</a:t>
            </a:r>
          </a:p>
          <a:p>
            <a:pPr lvl="1"/>
            <a:r>
              <a:rPr lang="en-US" dirty="0" smtClean="0"/>
              <a:t>r = C : has active ingredient = Morphine</a:t>
            </a:r>
          </a:p>
          <a:p>
            <a:pPr lvl="1"/>
            <a:r>
              <a:rPr lang="en-US" dirty="0" smtClean="0"/>
              <a:t>u = D : has active ingredient = Ethyl morphine</a:t>
            </a:r>
          </a:p>
          <a:p>
            <a:r>
              <a:rPr lang="en-US" dirty="0" smtClean="0"/>
              <a:t>r = C </a:t>
            </a:r>
            <a:r>
              <a:rPr lang="en-US" dirty="0"/>
              <a:t>is redundant if:</a:t>
            </a:r>
          </a:p>
          <a:p>
            <a:pPr lvl="1"/>
            <a:r>
              <a:rPr lang="en-US" dirty="0" smtClean="0"/>
              <a:t>Attribute </a:t>
            </a:r>
            <a:r>
              <a:rPr lang="en-US" dirty="0"/>
              <a:t>u is the same as or a subtype of t, </a:t>
            </a:r>
            <a:r>
              <a:rPr lang="en-US" dirty="0" smtClean="0"/>
              <a:t>and</a:t>
            </a:r>
          </a:p>
          <a:p>
            <a:pPr lvl="1"/>
            <a:r>
              <a:rPr lang="en-US" dirty="0" smtClean="0"/>
              <a:t>D </a:t>
            </a:r>
            <a:r>
              <a:rPr lang="en-US" dirty="0"/>
              <a:t>has relationship to C via attribute </a:t>
            </a:r>
            <a:r>
              <a:rPr lang="en-US" dirty="0" smtClean="0"/>
              <a:t>s</a:t>
            </a:r>
          </a:p>
          <a:p>
            <a:pPr lvl="2"/>
            <a:r>
              <a:rPr lang="en-US" dirty="0" smtClean="0"/>
              <a:t>Ethyl morphine  is modification of Morphine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 2 - Property chains including transitive properties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12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Inferred relationships after reduction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73300"/>
            <a:ext cx="9144000" cy="229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27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2014 Dec  - Palo Alto DL subgroup meeting</a:t>
            </a:r>
          </a:p>
          <a:p>
            <a:pPr lvl="1"/>
            <a:r>
              <a:rPr lang="en-US" dirty="0" smtClean="0"/>
              <a:t>Analysed and formalised the DL feature set for SNOMED CT</a:t>
            </a:r>
          </a:p>
          <a:p>
            <a:r>
              <a:rPr lang="en-US" dirty="0" smtClean="0"/>
              <a:t>2017 June </a:t>
            </a:r>
            <a:r>
              <a:rPr lang="en-GB" dirty="0"/>
              <a:t>-</a:t>
            </a:r>
            <a:r>
              <a:rPr lang="en-US" dirty="0" smtClean="0"/>
              <a:t> London Modeling AG meeting</a:t>
            </a:r>
          </a:p>
          <a:p>
            <a:pPr lvl="1"/>
            <a:r>
              <a:rPr lang="en-US" dirty="0" smtClean="0"/>
              <a:t>Recommendation and Roadmap for the DL enhancements</a:t>
            </a:r>
          </a:p>
          <a:p>
            <a:r>
              <a:rPr lang="en-US" dirty="0" smtClean="0"/>
              <a:t>2017 Nov - Consultation with community of practice</a:t>
            </a:r>
          </a:p>
          <a:p>
            <a:r>
              <a:rPr lang="en-US" dirty="0" smtClean="0"/>
              <a:t>2018 July </a:t>
            </a:r>
            <a:r>
              <a:rPr lang="en-GB" dirty="0"/>
              <a:t>-</a:t>
            </a:r>
            <a:r>
              <a:rPr lang="en-US" dirty="0" smtClean="0"/>
              <a:t> First formal publication and release</a:t>
            </a:r>
          </a:p>
          <a:p>
            <a:pPr lvl="1"/>
            <a:r>
              <a:rPr lang="en-US" dirty="0" smtClean="0"/>
              <a:t>SNOMED CT Logic Profile Specification</a:t>
            </a:r>
          </a:p>
          <a:p>
            <a:pPr lvl="1"/>
            <a:r>
              <a:rPr lang="en-US" dirty="0" smtClean="0"/>
              <a:t>SNOMED CT OWL Guide (including OWL </a:t>
            </a:r>
            <a:r>
              <a:rPr lang="en-US" dirty="0" err="1"/>
              <a:t>R</a:t>
            </a:r>
            <a:r>
              <a:rPr lang="en-US" dirty="0" err="1" smtClean="0"/>
              <a:t>efsets</a:t>
            </a:r>
            <a:r>
              <a:rPr lang="en-US" dirty="0" smtClean="0"/>
              <a:t> specification) </a:t>
            </a:r>
          </a:p>
          <a:p>
            <a:pPr lvl="1"/>
            <a:r>
              <a:rPr lang="en-US" dirty="0" smtClean="0"/>
              <a:t>OWL Ontology </a:t>
            </a:r>
            <a:r>
              <a:rPr lang="en-US" dirty="0" err="1"/>
              <a:t>R</a:t>
            </a:r>
            <a:r>
              <a:rPr lang="en-US" dirty="0" err="1" smtClean="0"/>
              <a:t>efset</a:t>
            </a:r>
            <a:r>
              <a:rPr lang="en-US" dirty="0" smtClean="0"/>
              <a:t> and partial OWL Axiom </a:t>
            </a:r>
            <a:r>
              <a:rPr lang="en-US" dirty="0" err="1"/>
              <a:t>R</a:t>
            </a:r>
            <a:r>
              <a:rPr lang="en-US" dirty="0" err="1" smtClean="0"/>
              <a:t>efset</a:t>
            </a:r>
            <a:r>
              <a:rPr lang="en-US" dirty="0" smtClean="0"/>
              <a:t> (property axioms only)</a:t>
            </a:r>
          </a:p>
          <a:p>
            <a:pPr lvl="1"/>
            <a:r>
              <a:rPr lang="en-US" dirty="0"/>
              <a:t>SI's Classification Service and OWL </a:t>
            </a:r>
            <a:r>
              <a:rPr lang="en-US" dirty="0" smtClean="0"/>
              <a:t>Toolkit</a:t>
            </a:r>
            <a:endParaRPr lang="en-US" dirty="0"/>
          </a:p>
          <a:p>
            <a:r>
              <a:rPr lang="en-US" dirty="0" smtClean="0"/>
              <a:t>2018 September </a:t>
            </a:r>
            <a:r>
              <a:rPr lang="en-GB" dirty="0"/>
              <a:t>-</a:t>
            </a:r>
            <a:r>
              <a:rPr lang="en-US" dirty="0" smtClean="0"/>
              <a:t> Demonstration release of the complete OWL Axiom </a:t>
            </a:r>
            <a:r>
              <a:rPr lang="en-US" dirty="0" err="1"/>
              <a:t>R</a:t>
            </a:r>
            <a:r>
              <a:rPr lang="en-US" dirty="0" err="1" smtClean="0"/>
              <a:t>efset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7357834" cy="507995"/>
          </a:xfrm>
        </p:spPr>
        <p:txBody>
          <a:bodyPr/>
          <a:lstStyle/>
          <a:p>
            <a:r>
              <a:rPr lang="en-US" dirty="0" smtClean="0"/>
              <a:t>Progress for the Logic </a:t>
            </a:r>
            <a:r>
              <a:rPr lang="en-US" dirty="0"/>
              <a:t>Profile Enhancements</a:t>
            </a:r>
          </a:p>
        </p:txBody>
      </p:sp>
    </p:spTree>
    <p:extLst>
      <p:ext uri="{BB962C8B-B14F-4D97-AF65-F5344CB8AC3E}">
        <p14:creationId xmlns:p14="http://schemas.microsoft.com/office/powerpoint/2010/main" val="2521266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4815523"/>
          </a:xfrm>
        </p:spPr>
        <p:txBody>
          <a:bodyPr/>
          <a:lstStyle/>
          <a:p>
            <a:r>
              <a:rPr lang="en-US" dirty="0" smtClean="0"/>
              <a:t>2019 January release </a:t>
            </a:r>
          </a:p>
          <a:p>
            <a:pPr lvl="1"/>
            <a:r>
              <a:rPr lang="en-US" dirty="0" smtClean="0"/>
              <a:t>The </a:t>
            </a:r>
            <a:r>
              <a:rPr lang="en-US" b="1" dirty="0" smtClean="0"/>
              <a:t>last</a:t>
            </a:r>
            <a:r>
              <a:rPr lang="en-US" dirty="0" smtClean="0"/>
              <a:t> release of the </a:t>
            </a:r>
            <a:r>
              <a:rPr lang="en-US" b="1" dirty="0" smtClean="0"/>
              <a:t>stated</a:t>
            </a:r>
            <a:r>
              <a:rPr lang="en-US" dirty="0" smtClean="0"/>
              <a:t> relationship file</a:t>
            </a:r>
          </a:p>
          <a:p>
            <a:pPr lvl="1"/>
            <a:r>
              <a:rPr lang="en-US" dirty="0" smtClean="0"/>
              <a:t>The second release of partial OWL Axiom </a:t>
            </a:r>
            <a:r>
              <a:rPr lang="en-US" dirty="0" err="1" smtClean="0"/>
              <a:t>Refset</a:t>
            </a:r>
            <a:r>
              <a:rPr lang="en-US" dirty="0"/>
              <a:t> </a:t>
            </a:r>
            <a:r>
              <a:rPr lang="en-US" dirty="0" smtClean="0"/>
              <a:t>that includes</a:t>
            </a:r>
          </a:p>
          <a:p>
            <a:pPr lvl="2"/>
            <a:r>
              <a:rPr lang="en-US" dirty="0" smtClean="0"/>
              <a:t>Transitive property axioms</a:t>
            </a:r>
          </a:p>
          <a:p>
            <a:pPr lvl="2"/>
            <a:r>
              <a:rPr lang="en-US" dirty="0" smtClean="0"/>
              <a:t>Reflexive property axioms</a:t>
            </a:r>
          </a:p>
          <a:p>
            <a:pPr lvl="2"/>
            <a:r>
              <a:rPr lang="en-US" dirty="0" smtClean="0"/>
              <a:t>Property chains</a:t>
            </a:r>
          </a:p>
          <a:p>
            <a:pPr lvl="2"/>
            <a:r>
              <a:rPr lang="en-US" dirty="0" smtClean="0"/>
              <a:t>General Concept Inclusion (GCI) axioms</a:t>
            </a:r>
          </a:p>
          <a:p>
            <a:pPr lvl="2"/>
            <a:r>
              <a:rPr lang="en-US" dirty="0" smtClean="0"/>
              <a:t>Additional axioms</a:t>
            </a:r>
          </a:p>
          <a:p>
            <a:pPr lvl="1"/>
            <a:r>
              <a:rPr lang="en-US" dirty="0" smtClean="0"/>
              <a:t>The complete OWL Axiom </a:t>
            </a:r>
            <a:r>
              <a:rPr lang="en-US" dirty="0" err="1" smtClean="0"/>
              <a:t>Refset</a:t>
            </a:r>
            <a:r>
              <a:rPr lang="en-US" dirty="0" smtClean="0"/>
              <a:t> is available on request</a:t>
            </a:r>
          </a:p>
          <a:p>
            <a:r>
              <a:rPr lang="en-US" dirty="0" smtClean="0"/>
              <a:t>2019 July release</a:t>
            </a:r>
          </a:p>
          <a:p>
            <a:pPr lvl="1"/>
            <a:r>
              <a:rPr lang="en-US" dirty="0" smtClean="0"/>
              <a:t>The stated relationship </a:t>
            </a:r>
            <a:r>
              <a:rPr lang="en-US" dirty="0"/>
              <a:t>is no </a:t>
            </a:r>
            <a:r>
              <a:rPr lang="en-US" dirty="0" smtClean="0"/>
              <a:t>longer part of </a:t>
            </a:r>
            <a:r>
              <a:rPr lang="en-US" dirty="0"/>
              <a:t>the release </a:t>
            </a:r>
            <a:r>
              <a:rPr lang="en-US" dirty="0" smtClean="0"/>
              <a:t>package</a:t>
            </a:r>
            <a:r>
              <a:rPr lang="en-US" dirty="0"/>
              <a:t>.</a:t>
            </a:r>
            <a:r>
              <a:rPr lang="en-US" dirty="0" smtClean="0"/>
              <a:t> However, it is still available on request.</a:t>
            </a:r>
          </a:p>
          <a:p>
            <a:pPr lvl="1"/>
            <a:r>
              <a:rPr lang="en-US" dirty="0" smtClean="0"/>
              <a:t>The first release of complete OWL Axiom </a:t>
            </a:r>
            <a:r>
              <a:rPr lang="en-US" dirty="0" err="1" smtClean="0"/>
              <a:t>Refset</a:t>
            </a:r>
            <a:r>
              <a:rPr lang="en-US" dirty="0" smtClean="0"/>
              <a:t> that is the only source of truth for logical definitions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7357834" cy="507995"/>
          </a:xfrm>
        </p:spPr>
        <p:txBody>
          <a:bodyPr/>
          <a:lstStyle/>
          <a:p>
            <a:r>
              <a:rPr lang="en-US" dirty="0" smtClean="0"/>
              <a:t>Progress for the Logic </a:t>
            </a:r>
            <a:r>
              <a:rPr lang="en-US" dirty="0"/>
              <a:t>Profile </a:t>
            </a:r>
            <a:r>
              <a:rPr lang="en-US" dirty="0" smtClean="0"/>
              <a:t>Enhancements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372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</a:t>
            </a:r>
            <a:r>
              <a:rPr lang="en-US" dirty="0" smtClean="0"/>
              <a:t>status</a:t>
            </a:r>
            <a:r>
              <a:rPr lang="en-US" dirty="0"/>
              <a:t> </a:t>
            </a:r>
            <a:r>
              <a:rPr lang="en-US" dirty="0" smtClean="0"/>
              <a:t>in current release</a:t>
            </a:r>
            <a:endParaRPr lang="en-US" dirty="0"/>
          </a:p>
        </p:txBody>
      </p:sp>
      <p:pic>
        <p:nvPicPr>
          <p:cNvPr id="5" name="Picture 4" descr="Screen Shot 2018-10-13 at 14.12.0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3200"/>
            <a:ext cx="9144000" cy="389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607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4792972"/>
          </a:xfrm>
        </p:spPr>
        <p:txBody>
          <a:bodyPr>
            <a:normAutofit/>
          </a:bodyPr>
          <a:lstStyle/>
          <a:p>
            <a:r>
              <a:rPr lang="en-US" dirty="0" smtClean="0"/>
              <a:t>FSN - Sufficiently defined concept definition status</a:t>
            </a:r>
          </a:p>
          <a:p>
            <a:r>
              <a:rPr lang="en-US" dirty="0" smtClean="0"/>
              <a:t>PT </a:t>
            </a:r>
            <a:r>
              <a:rPr lang="mr-IN" dirty="0" smtClean="0"/>
              <a:t>–</a:t>
            </a:r>
            <a:r>
              <a:rPr lang="en-US" dirty="0" smtClean="0"/>
              <a:t> Defined</a:t>
            </a:r>
          </a:p>
          <a:p>
            <a:r>
              <a:rPr lang="en-US" dirty="0" smtClean="0"/>
              <a:t>SYN </a:t>
            </a:r>
            <a:r>
              <a:rPr lang="mr-IN" dirty="0" smtClean="0"/>
              <a:t>–</a:t>
            </a:r>
            <a:r>
              <a:rPr lang="en-US" dirty="0" smtClean="0"/>
              <a:t> Necessary and sufficient definition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Defined</a:t>
            </a:r>
            <a:endParaRPr lang="en-US" dirty="0"/>
          </a:p>
          <a:p>
            <a:pPr lvl="1"/>
            <a:r>
              <a:rPr lang="en-US" dirty="0"/>
              <a:t>Sufficiently defined concept definition status</a:t>
            </a:r>
          </a:p>
          <a:p>
            <a:pPr lvl="2"/>
            <a:r>
              <a:rPr lang="en-US" dirty="0"/>
              <a:t>Necessary and sufficient definition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</a:t>
            </a:r>
            <a:r>
              <a:rPr lang="en-US" dirty="0" smtClean="0"/>
              <a:t>status </a:t>
            </a:r>
            <a:r>
              <a:rPr lang="mr-IN" dirty="0" smtClean="0"/>
              <a:t>–</a:t>
            </a:r>
            <a:r>
              <a:rPr lang="en-US" dirty="0" smtClean="0"/>
              <a:t> semantic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345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7"/>
            <a:ext cx="8229600" cy="503177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necessary and sufficient conditions can be represented by </a:t>
            </a:r>
            <a:r>
              <a:rPr lang="en-US" dirty="0" err="1"/>
              <a:t>EquivalentClass</a:t>
            </a:r>
            <a:r>
              <a:rPr lang="en-US" dirty="0"/>
              <a:t>(C D) where D is not a name class. Therefore, the named class C is </a:t>
            </a:r>
            <a:r>
              <a:rPr lang="en-US" b="1" dirty="0"/>
              <a:t>defined</a:t>
            </a:r>
            <a:r>
              <a:rPr lang="en-US" dirty="0"/>
              <a:t>.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necessary (but not sufficient) conditions can be represented by D in </a:t>
            </a:r>
            <a:r>
              <a:rPr lang="en-US" dirty="0" err="1"/>
              <a:t>SubClassOf</a:t>
            </a:r>
            <a:r>
              <a:rPr lang="en-US" dirty="0"/>
              <a:t>(C D) where D is a named or not named class. T</a:t>
            </a:r>
            <a:r>
              <a:rPr lang="en-US" dirty="0" smtClean="0"/>
              <a:t>he </a:t>
            </a:r>
            <a:r>
              <a:rPr lang="en-US" dirty="0"/>
              <a:t>named class C is </a:t>
            </a:r>
            <a:r>
              <a:rPr lang="en-US" b="1" dirty="0" smtClean="0"/>
              <a:t>primitive.</a:t>
            </a:r>
            <a:endParaRPr lang="en-US" b="1" dirty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sufficient conditions (but not necessary) can be represented by C in </a:t>
            </a:r>
            <a:r>
              <a:rPr lang="en-US" dirty="0" err="1"/>
              <a:t>SubClassOf</a:t>
            </a:r>
            <a:r>
              <a:rPr lang="en-US" dirty="0"/>
              <a:t>(C D) where C is </a:t>
            </a:r>
            <a:r>
              <a:rPr lang="en-US" dirty="0" smtClean="0"/>
              <a:t>NOT </a:t>
            </a:r>
            <a:r>
              <a:rPr lang="en-US" dirty="0"/>
              <a:t>a named class. </a:t>
            </a:r>
            <a:endParaRPr lang="en-US" dirty="0" smtClean="0"/>
          </a:p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named class D is defined by sufficient </a:t>
            </a:r>
            <a:r>
              <a:rPr lang="en-US" dirty="0" smtClean="0"/>
              <a:t>conditions. Is it sufficiently defined?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status differences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167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4845454"/>
          </a:xfrm>
        </p:spPr>
        <p:txBody>
          <a:bodyPr>
            <a:normAutofit fontScale="70000" lnSpcReduction="20000"/>
          </a:bodyPr>
          <a:lstStyle/>
          <a:p>
            <a:pPr marL="129541" indent="0">
              <a:buNone/>
            </a:pPr>
            <a:r>
              <a:rPr lang="en-US" dirty="0" smtClean="0"/>
              <a:t>Defined by two GCIs as sufficient conditions, </a:t>
            </a:r>
            <a:r>
              <a:rPr lang="en-US" dirty="0"/>
              <a:t>in Manchester syntax:</a:t>
            </a:r>
          </a:p>
          <a:p>
            <a:endParaRPr lang="en-US" dirty="0"/>
          </a:p>
          <a:p>
            <a:r>
              <a:rPr lang="en-US" dirty="0"/>
              <a:t>"Secondary diabetes" </a:t>
            </a:r>
            <a:r>
              <a:rPr lang="en-US" dirty="0" err="1"/>
              <a:t>SubClassOf</a:t>
            </a:r>
            <a:r>
              <a:rPr lang="en-US" dirty="0"/>
              <a:t> Diabetes</a:t>
            </a:r>
          </a:p>
          <a:p>
            <a:pPr lvl="1"/>
            <a:r>
              <a:rPr lang="en-US" dirty="0"/>
              <a:t>GCI: Diabetes and ("causative agent" some Drug) </a:t>
            </a:r>
            <a:r>
              <a:rPr lang="en-US" dirty="0" err="1"/>
              <a:t>SubClassOf</a:t>
            </a:r>
            <a:r>
              <a:rPr lang="en-US" dirty="0"/>
              <a:t> "Secondary diabetes"</a:t>
            </a:r>
          </a:p>
          <a:p>
            <a:pPr lvl="1"/>
            <a:r>
              <a:rPr lang="en-US" dirty="0"/>
              <a:t>GCI: Diabetes and ("due to" some Disease) </a:t>
            </a:r>
            <a:r>
              <a:rPr lang="en-US" dirty="0" err="1"/>
              <a:t>SubClassOf</a:t>
            </a:r>
            <a:r>
              <a:rPr lang="en-US" dirty="0"/>
              <a:t> "Secondary diabetes"</a:t>
            </a:r>
          </a:p>
          <a:p>
            <a:r>
              <a:rPr lang="en-US" dirty="0"/>
              <a:t>A concept, such as "Drug induced diabetes" can be sufficiently defined (necessary and sufficient) </a:t>
            </a:r>
            <a:r>
              <a:rPr lang="en-US" dirty="0" smtClean="0"/>
              <a:t>as</a:t>
            </a:r>
          </a:p>
          <a:p>
            <a:pPr lvl="1"/>
            <a:r>
              <a:rPr lang="en-US" dirty="0" smtClean="0"/>
              <a:t>Diabetes </a:t>
            </a:r>
            <a:r>
              <a:rPr lang="en-US" dirty="0"/>
              <a:t>AND "causative agent" some Drug</a:t>
            </a:r>
          </a:p>
          <a:p>
            <a:pPr marL="129541" indent="0">
              <a:buNone/>
            </a:pPr>
            <a:r>
              <a:rPr lang="en-US" dirty="0"/>
              <a:t>It will be classified under the "Secondary diabetes" because it meets the sufficient condition (but necessary) in the first GCI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  <a:p>
            <a:r>
              <a:rPr lang="en-US" dirty="0"/>
              <a:t>Similarly, diabetes due to cystic fibrosis can be sufficiently defined (necessary and sufficient) as </a:t>
            </a:r>
            <a:endParaRPr lang="en-US" dirty="0" smtClean="0"/>
          </a:p>
          <a:p>
            <a:pPr lvl="1"/>
            <a:r>
              <a:rPr lang="en-US" dirty="0" smtClean="0"/>
              <a:t>Diabetes </a:t>
            </a:r>
            <a:r>
              <a:rPr lang="en-US" dirty="0"/>
              <a:t>AND "due to" some "Cystic fibrosis"</a:t>
            </a:r>
          </a:p>
          <a:p>
            <a:pPr marL="129541" indent="0">
              <a:buNone/>
            </a:pPr>
            <a:r>
              <a:rPr lang="en-US" dirty="0"/>
              <a:t>It will also be classified under the "Secondary diabetes" because it meets the sufficient condition in the second GCI.</a:t>
            </a:r>
          </a:p>
          <a:p>
            <a:endParaRPr lang="en-US" dirty="0"/>
          </a:p>
          <a:p>
            <a:r>
              <a:rPr lang="en-US" dirty="0"/>
              <a:t>These two GCIs represent sufficient </a:t>
            </a:r>
            <a:r>
              <a:rPr lang="en-US" dirty="0" smtClean="0"/>
              <a:t>conditions, but they are not </a:t>
            </a:r>
            <a:r>
              <a:rPr lang="en-US" dirty="0"/>
              <a:t>necessary conditions because all concepts that have met one of these conditions would be classified as subconcepts of secondary diabetes.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393"/>
            <a:ext cx="6592043" cy="507995"/>
          </a:xfrm>
        </p:spPr>
        <p:txBody>
          <a:bodyPr/>
          <a:lstStyle/>
          <a:p>
            <a:r>
              <a:rPr lang="en-US" dirty="0" smtClean="0"/>
              <a:t>Example - Secondary </a:t>
            </a:r>
            <a:r>
              <a:rPr lang="en-US" dirty="0"/>
              <a:t>diabetes </a:t>
            </a:r>
          </a:p>
        </p:txBody>
      </p:sp>
    </p:spTree>
    <p:extLst>
      <p:ext uri="{BB962C8B-B14F-4D97-AF65-F5344CB8AC3E}">
        <p14:creationId xmlns:p14="http://schemas.microsoft.com/office/powerpoint/2010/main" val="3853870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4845454"/>
          </a:xfrm>
        </p:spPr>
        <p:txBody>
          <a:bodyPr>
            <a:normAutofit/>
          </a:bodyPr>
          <a:lstStyle/>
          <a:p>
            <a:r>
              <a:rPr lang="en-US" dirty="0" smtClean="0"/>
              <a:t>Defined vs. Primitive in Description logics</a:t>
            </a:r>
          </a:p>
          <a:p>
            <a:pPr lvl="1"/>
            <a:r>
              <a:rPr lang="en-US" dirty="0" smtClean="0"/>
              <a:t>Defined concepts are </a:t>
            </a:r>
            <a:r>
              <a:rPr lang="en-US" dirty="0" err="1" smtClean="0"/>
              <a:t>precoordinated</a:t>
            </a:r>
            <a:r>
              <a:rPr lang="en-US" dirty="0" smtClean="0"/>
              <a:t> concepts on left-hand side of </a:t>
            </a:r>
            <a:r>
              <a:rPr lang="en-US" dirty="0"/>
              <a:t>Equivalent </a:t>
            </a:r>
            <a:r>
              <a:rPr lang="en-US" dirty="0" smtClean="0"/>
              <a:t>Classes definition, whereas the other concepts are Primitive concepts.</a:t>
            </a:r>
          </a:p>
          <a:p>
            <a:endParaRPr lang="en-US" dirty="0" smtClean="0"/>
          </a:p>
          <a:p>
            <a:r>
              <a:rPr lang="en-US" dirty="0" smtClean="0"/>
              <a:t>Given </a:t>
            </a:r>
            <a:r>
              <a:rPr lang="en-US" dirty="0" smtClean="0"/>
              <a:t>potential confusion for sufficient conditions vs. sufficiently define, should we take the term ‘defined’ and the definition from DL?</a:t>
            </a:r>
          </a:p>
          <a:p>
            <a:endParaRPr lang="en-US" dirty="0" smtClean="0"/>
          </a:p>
          <a:p>
            <a:r>
              <a:rPr lang="en-US" dirty="0" smtClean="0"/>
              <a:t>‘</a:t>
            </a:r>
            <a:r>
              <a:rPr lang="en-US" dirty="0" smtClean="0"/>
              <a:t>Defined’ means a </a:t>
            </a:r>
            <a:r>
              <a:rPr lang="en-US" dirty="0" err="1" smtClean="0"/>
              <a:t>precoordinated</a:t>
            </a:r>
            <a:r>
              <a:rPr lang="en-US" dirty="0" smtClean="0"/>
              <a:t> concept has at lease one equivalent class </a:t>
            </a:r>
            <a:r>
              <a:rPr lang="en-US" dirty="0" smtClean="0"/>
              <a:t>axiom</a:t>
            </a:r>
            <a:r>
              <a:rPr lang="en-US" dirty="0"/>
              <a:t>.</a:t>
            </a:r>
            <a:endParaRPr lang="en-US" dirty="0" smtClean="0"/>
          </a:p>
          <a:p>
            <a:pPr lvl="1"/>
            <a:endParaRPr 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393"/>
            <a:ext cx="6592043" cy="507995"/>
          </a:xfrm>
        </p:spPr>
        <p:txBody>
          <a:bodyPr/>
          <a:lstStyle/>
          <a:p>
            <a:r>
              <a:rPr lang="en-US" dirty="0" smtClean="0"/>
              <a:t>Definition </a:t>
            </a:r>
            <a:r>
              <a:rPr lang="en-US" dirty="0" smtClean="0"/>
              <a:t>status - future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409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Property </a:t>
            </a:r>
            <a:r>
              <a:rPr lang="en-US" dirty="0"/>
              <a:t>declarations should be included in the OWL </a:t>
            </a:r>
            <a:r>
              <a:rPr lang="en-US" dirty="0" err="1" smtClean="0"/>
              <a:t>refset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The </a:t>
            </a:r>
            <a:r>
              <a:rPr lang="en-US" dirty="0"/>
              <a:t>property declarations include all attributes for SNOMED CT concept modeling.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attribute concepts must be excluded from the Class declarations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Class and Property declarations are excluded from the OWL axiom </a:t>
            </a:r>
            <a:r>
              <a:rPr lang="en-US" dirty="0" err="1" smtClean="0"/>
              <a:t>refset</a:t>
            </a:r>
            <a:r>
              <a:rPr lang="en-US" dirty="0" smtClean="0"/>
              <a:t>.</a:t>
            </a:r>
          </a:p>
          <a:p>
            <a:r>
              <a:rPr lang="en-US" dirty="0"/>
              <a:t>S</a:t>
            </a:r>
            <a:r>
              <a:rPr lang="en-US" dirty="0" smtClean="0"/>
              <a:t>uch information should be derived from OWL expressions of </a:t>
            </a:r>
            <a:r>
              <a:rPr lang="en-US" dirty="0" err="1" smtClean="0"/>
              <a:t>SubClassOf</a:t>
            </a:r>
            <a:r>
              <a:rPr lang="en-US" dirty="0" smtClean="0"/>
              <a:t>, </a:t>
            </a:r>
            <a:r>
              <a:rPr lang="en-US" dirty="0" err="1" smtClean="0"/>
              <a:t>SubObjectPropertyOf</a:t>
            </a:r>
            <a:r>
              <a:rPr lang="en-US" dirty="0" smtClean="0"/>
              <a:t> and </a:t>
            </a:r>
            <a:r>
              <a:rPr lang="en-US" dirty="0" err="1" smtClean="0"/>
              <a:t>SubDataPropertyOf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Declarations for properties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237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de deck simple with alternative cover SI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deck simple with alternative cover SI.potx</Template>
  <TotalTime>511</TotalTime>
  <Words>1297</Words>
  <Application>Microsoft Macintosh PowerPoint</Application>
  <PresentationFormat>On-screen Show (4:3)</PresentationFormat>
  <Paragraphs>127</Paragraphs>
  <Slides>15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Slide deck simple with alternative cover SI</vt:lpstr>
      <vt:lpstr> Update for SNOED CT OWL Guide   Yongsheng Gao,  MAG meeting, Vancouver, 2018/10/15</vt:lpstr>
      <vt:lpstr>Progress for the Logic Profile Enhancements</vt:lpstr>
      <vt:lpstr>Progress for the Logic Profile Enhancements</vt:lpstr>
      <vt:lpstr>Definition status in current release</vt:lpstr>
      <vt:lpstr>Definition status – semantic </vt:lpstr>
      <vt:lpstr>Definition status differences</vt:lpstr>
      <vt:lpstr>Example - Secondary diabetes </vt:lpstr>
      <vt:lpstr>Definition status - future </vt:lpstr>
      <vt:lpstr>Declarations for properties</vt:lpstr>
      <vt:lpstr>Versioning for Axioms</vt:lpstr>
      <vt:lpstr>Modules and Axioms</vt:lpstr>
      <vt:lpstr>Property Chain</vt:lpstr>
      <vt:lpstr>Inferred RF2 relationships before reduction</vt:lpstr>
      <vt:lpstr>Rule 2 - Property chains including transitive properties </vt:lpstr>
      <vt:lpstr>Inferred relationships after reduction</vt:lpstr>
    </vt:vector>
  </TitlesOfParts>
  <Manager/>
  <Company>SNOMED International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deck</dc:title>
  <dc:subject/>
  <dc:creator/>
  <cp:keywords/>
  <dc:description/>
  <cp:lastModifiedBy>Yongsheng Gao</cp:lastModifiedBy>
  <cp:revision>37</cp:revision>
  <dcterms:created xsi:type="dcterms:W3CDTF">2015-03-19T10:29:13Z</dcterms:created>
  <dcterms:modified xsi:type="dcterms:W3CDTF">2018-10-15T16:34:23Z</dcterms:modified>
  <cp:category/>
</cp:coreProperties>
</file>