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0"/>
  </p:notesMasterIdLst>
  <p:sldIdLst>
    <p:sldId id="269" r:id="rId2"/>
    <p:sldId id="264" r:id="rId3"/>
    <p:sldId id="268" r:id="rId4"/>
    <p:sldId id="270" r:id="rId5"/>
    <p:sldId id="265" r:id="rId6"/>
    <p:sldId id="271" r:id="rId7"/>
    <p:sldId id="266" r:id="rId8"/>
    <p:sldId id="267" r:id="rId9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11" autoAdjust="0"/>
    <p:restoredTop sz="94757" autoAdjust="0"/>
  </p:normalViewPr>
  <p:slideViewPr>
    <p:cSldViewPr snapToGrid="0" snapToObjects="1">
      <p:cViewPr>
        <p:scale>
          <a:sx n="77" d="100"/>
          <a:sy n="77" d="100"/>
        </p:scale>
        <p:origin x="-134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GB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06A29-122E-6140-97AF-06E93378B545}" type="datetimeFigureOut">
              <a:rPr lang="en-US" smtClean="0"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6480E-E720-2846-ACF3-F5D5ADF1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234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81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dirty="0" smtClean="0"/>
              <a:t>Map SIG – Future direction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12754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SIG – current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lnSpc>
                <a:spcPct val="80000"/>
              </a:lnSpc>
              <a:buNone/>
              <a:defRPr/>
            </a:pPr>
            <a:r>
              <a:rPr lang="en-GB" dirty="0" smtClean="0"/>
              <a:t>The </a:t>
            </a:r>
            <a:r>
              <a:rPr lang="en-GB" dirty="0"/>
              <a:t>mission of IHTSDO Mapping special Interest Group is to</a:t>
            </a:r>
            <a:r>
              <a:rPr lang="en-GB" dirty="0" smtClean="0"/>
              <a:t>:</a:t>
            </a:r>
            <a:endParaRPr lang="en-GB" dirty="0"/>
          </a:p>
          <a:p>
            <a:pPr lvl="1">
              <a:lnSpc>
                <a:spcPct val="80000"/>
              </a:lnSpc>
              <a:defRPr/>
            </a:pPr>
            <a:r>
              <a:rPr lang="en-GB" sz="2400" dirty="0"/>
              <a:t>Enable the IHTSDO to gather input from multiple perspectives about current science and practice related to clinical terminology mapping.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400" dirty="0"/>
              <a:t>Provide a forum for the discussion of mapping topics related to SNOMED CT including priorities for future mappings, implementation and deployment best practices, and validation. 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400" dirty="0"/>
              <a:t>Be a conduit of feedback from other organizations to the IHTSDO.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400" dirty="0"/>
              <a:t>Educate and inform the clinical, administrative and political communities who may employ SNOMED CT regarding the structure, function, appropriate use and benefits of SNOMED CT maps.</a:t>
            </a:r>
            <a:endParaRPr lang="en-US" sz="24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154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SIG – current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en-GB" dirty="0"/>
              <a:t>Scope of activities</a:t>
            </a:r>
            <a:r>
              <a:rPr lang="en-GB" dirty="0" smtClean="0"/>
              <a:t>:</a:t>
            </a:r>
          </a:p>
          <a:p>
            <a:pPr>
              <a:lnSpc>
                <a:spcPct val="80000"/>
              </a:lnSpc>
              <a:buNone/>
              <a:defRPr/>
            </a:pPr>
            <a:endParaRPr lang="en-GB" dirty="0"/>
          </a:p>
          <a:p>
            <a:pPr>
              <a:lnSpc>
                <a:spcPct val="80000"/>
              </a:lnSpc>
              <a:defRPr/>
            </a:pPr>
            <a:r>
              <a:rPr lang="en-GB" dirty="0"/>
              <a:t>E</a:t>
            </a:r>
            <a:r>
              <a:rPr lang="en-GB" dirty="0" smtClean="0"/>
              <a:t>ducation </a:t>
            </a:r>
            <a:r>
              <a:rPr lang="en-GB" dirty="0"/>
              <a:t>of the SNOMED community regarding mapping</a:t>
            </a:r>
          </a:p>
          <a:p>
            <a:pPr>
              <a:lnSpc>
                <a:spcPct val="80000"/>
              </a:lnSpc>
              <a:defRPr/>
            </a:pPr>
            <a:r>
              <a:rPr lang="en-GB" dirty="0"/>
              <a:t>F</a:t>
            </a:r>
            <a:r>
              <a:rPr lang="en-GB" dirty="0" smtClean="0"/>
              <a:t>ormulation </a:t>
            </a:r>
            <a:r>
              <a:rPr lang="en-GB" dirty="0"/>
              <a:t>of optimal and efficient data structures and procedures for map creation</a:t>
            </a:r>
          </a:p>
          <a:p>
            <a:pPr>
              <a:lnSpc>
                <a:spcPct val="80000"/>
              </a:lnSpc>
              <a:defRPr/>
            </a:pPr>
            <a:r>
              <a:rPr lang="en-GB" dirty="0" smtClean="0"/>
              <a:t>Supervising </a:t>
            </a:r>
            <a:r>
              <a:rPr lang="en-GB" dirty="0"/>
              <a:t>and providing input regarding priority map creation and maintenance within the constraints of IHTSDO resources and with agreement of the Management Board.</a:t>
            </a:r>
          </a:p>
          <a:p>
            <a:pPr>
              <a:lnSpc>
                <a:spcPct val="80000"/>
              </a:lnSpc>
              <a:defRPr/>
            </a:pPr>
            <a:r>
              <a:rPr lang="en-GB" dirty="0"/>
              <a:t>C</a:t>
            </a:r>
            <a:r>
              <a:rPr lang="en-GB" dirty="0" smtClean="0"/>
              <a:t>oordination </a:t>
            </a:r>
            <a:r>
              <a:rPr lang="en-GB" dirty="0"/>
              <a:t>and conduct of validation activities to assure map reproducibility and usefulness</a:t>
            </a:r>
          </a:p>
          <a:p>
            <a:pPr>
              <a:lnSpc>
                <a:spcPct val="80000"/>
              </a:lnSpc>
              <a:defRPr/>
            </a:pPr>
            <a:r>
              <a:rPr lang="en-GB" dirty="0"/>
              <a:t>A</a:t>
            </a:r>
            <a:r>
              <a:rPr lang="en-GB" dirty="0" smtClean="0"/>
              <a:t>ssisting </a:t>
            </a:r>
            <a:r>
              <a:rPr lang="en-GB" dirty="0"/>
              <a:t>IHTSDO in the identification and creation of information technology resources to facilitate mapping efforts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298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r>
              <a:rPr lang="en-US" dirty="0" smtClean="0"/>
              <a:t>Reasons</a:t>
            </a:r>
          </a:p>
          <a:p>
            <a:endParaRPr lang="en-US" dirty="0"/>
          </a:p>
          <a:p>
            <a:r>
              <a:rPr lang="en-US" dirty="0" smtClean="0"/>
              <a:t>Map SIG reports to Content Committee</a:t>
            </a:r>
          </a:p>
          <a:p>
            <a:r>
              <a:rPr lang="en-US" dirty="0" smtClean="0"/>
              <a:t>Created at a time when the IHTSDO did not have its own mapping capability</a:t>
            </a:r>
          </a:p>
          <a:p>
            <a:r>
              <a:rPr lang="en-US" dirty="0" smtClean="0"/>
              <a:t>Existing products are moving to a steady state</a:t>
            </a:r>
          </a:p>
          <a:p>
            <a:r>
              <a:rPr lang="en-US" dirty="0" smtClean="0"/>
              <a:t>Focus is moving from development </a:t>
            </a:r>
            <a:r>
              <a:rPr lang="en-US" smtClean="0"/>
              <a:t>to maintenance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change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349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 of focus</a:t>
            </a:r>
          </a:p>
          <a:p>
            <a:r>
              <a:rPr lang="en-US" dirty="0" smtClean="0"/>
              <a:t>Advisory group</a:t>
            </a:r>
          </a:p>
          <a:p>
            <a:pPr lvl="1"/>
            <a:r>
              <a:rPr lang="en-US" dirty="0" smtClean="0"/>
              <a:t>Sub group of the Content Managers Advisory Group</a:t>
            </a:r>
          </a:p>
          <a:p>
            <a:pPr marL="565150" lvl="1" indent="0">
              <a:buNone/>
            </a:pPr>
            <a:r>
              <a:rPr lang="en-US" b="1" u="sng" dirty="0" smtClean="0"/>
              <a:t>OR</a:t>
            </a:r>
          </a:p>
          <a:p>
            <a:pPr lvl="1"/>
            <a:r>
              <a:rPr lang="en-US" dirty="0" smtClean="0"/>
              <a:t>Stand alone Advisory Group in its own right</a:t>
            </a:r>
          </a:p>
          <a:p>
            <a:r>
              <a:rPr lang="en-US" dirty="0" smtClean="0"/>
              <a:t>Focus</a:t>
            </a:r>
          </a:p>
          <a:p>
            <a:pPr lvl="1"/>
            <a:r>
              <a:rPr lang="en-US" dirty="0" smtClean="0"/>
              <a:t>Advising on the quality of the existing products</a:t>
            </a:r>
          </a:p>
          <a:p>
            <a:pPr lvl="2"/>
            <a:r>
              <a:rPr lang="en-US" dirty="0" smtClean="0"/>
              <a:t>Reviewing current products</a:t>
            </a:r>
          </a:p>
          <a:p>
            <a:pPr lvl="1"/>
            <a:r>
              <a:rPr lang="en-US" dirty="0" smtClean="0"/>
              <a:t>Advising of mapping developments</a:t>
            </a:r>
          </a:p>
          <a:p>
            <a:pPr lvl="2"/>
            <a:r>
              <a:rPr lang="en-US" dirty="0" smtClean="0"/>
              <a:t>Enhancements to existing mapping products and services</a:t>
            </a:r>
          </a:p>
          <a:p>
            <a:pPr lvl="2"/>
            <a:r>
              <a:rPr lang="en-US" dirty="0" smtClean="0"/>
              <a:t>Development of new mapping products and services</a:t>
            </a:r>
          </a:p>
          <a:p>
            <a:pPr lvl="1"/>
            <a:r>
              <a:rPr lang="en-US" dirty="0" smtClean="0"/>
              <a:t>Identifying opportunities to advance mapping profile within the community of practice and beyond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094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 group of the Content Managers Advisory </a:t>
            </a:r>
            <a:r>
              <a:rPr lang="en-US" dirty="0" smtClean="0"/>
              <a:t>Group</a:t>
            </a:r>
          </a:p>
          <a:p>
            <a:pPr lvl="1"/>
            <a:r>
              <a:rPr lang="en-US" dirty="0" smtClean="0"/>
              <a:t>Clear link to NRC’s/Members, who are one of the main users of the products (improved communication)</a:t>
            </a:r>
          </a:p>
          <a:p>
            <a:pPr lvl="1"/>
            <a:r>
              <a:rPr lang="en-US" dirty="0" smtClean="0"/>
              <a:t>Group would have greater clarity around use case requirements for mapping products (current and future)</a:t>
            </a:r>
          </a:p>
          <a:p>
            <a:pPr lvl="1"/>
            <a:r>
              <a:rPr lang="en-US" dirty="0" smtClean="0"/>
              <a:t>Development of future products and quality assurance of products are closely linked to annual work plan (funded)</a:t>
            </a:r>
          </a:p>
          <a:p>
            <a:pPr lvl="1"/>
            <a:r>
              <a:rPr lang="en-US" dirty="0" smtClean="0"/>
              <a:t>Does the lack of clinical oversight cause a problem?</a:t>
            </a:r>
            <a:endParaRPr lang="en-US" dirty="0"/>
          </a:p>
          <a:p>
            <a:r>
              <a:rPr lang="en-US" dirty="0" smtClean="0"/>
              <a:t>Stand </a:t>
            </a:r>
            <a:r>
              <a:rPr lang="en-US" dirty="0"/>
              <a:t>alone Advisory Group in its own </a:t>
            </a:r>
            <a:r>
              <a:rPr lang="en-US" dirty="0" smtClean="0"/>
              <a:t>right</a:t>
            </a:r>
          </a:p>
          <a:p>
            <a:pPr lvl="1"/>
            <a:r>
              <a:rPr lang="en-US" dirty="0" smtClean="0"/>
              <a:t>Autonomous – free to develop areas of interest</a:t>
            </a:r>
          </a:p>
          <a:p>
            <a:pPr lvl="1"/>
            <a:r>
              <a:rPr lang="en-US" dirty="0" smtClean="0"/>
              <a:t>Distance from end user requirements</a:t>
            </a:r>
          </a:p>
          <a:p>
            <a:pPr lvl="1"/>
            <a:r>
              <a:rPr lang="en-US" dirty="0" smtClean="0"/>
              <a:t>Routes for </a:t>
            </a:r>
            <a:r>
              <a:rPr lang="en-US" smtClean="0"/>
              <a:t>future funding?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659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mean by maps?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Traditional maps – SNOMED CT to ICD-10, SNOMED CT to ICD-9CM </a:t>
            </a:r>
            <a:r>
              <a:rPr lang="en-US" dirty="0" err="1" smtClean="0"/>
              <a:t>etc</a:t>
            </a:r>
            <a:r>
              <a:rPr lang="en-US" dirty="0" smtClean="0"/>
              <a:t> . . . 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but also . . . . </a:t>
            </a:r>
          </a:p>
          <a:p>
            <a:r>
              <a:rPr lang="en-US" dirty="0" smtClean="0"/>
              <a:t>Equivalence tables</a:t>
            </a:r>
          </a:p>
          <a:p>
            <a:r>
              <a:rPr lang="en-US" dirty="0" smtClean="0"/>
              <a:t>Linkage tables</a:t>
            </a:r>
          </a:p>
          <a:p>
            <a:endParaRPr lang="en-US" dirty="0"/>
          </a:p>
          <a:p>
            <a:pPr marL="129541" indent="0">
              <a:buNone/>
            </a:pPr>
            <a:r>
              <a:rPr lang="en-US" dirty="0" smtClean="0"/>
              <a:t> . . . helping implementers utilize terminology and classifications seamlessly . . . </a:t>
            </a:r>
          </a:p>
          <a:p>
            <a:pPr marL="129541" indent="0">
              <a:buNone/>
            </a:pPr>
            <a:endParaRPr lang="en-US" dirty="0" smtClean="0"/>
          </a:p>
          <a:p>
            <a:r>
              <a:rPr lang="en-US" dirty="0" smtClean="0"/>
              <a:t>Implementation guidance</a:t>
            </a:r>
          </a:p>
          <a:p>
            <a:r>
              <a:rPr lang="en-US" dirty="0" smtClean="0"/>
              <a:t>Agreeing and sharing mapping best practice</a:t>
            </a:r>
          </a:p>
        </p:txBody>
      </p:sp>
    </p:spTree>
    <p:extLst>
      <p:ext uri="{BB962C8B-B14F-4D97-AF65-F5344CB8AC3E}">
        <p14:creationId xmlns:p14="http://schemas.microsoft.com/office/powerpoint/2010/main" val="1051146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Feedback and discussion with Map SIG Members</a:t>
            </a:r>
          </a:p>
          <a:p>
            <a:r>
              <a:rPr lang="en-US" dirty="0" smtClean="0"/>
              <a:t>Agree future proposal (Scope and terms of reference)</a:t>
            </a:r>
          </a:p>
          <a:p>
            <a:r>
              <a:rPr lang="en-US" dirty="0" smtClean="0"/>
              <a:t>Formulate a proposal to go to GA/MB to formally dissolve Map SIG and create a new Map Advisory Sub-group</a:t>
            </a:r>
          </a:p>
          <a:p>
            <a:endParaRPr lang="en-US" dirty="0"/>
          </a:p>
          <a:p>
            <a:r>
              <a:rPr lang="en-US" dirty="0" smtClean="0"/>
              <a:t>Timescale ? . . . . to be discussed and agreed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832998"/>
      </p:ext>
    </p:extLst>
  </p:cSld>
  <p:clrMapOvr>
    <a:masterClrMapping/>
  </p:clrMapOvr>
</p:sld>
</file>

<file path=ppt/theme/theme1.xml><?xml version="1.0" encoding="utf-8"?>
<a:theme xmlns:a="http://schemas.openxmlformats.org/drawingml/2006/main" name="IHTSDO PPT Template 2014 (1)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 PPT Template 2014 (1).potx</Template>
  <TotalTime>457</TotalTime>
  <Words>501</Words>
  <Application>Microsoft Office PowerPoint</Application>
  <PresentationFormat>On-screen Show (4:3)</PresentationFormat>
  <Paragraphs>63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IHTSDO PPT Template 2014 (1)</vt:lpstr>
      <vt:lpstr>PowerPoint Presentation</vt:lpstr>
      <vt:lpstr>Map SIG – current</vt:lpstr>
      <vt:lpstr>Map SIG – current</vt:lpstr>
      <vt:lpstr>Why change ?</vt:lpstr>
      <vt:lpstr>Proposals for the future</vt:lpstr>
      <vt:lpstr>Two approaches</vt:lpstr>
      <vt:lpstr>What do we mean by maps?</vt:lpstr>
      <vt:lpstr>Next steps</vt:lpstr>
    </vt:vector>
  </TitlesOfParts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IHTSDO</dc:creator>
  <cp:lastModifiedBy>habr2</cp:lastModifiedBy>
  <cp:revision>25</cp:revision>
  <dcterms:modified xsi:type="dcterms:W3CDTF">2016-01-25T09:01:13Z</dcterms:modified>
</cp:coreProperties>
</file>