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256" r:id="rId2"/>
    <p:sldId id="257" r:id="rId3"/>
    <p:sldId id="258" r:id="rId4"/>
    <p:sldId id="259" r:id="rId5"/>
    <p:sldId id="260" r:id="rId6"/>
    <p:sldId id="261" r:id="rId7"/>
    <p:sldId id="262" r:id="rId8"/>
    <p:sldId id="269" r:id="rId9"/>
    <p:sldId id="268" r:id="rId10"/>
    <p:sldId id="263" r:id="rId11"/>
    <p:sldId id="264" r:id="rId12"/>
    <p:sldId id="270" r:id="rId13"/>
    <p:sldId id="265" r:id="rId14"/>
    <p:sldId id="266" r:id="rId15"/>
    <p:sldId id="267" r:id="rId16"/>
    <p:sldId id="271" r:id="rId17"/>
    <p:sldId id="272" r:id="rId18"/>
    <p:sldId id="273" r:id="rId19"/>
    <p:sldId id="274" r:id="rId20"/>
    <p:sldId id="275" r:id="rId21"/>
    <p:sldId id="27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14" autoAdjust="0"/>
    <p:restoredTop sz="94592"/>
  </p:normalViewPr>
  <p:slideViewPr>
    <p:cSldViewPr snapToGrid="0" snapToObjects="1">
      <p:cViewPr>
        <p:scale>
          <a:sx n="130" d="100"/>
          <a:sy n="130" d="100"/>
        </p:scale>
        <p:origin x="-520" y="-6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FBCFBE-03FB-D64E-B33A-9B3DA57C07FB}" type="datetimeFigureOut">
              <a:rPr lang="en-US" smtClean="0"/>
              <a:t>4/8/18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962595-6EC7-CB4F-95BA-EE53ED8682C9}" type="slidenum">
              <a:rPr lang="en-US" smtClean="0"/>
              <a:t>‹#›</a:t>
            </a:fld>
            <a:endParaRPr lang="en-US"/>
          </a:p>
        </p:txBody>
      </p:sp>
    </p:spTree>
    <p:extLst>
      <p:ext uri="{BB962C8B-B14F-4D97-AF65-F5344CB8AC3E}">
        <p14:creationId xmlns:p14="http://schemas.microsoft.com/office/powerpoint/2010/main" val="1987701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962595-6EC7-CB4F-95BA-EE53ED8682C9}" type="slidenum">
              <a:rPr lang="en-US" smtClean="0"/>
              <a:t>4</a:t>
            </a:fld>
            <a:endParaRPr lang="en-US"/>
          </a:p>
        </p:txBody>
      </p:sp>
    </p:spTree>
    <p:extLst>
      <p:ext uri="{BB962C8B-B14F-4D97-AF65-F5344CB8AC3E}">
        <p14:creationId xmlns:p14="http://schemas.microsoft.com/office/powerpoint/2010/main" val="1874366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962595-6EC7-CB4F-95BA-EE53ED8682C9}" type="slidenum">
              <a:rPr lang="en-US" smtClean="0"/>
              <a:t>14</a:t>
            </a:fld>
            <a:endParaRPr lang="en-US"/>
          </a:p>
        </p:txBody>
      </p:sp>
    </p:spTree>
    <p:extLst>
      <p:ext uri="{BB962C8B-B14F-4D97-AF65-F5344CB8AC3E}">
        <p14:creationId xmlns:p14="http://schemas.microsoft.com/office/powerpoint/2010/main" val="40844510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4C37FF-2D71-C74C-812A-A73758AEC7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B626F92-2F13-7D41-9E8F-A857246AACE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113165C-3EB8-5047-8222-186E0AC61D39}"/>
              </a:ext>
            </a:extLst>
          </p:cNvPr>
          <p:cNvSpPr>
            <a:spLocks noGrp="1"/>
          </p:cNvSpPr>
          <p:nvPr>
            <p:ph type="dt" sz="half" idx="10"/>
          </p:nvPr>
        </p:nvSpPr>
        <p:spPr/>
        <p:txBody>
          <a:bodyPr/>
          <a:lstStyle/>
          <a:p>
            <a:fld id="{09177A92-866C-3C4E-AE1B-5C3837F56697}" type="datetimeFigureOut">
              <a:rPr lang="en-US" smtClean="0"/>
              <a:t>4/8/18</a:t>
            </a:fld>
            <a:endParaRPr lang="en-US"/>
          </a:p>
        </p:txBody>
      </p:sp>
      <p:sp>
        <p:nvSpPr>
          <p:cNvPr id="5" name="Footer Placeholder 4">
            <a:extLst>
              <a:ext uri="{FF2B5EF4-FFF2-40B4-BE49-F238E27FC236}">
                <a16:creationId xmlns:a16="http://schemas.microsoft.com/office/drawing/2014/main" id="{C76DD7E5-DD9B-2A46-90AC-11F832C33F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CC1FC0-9DE8-654C-BE99-4BFD5168CE28}"/>
              </a:ext>
            </a:extLst>
          </p:cNvPr>
          <p:cNvSpPr>
            <a:spLocks noGrp="1"/>
          </p:cNvSpPr>
          <p:nvPr>
            <p:ph type="sldNum" sz="quarter" idx="12"/>
          </p:nvPr>
        </p:nvSpPr>
        <p:spPr/>
        <p:txBody>
          <a:bodyPr/>
          <a:lstStyle/>
          <a:p>
            <a:fld id="{594A2562-5EB8-0D4A-9C3F-1B746A84135F}" type="slidenum">
              <a:rPr lang="en-US" smtClean="0"/>
              <a:t>‹#›</a:t>
            </a:fld>
            <a:endParaRPr lang="en-US"/>
          </a:p>
        </p:txBody>
      </p:sp>
    </p:spTree>
    <p:extLst>
      <p:ext uri="{BB962C8B-B14F-4D97-AF65-F5344CB8AC3E}">
        <p14:creationId xmlns:p14="http://schemas.microsoft.com/office/powerpoint/2010/main" val="3217849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9ED6B-8CF4-6A42-B08D-F57F737A41D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F29AAAF-FB2B-5542-8DF2-93E50FFE6D0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8B820C-5649-6A4A-BB32-5B584AF20021}"/>
              </a:ext>
            </a:extLst>
          </p:cNvPr>
          <p:cNvSpPr>
            <a:spLocks noGrp="1"/>
          </p:cNvSpPr>
          <p:nvPr>
            <p:ph type="dt" sz="half" idx="10"/>
          </p:nvPr>
        </p:nvSpPr>
        <p:spPr/>
        <p:txBody>
          <a:bodyPr/>
          <a:lstStyle/>
          <a:p>
            <a:fld id="{09177A92-866C-3C4E-AE1B-5C3837F56697}" type="datetimeFigureOut">
              <a:rPr lang="en-US" smtClean="0"/>
              <a:t>4/8/18</a:t>
            </a:fld>
            <a:endParaRPr lang="en-US"/>
          </a:p>
        </p:txBody>
      </p:sp>
      <p:sp>
        <p:nvSpPr>
          <p:cNvPr id="5" name="Footer Placeholder 4">
            <a:extLst>
              <a:ext uri="{FF2B5EF4-FFF2-40B4-BE49-F238E27FC236}">
                <a16:creationId xmlns:a16="http://schemas.microsoft.com/office/drawing/2014/main" id="{5D40EF61-F5E8-6344-A17E-531D97E7A6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7B75E4-3225-B24D-8FA4-8105AA26E524}"/>
              </a:ext>
            </a:extLst>
          </p:cNvPr>
          <p:cNvSpPr>
            <a:spLocks noGrp="1"/>
          </p:cNvSpPr>
          <p:nvPr>
            <p:ph type="sldNum" sz="quarter" idx="12"/>
          </p:nvPr>
        </p:nvSpPr>
        <p:spPr/>
        <p:txBody>
          <a:bodyPr/>
          <a:lstStyle/>
          <a:p>
            <a:fld id="{594A2562-5EB8-0D4A-9C3F-1B746A84135F}" type="slidenum">
              <a:rPr lang="en-US" smtClean="0"/>
              <a:t>‹#›</a:t>
            </a:fld>
            <a:endParaRPr lang="en-US"/>
          </a:p>
        </p:txBody>
      </p:sp>
    </p:spTree>
    <p:extLst>
      <p:ext uri="{BB962C8B-B14F-4D97-AF65-F5344CB8AC3E}">
        <p14:creationId xmlns:p14="http://schemas.microsoft.com/office/powerpoint/2010/main" val="3632878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521796E-F03C-FD41-8632-CFC31EEB7E8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9995872-9D41-C241-8D2D-35984A5937E3}"/>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86C565-BEE6-7F4E-81EC-89B7D3C2243A}"/>
              </a:ext>
            </a:extLst>
          </p:cNvPr>
          <p:cNvSpPr>
            <a:spLocks noGrp="1"/>
          </p:cNvSpPr>
          <p:nvPr>
            <p:ph type="dt" sz="half" idx="10"/>
          </p:nvPr>
        </p:nvSpPr>
        <p:spPr/>
        <p:txBody>
          <a:bodyPr/>
          <a:lstStyle/>
          <a:p>
            <a:fld id="{09177A92-866C-3C4E-AE1B-5C3837F56697}" type="datetimeFigureOut">
              <a:rPr lang="en-US" smtClean="0"/>
              <a:t>4/8/18</a:t>
            </a:fld>
            <a:endParaRPr lang="en-US"/>
          </a:p>
        </p:txBody>
      </p:sp>
      <p:sp>
        <p:nvSpPr>
          <p:cNvPr id="5" name="Footer Placeholder 4">
            <a:extLst>
              <a:ext uri="{FF2B5EF4-FFF2-40B4-BE49-F238E27FC236}">
                <a16:creationId xmlns:a16="http://schemas.microsoft.com/office/drawing/2014/main" id="{560AB05F-A4A9-BD4B-ADB2-20EB3F18E6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F1F820-8DB9-B54F-874C-0F6B9A75DC6B}"/>
              </a:ext>
            </a:extLst>
          </p:cNvPr>
          <p:cNvSpPr>
            <a:spLocks noGrp="1"/>
          </p:cNvSpPr>
          <p:nvPr>
            <p:ph type="sldNum" sz="quarter" idx="12"/>
          </p:nvPr>
        </p:nvSpPr>
        <p:spPr/>
        <p:txBody>
          <a:bodyPr/>
          <a:lstStyle/>
          <a:p>
            <a:fld id="{594A2562-5EB8-0D4A-9C3F-1B746A84135F}" type="slidenum">
              <a:rPr lang="en-US" smtClean="0"/>
              <a:t>‹#›</a:t>
            </a:fld>
            <a:endParaRPr lang="en-US"/>
          </a:p>
        </p:txBody>
      </p:sp>
    </p:spTree>
    <p:extLst>
      <p:ext uri="{BB962C8B-B14F-4D97-AF65-F5344CB8AC3E}">
        <p14:creationId xmlns:p14="http://schemas.microsoft.com/office/powerpoint/2010/main" val="24549457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7A547-C6F8-2540-875A-D6E7727D62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9C73EC-218C-1A43-BAD4-6C7CCA80A98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C7E293-EDC6-F243-8DA6-8753D7D821E7}"/>
              </a:ext>
            </a:extLst>
          </p:cNvPr>
          <p:cNvSpPr>
            <a:spLocks noGrp="1"/>
          </p:cNvSpPr>
          <p:nvPr>
            <p:ph type="dt" sz="half" idx="10"/>
          </p:nvPr>
        </p:nvSpPr>
        <p:spPr/>
        <p:txBody>
          <a:bodyPr/>
          <a:lstStyle/>
          <a:p>
            <a:fld id="{09177A92-866C-3C4E-AE1B-5C3837F56697}" type="datetimeFigureOut">
              <a:rPr lang="en-US" smtClean="0"/>
              <a:t>4/8/18</a:t>
            </a:fld>
            <a:endParaRPr lang="en-US"/>
          </a:p>
        </p:txBody>
      </p:sp>
      <p:sp>
        <p:nvSpPr>
          <p:cNvPr id="5" name="Footer Placeholder 4">
            <a:extLst>
              <a:ext uri="{FF2B5EF4-FFF2-40B4-BE49-F238E27FC236}">
                <a16:creationId xmlns:a16="http://schemas.microsoft.com/office/drawing/2014/main" id="{944E8CDC-5E7A-264A-ACAA-12A00402EB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D0D226-84B9-C94C-9B59-D0A9152A3C66}"/>
              </a:ext>
            </a:extLst>
          </p:cNvPr>
          <p:cNvSpPr>
            <a:spLocks noGrp="1"/>
          </p:cNvSpPr>
          <p:nvPr>
            <p:ph type="sldNum" sz="quarter" idx="12"/>
          </p:nvPr>
        </p:nvSpPr>
        <p:spPr/>
        <p:txBody>
          <a:bodyPr/>
          <a:lstStyle/>
          <a:p>
            <a:fld id="{594A2562-5EB8-0D4A-9C3F-1B746A84135F}" type="slidenum">
              <a:rPr lang="en-US" smtClean="0"/>
              <a:t>‹#›</a:t>
            </a:fld>
            <a:endParaRPr lang="en-US"/>
          </a:p>
        </p:txBody>
      </p:sp>
    </p:spTree>
    <p:extLst>
      <p:ext uri="{BB962C8B-B14F-4D97-AF65-F5344CB8AC3E}">
        <p14:creationId xmlns:p14="http://schemas.microsoft.com/office/powerpoint/2010/main" val="4267609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C5838-4490-E04D-9892-9CD14070886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314FFEF-05EF-B24C-8D02-E87EB24733A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BE4403D-856B-8540-BC22-C5F66249D720}"/>
              </a:ext>
            </a:extLst>
          </p:cNvPr>
          <p:cNvSpPr>
            <a:spLocks noGrp="1"/>
          </p:cNvSpPr>
          <p:nvPr>
            <p:ph type="dt" sz="half" idx="10"/>
          </p:nvPr>
        </p:nvSpPr>
        <p:spPr/>
        <p:txBody>
          <a:bodyPr/>
          <a:lstStyle/>
          <a:p>
            <a:fld id="{09177A92-866C-3C4E-AE1B-5C3837F56697}" type="datetimeFigureOut">
              <a:rPr lang="en-US" smtClean="0"/>
              <a:t>4/8/18</a:t>
            </a:fld>
            <a:endParaRPr lang="en-US"/>
          </a:p>
        </p:txBody>
      </p:sp>
      <p:sp>
        <p:nvSpPr>
          <p:cNvPr id="5" name="Footer Placeholder 4">
            <a:extLst>
              <a:ext uri="{FF2B5EF4-FFF2-40B4-BE49-F238E27FC236}">
                <a16:creationId xmlns:a16="http://schemas.microsoft.com/office/drawing/2014/main" id="{28DF8669-31FF-E143-A740-1FDEBBAF0E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256FC5-7DA2-AE43-8CD3-31D05C26C3B3}"/>
              </a:ext>
            </a:extLst>
          </p:cNvPr>
          <p:cNvSpPr>
            <a:spLocks noGrp="1"/>
          </p:cNvSpPr>
          <p:nvPr>
            <p:ph type="sldNum" sz="quarter" idx="12"/>
          </p:nvPr>
        </p:nvSpPr>
        <p:spPr/>
        <p:txBody>
          <a:bodyPr/>
          <a:lstStyle/>
          <a:p>
            <a:fld id="{594A2562-5EB8-0D4A-9C3F-1B746A84135F}" type="slidenum">
              <a:rPr lang="en-US" smtClean="0"/>
              <a:t>‹#›</a:t>
            </a:fld>
            <a:endParaRPr lang="en-US"/>
          </a:p>
        </p:txBody>
      </p:sp>
    </p:spTree>
    <p:extLst>
      <p:ext uri="{BB962C8B-B14F-4D97-AF65-F5344CB8AC3E}">
        <p14:creationId xmlns:p14="http://schemas.microsoft.com/office/powerpoint/2010/main" val="1987008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421C2-2209-F445-9363-2DD7DDE88F9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024F011-3284-E347-8B86-9AAC5C25F39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D2EA0BB-4035-754B-B736-B6BE5ACD8F1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2181036-9EE5-4B4E-A677-292D95D48A26}"/>
              </a:ext>
            </a:extLst>
          </p:cNvPr>
          <p:cNvSpPr>
            <a:spLocks noGrp="1"/>
          </p:cNvSpPr>
          <p:nvPr>
            <p:ph type="dt" sz="half" idx="10"/>
          </p:nvPr>
        </p:nvSpPr>
        <p:spPr/>
        <p:txBody>
          <a:bodyPr/>
          <a:lstStyle/>
          <a:p>
            <a:fld id="{09177A92-866C-3C4E-AE1B-5C3837F56697}" type="datetimeFigureOut">
              <a:rPr lang="en-US" smtClean="0"/>
              <a:t>4/8/18</a:t>
            </a:fld>
            <a:endParaRPr lang="en-US"/>
          </a:p>
        </p:txBody>
      </p:sp>
      <p:sp>
        <p:nvSpPr>
          <p:cNvPr id="6" name="Footer Placeholder 5">
            <a:extLst>
              <a:ext uri="{FF2B5EF4-FFF2-40B4-BE49-F238E27FC236}">
                <a16:creationId xmlns:a16="http://schemas.microsoft.com/office/drawing/2014/main" id="{CADFA96A-46BA-F047-9481-EC46D42CDD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A345BE-985A-DF4E-90C8-97D280A044E9}"/>
              </a:ext>
            </a:extLst>
          </p:cNvPr>
          <p:cNvSpPr>
            <a:spLocks noGrp="1"/>
          </p:cNvSpPr>
          <p:nvPr>
            <p:ph type="sldNum" sz="quarter" idx="12"/>
          </p:nvPr>
        </p:nvSpPr>
        <p:spPr/>
        <p:txBody>
          <a:bodyPr/>
          <a:lstStyle/>
          <a:p>
            <a:fld id="{594A2562-5EB8-0D4A-9C3F-1B746A84135F}" type="slidenum">
              <a:rPr lang="en-US" smtClean="0"/>
              <a:t>‹#›</a:t>
            </a:fld>
            <a:endParaRPr lang="en-US"/>
          </a:p>
        </p:txBody>
      </p:sp>
    </p:spTree>
    <p:extLst>
      <p:ext uri="{BB962C8B-B14F-4D97-AF65-F5344CB8AC3E}">
        <p14:creationId xmlns:p14="http://schemas.microsoft.com/office/powerpoint/2010/main" val="33025318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544B8-709A-7749-9072-EEA663DF32E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64B9014-C68C-F54E-A85E-947B384A7A5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F1A0C6B-A164-4A4F-9C3A-708B1E6AE51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07FBD75-FB53-D54E-A571-C193F17566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0DF015D-5423-C74B-84DD-DA2770D9A97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F801B9-0F95-5D46-9E47-C88AB41746A5}"/>
              </a:ext>
            </a:extLst>
          </p:cNvPr>
          <p:cNvSpPr>
            <a:spLocks noGrp="1"/>
          </p:cNvSpPr>
          <p:nvPr>
            <p:ph type="dt" sz="half" idx="10"/>
          </p:nvPr>
        </p:nvSpPr>
        <p:spPr/>
        <p:txBody>
          <a:bodyPr/>
          <a:lstStyle/>
          <a:p>
            <a:fld id="{09177A92-866C-3C4E-AE1B-5C3837F56697}" type="datetimeFigureOut">
              <a:rPr lang="en-US" smtClean="0"/>
              <a:t>4/8/18</a:t>
            </a:fld>
            <a:endParaRPr lang="en-US"/>
          </a:p>
        </p:txBody>
      </p:sp>
      <p:sp>
        <p:nvSpPr>
          <p:cNvPr id="8" name="Footer Placeholder 7">
            <a:extLst>
              <a:ext uri="{FF2B5EF4-FFF2-40B4-BE49-F238E27FC236}">
                <a16:creationId xmlns:a16="http://schemas.microsoft.com/office/drawing/2014/main" id="{8F21D043-40F8-A042-BC9D-DC935BAB24C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AC79676-B0F1-0048-BE98-89D8E8304C3D}"/>
              </a:ext>
            </a:extLst>
          </p:cNvPr>
          <p:cNvSpPr>
            <a:spLocks noGrp="1"/>
          </p:cNvSpPr>
          <p:nvPr>
            <p:ph type="sldNum" sz="quarter" idx="12"/>
          </p:nvPr>
        </p:nvSpPr>
        <p:spPr/>
        <p:txBody>
          <a:bodyPr/>
          <a:lstStyle/>
          <a:p>
            <a:fld id="{594A2562-5EB8-0D4A-9C3F-1B746A84135F}" type="slidenum">
              <a:rPr lang="en-US" smtClean="0"/>
              <a:t>‹#›</a:t>
            </a:fld>
            <a:endParaRPr lang="en-US"/>
          </a:p>
        </p:txBody>
      </p:sp>
    </p:spTree>
    <p:extLst>
      <p:ext uri="{BB962C8B-B14F-4D97-AF65-F5344CB8AC3E}">
        <p14:creationId xmlns:p14="http://schemas.microsoft.com/office/powerpoint/2010/main" val="316517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6F9E0-D08B-9247-ACE0-7722A6E715B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15F1418-964C-C546-AE20-4F261986FCB4}"/>
              </a:ext>
            </a:extLst>
          </p:cNvPr>
          <p:cNvSpPr>
            <a:spLocks noGrp="1"/>
          </p:cNvSpPr>
          <p:nvPr>
            <p:ph type="dt" sz="half" idx="10"/>
          </p:nvPr>
        </p:nvSpPr>
        <p:spPr/>
        <p:txBody>
          <a:bodyPr/>
          <a:lstStyle/>
          <a:p>
            <a:fld id="{09177A92-866C-3C4E-AE1B-5C3837F56697}" type="datetimeFigureOut">
              <a:rPr lang="en-US" smtClean="0"/>
              <a:t>4/8/18</a:t>
            </a:fld>
            <a:endParaRPr lang="en-US"/>
          </a:p>
        </p:txBody>
      </p:sp>
      <p:sp>
        <p:nvSpPr>
          <p:cNvPr id="4" name="Footer Placeholder 3">
            <a:extLst>
              <a:ext uri="{FF2B5EF4-FFF2-40B4-BE49-F238E27FC236}">
                <a16:creationId xmlns:a16="http://schemas.microsoft.com/office/drawing/2014/main" id="{28D62354-2ED2-A54C-A3C9-E363295C733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D4E92ED-78B7-D64C-85AB-7F405469FD85}"/>
              </a:ext>
            </a:extLst>
          </p:cNvPr>
          <p:cNvSpPr>
            <a:spLocks noGrp="1"/>
          </p:cNvSpPr>
          <p:nvPr>
            <p:ph type="sldNum" sz="quarter" idx="12"/>
          </p:nvPr>
        </p:nvSpPr>
        <p:spPr/>
        <p:txBody>
          <a:bodyPr/>
          <a:lstStyle/>
          <a:p>
            <a:fld id="{594A2562-5EB8-0D4A-9C3F-1B746A84135F}" type="slidenum">
              <a:rPr lang="en-US" smtClean="0"/>
              <a:t>‹#›</a:t>
            </a:fld>
            <a:endParaRPr lang="en-US"/>
          </a:p>
        </p:txBody>
      </p:sp>
    </p:spTree>
    <p:extLst>
      <p:ext uri="{BB962C8B-B14F-4D97-AF65-F5344CB8AC3E}">
        <p14:creationId xmlns:p14="http://schemas.microsoft.com/office/powerpoint/2010/main" val="3814785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0976322-991C-A542-8E61-72F8A3C04683}"/>
              </a:ext>
            </a:extLst>
          </p:cNvPr>
          <p:cNvSpPr>
            <a:spLocks noGrp="1"/>
          </p:cNvSpPr>
          <p:nvPr>
            <p:ph type="dt" sz="half" idx="10"/>
          </p:nvPr>
        </p:nvSpPr>
        <p:spPr/>
        <p:txBody>
          <a:bodyPr/>
          <a:lstStyle/>
          <a:p>
            <a:fld id="{09177A92-866C-3C4E-AE1B-5C3837F56697}" type="datetimeFigureOut">
              <a:rPr lang="en-US" smtClean="0"/>
              <a:t>4/8/18</a:t>
            </a:fld>
            <a:endParaRPr lang="en-US"/>
          </a:p>
        </p:txBody>
      </p:sp>
      <p:sp>
        <p:nvSpPr>
          <p:cNvPr id="3" name="Footer Placeholder 2">
            <a:extLst>
              <a:ext uri="{FF2B5EF4-FFF2-40B4-BE49-F238E27FC236}">
                <a16:creationId xmlns:a16="http://schemas.microsoft.com/office/drawing/2014/main" id="{17113998-A444-E14D-84A9-752B6C09BD2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5F5B8C2-9C56-5B46-B2DA-76D8A2206379}"/>
              </a:ext>
            </a:extLst>
          </p:cNvPr>
          <p:cNvSpPr>
            <a:spLocks noGrp="1"/>
          </p:cNvSpPr>
          <p:nvPr>
            <p:ph type="sldNum" sz="quarter" idx="12"/>
          </p:nvPr>
        </p:nvSpPr>
        <p:spPr/>
        <p:txBody>
          <a:bodyPr/>
          <a:lstStyle/>
          <a:p>
            <a:fld id="{594A2562-5EB8-0D4A-9C3F-1B746A84135F}" type="slidenum">
              <a:rPr lang="en-US" smtClean="0"/>
              <a:t>‹#›</a:t>
            </a:fld>
            <a:endParaRPr lang="en-US"/>
          </a:p>
        </p:txBody>
      </p:sp>
    </p:spTree>
    <p:extLst>
      <p:ext uri="{BB962C8B-B14F-4D97-AF65-F5344CB8AC3E}">
        <p14:creationId xmlns:p14="http://schemas.microsoft.com/office/powerpoint/2010/main" val="8625115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0AD84-39F4-6743-BACF-CE4358D4F3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21FE163-6393-704D-81F1-7E58412D605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1B58B6A-6805-C948-A6C8-CE66740E1C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D6358F8-53CB-A240-9572-2499E586F1DC}"/>
              </a:ext>
            </a:extLst>
          </p:cNvPr>
          <p:cNvSpPr>
            <a:spLocks noGrp="1"/>
          </p:cNvSpPr>
          <p:nvPr>
            <p:ph type="dt" sz="half" idx="10"/>
          </p:nvPr>
        </p:nvSpPr>
        <p:spPr/>
        <p:txBody>
          <a:bodyPr/>
          <a:lstStyle/>
          <a:p>
            <a:fld id="{09177A92-866C-3C4E-AE1B-5C3837F56697}" type="datetimeFigureOut">
              <a:rPr lang="en-US" smtClean="0"/>
              <a:t>4/8/18</a:t>
            </a:fld>
            <a:endParaRPr lang="en-US"/>
          </a:p>
        </p:txBody>
      </p:sp>
      <p:sp>
        <p:nvSpPr>
          <p:cNvPr id="6" name="Footer Placeholder 5">
            <a:extLst>
              <a:ext uri="{FF2B5EF4-FFF2-40B4-BE49-F238E27FC236}">
                <a16:creationId xmlns:a16="http://schemas.microsoft.com/office/drawing/2014/main" id="{F9890F43-21D9-A74E-A52F-7266A5F80F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9D5C0B6-45F5-8843-B738-8D4E22E822E2}"/>
              </a:ext>
            </a:extLst>
          </p:cNvPr>
          <p:cNvSpPr>
            <a:spLocks noGrp="1"/>
          </p:cNvSpPr>
          <p:nvPr>
            <p:ph type="sldNum" sz="quarter" idx="12"/>
          </p:nvPr>
        </p:nvSpPr>
        <p:spPr/>
        <p:txBody>
          <a:bodyPr/>
          <a:lstStyle/>
          <a:p>
            <a:fld id="{594A2562-5EB8-0D4A-9C3F-1B746A84135F}" type="slidenum">
              <a:rPr lang="en-US" smtClean="0"/>
              <a:t>‹#›</a:t>
            </a:fld>
            <a:endParaRPr lang="en-US"/>
          </a:p>
        </p:txBody>
      </p:sp>
    </p:spTree>
    <p:extLst>
      <p:ext uri="{BB962C8B-B14F-4D97-AF65-F5344CB8AC3E}">
        <p14:creationId xmlns:p14="http://schemas.microsoft.com/office/powerpoint/2010/main" val="23312843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F7688-E9FE-9C42-82AC-41AB3797F3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2FD571D-77DC-0446-9D61-7C75FE4CF9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7A19D8F-A0CE-7A4D-94DE-48D54F5418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DE8D9F1-353D-114E-AEF3-BFA5F92EF1A0}"/>
              </a:ext>
            </a:extLst>
          </p:cNvPr>
          <p:cNvSpPr>
            <a:spLocks noGrp="1"/>
          </p:cNvSpPr>
          <p:nvPr>
            <p:ph type="dt" sz="half" idx="10"/>
          </p:nvPr>
        </p:nvSpPr>
        <p:spPr/>
        <p:txBody>
          <a:bodyPr/>
          <a:lstStyle/>
          <a:p>
            <a:fld id="{09177A92-866C-3C4E-AE1B-5C3837F56697}" type="datetimeFigureOut">
              <a:rPr lang="en-US" smtClean="0"/>
              <a:t>4/8/18</a:t>
            </a:fld>
            <a:endParaRPr lang="en-US"/>
          </a:p>
        </p:txBody>
      </p:sp>
      <p:sp>
        <p:nvSpPr>
          <p:cNvPr id="6" name="Footer Placeholder 5">
            <a:extLst>
              <a:ext uri="{FF2B5EF4-FFF2-40B4-BE49-F238E27FC236}">
                <a16:creationId xmlns:a16="http://schemas.microsoft.com/office/drawing/2014/main" id="{886C63D4-F274-8747-BF7A-DE06F91621C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7596FA-5E65-3749-BB4F-98759DD856AF}"/>
              </a:ext>
            </a:extLst>
          </p:cNvPr>
          <p:cNvSpPr>
            <a:spLocks noGrp="1"/>
          </p:cNvSpPr>
          <p:nvPr>
            <p:ph type="sldNum" sz="quarter" idx="12"/>
          </p:nvPr>
        </p:nvSpPr>
        <p:spPr/>
        <p:txBody>
          <a:bodyPr/>
          <a:lstStyle/>
          <a:p>
            <a:fld id="{594A2562-5EB8-0D4A-9C3F-1B746A84135F}" type="slidenum">
              <a:rPr lang="en-US" smtClean="0"/>
              <a:t>‹#›</a:t>
            </a:fld>
            <a:endParaRPr lang="en-US"/>
          </a:p>
        </p:txBody>
      </p:sp>
    </p:spTree>
    <p:extLst>
      <p:ext uri="{BB962C8B-B14F-4D97-AF65-F5344CB8AC3E}">
        <p14:creationId xmlns:p14="http://schemas.microsoft.com/office/powerpoint/2010/main" val="4106078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938F71F-9568-BE46-AB3C-A10E6702B97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B005D18-591C-0143-9E5A-9CC0850C6C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B2C762-1F9C-F144-84D5-1556FA4246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177A92-866C-3C4E-AE1B-5C3837F56697}" type="datetimeFigureOut">
              <a:rPr lang="en-US" smtClean="0"/>
              <a:t>4/8/18</a:t>
            </a:fld>
            <a:endParaRPr lang="en-US"/>
          </a:p>
        </p:txBody>
      </p:sp>
      <p:sp>
        <p:nvSpPr>
          <p:cNvPr id="5" name="Footer Placeholder 4">
            <a:extLst>
              <a:ext uri="{FF2B5EF4-FFF2-40B4-BE49-F238E27FC236}">
                <a16:creationId xmlns:a16="http://schemas.microsoft.com/office/drawing/2014/main" id="{14B6449B-5901-9F49-860E-4B3DB244E2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3410138-331E-1647-BD7D-1F0DB7237B9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4A2562-5EB8-0D4A-9C3F-1B746A84135F}" type="slidenum">
              <a:rPr lang="en-US" smtClean="0"/>
              <a:t>‹#›</a:t>
            </a:fld>
            <a:endParaRPr lang="en-US"/>
          </a:p>
        </p:txBody>
      </p:sp>
    </p:spTree>
    <p:extLst>
      <p:ext uri="{BB962C8B-B14F-4D97-AF65-F5344CB8AC3E}">
        <p14:creationId xmlns:p14="http://schemas.microsoft.com/office/powerpoint/2010/main" val="9738457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238D7-5A75-094F-9727-FB316EDE3BF4}"/>
              </a:ext>
            </a:extLst>
          </p:cNvPr>
          <p:cNvSpPr>
            <a:spLocks noGrp="1"/>
          </p:cNvSpPr>
          <p:nvPr>
            <p:ph type="ctrTitle"/>
          </p:nvPr>
        </p:nvSpPr>
        <p:spPr/>
        <p:txBody>
          <a:bodyPr>
            <a:normAutofit fontScale="90000"/>
          </a:bodyPr>
          <a:lstStyle/>
          <a:p>
            <a:r>
              <a:rPr lang="en-GB" dirty="0"/>
              <a:t>Revision of “Pathologic process (qualifier value) hierarchy</a:t>
            </a:r>
            <a:r>
              <a:rPr lang="en-US" dirty="0">
                <a:effectLst/>
              </a:rPr>
              <a:t> </a:t>
            </a:r>
            <a:endParaRPr lang="en-US" dirty="0"/>
          </a:p>
        </p:txBody>
      </p:sp>
      <p:sp>
        <p:nvSpPr>
          <p:cNvPr id="4" name="Subtitle 3">
            <a:extLst>
              <a:ext uri="{FF2B5EF4-FFF2-40B4-BE49-F238E27FC236}">
                <a16:creationId xmlns:a16="http://schemas.microsoft.com/office/drawing/2014/main" id="{52B45926-E697-8B45-91B1-369DDB8D959D}"/>
              </a:ext>
            </a:extLst>
          </p:cNvPr>
          <p:cNvSpPr>
            <a:spLocks noGrp="1"/>
          </p:cNvSpPr>
          <p:nvPr>
            <p:ph type="subTitle" idx="1"/>
          </p:nvPr>
        </p:nvSpPr>
        <p:spPr/>
        <p:txBody>
          <a:bodyPr/>
          <a:lstStyle/>
          <a:p>
            <a:pPr algn="l"/>
            <a:r>
              <a:rPr lang="en-GB" dirty="0"/>
              <a:t>Coordinate with Event-condition-episode changes (Structure-disposition-process proposal), and coordinate with ASSOCIATED-MORPHOLOGY modeling</a:t>
            </a:r>
            <a:r>
              <a:rPr lang="en-US" dirty="0">
                <a:effectLst/>
              </a:rPr>
              <a:t> </a:t>
            </a:r>
            <a:endParaRPr lang="en-US" dirty="0"/>
          </a:p>
        </p:txBody>
      </p:sp>
    </p:spTree>
    <p:extLst>
      <p:ext uri="{BB962C8B-B14F-4D97-AF65-F5344CB8AC3E}">
        <p14:creationId xmlns:p14="http://schemas.microsoft.com/office/powerpoint/2010/main" val="13102580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23840-C6B2-864D-8785-A8569D7319AF}"/>
              </a:ext>
            </a:extLst>
          </p:cNvPr>
          <p:cNvSpPr>
            <a:spLocks noGrp="1"/>
          </p:cNvSpPr>
          <p:nvPr>
            <p:ph type="title"/>
          </p:nvPr>
        </p:nvSpPr>
        <p:spPr/>
        <p:txBody>
          <a:bodyPr/>
          <a:lstStyle/>
          <a:p>
            <a:r>
              <a:rPr lang="en-US" dirty="0"/>
              <a:t>Options</a:t>
            </a:r>
          </a:p>
        </p:txBody>
      </p:sp>
      <p:sp>
        <p:nvSpPr>
          <p:cNvPr id="6" name="Content Placeholder 5">
            <a:extLst>
              <a:ext uri="{FF2B5EF4-FFF2-40B4-BE49-F238E27FC236}">
                <a16:creationId xmlns:a16="http://schemas.microsoft.com/office/drawing/2014/main" id="{5701E8CA-76F9-5346-AE40-FFF441FB8E45}"/>
              </a:ext>
            </a:extLst>
          </p:cNvPr>
          <p:cNvSpPr>
            <a:spLocks noGrp="1"/>
          </p:cNvSpPr>
          <p:nvPr>
            <p:ph idx="1"/>
          </p:nvPr>
        </p:nvSpPr>
        <p:spPr/>
        <p:txBody>
          <a:bodyPr/>
          <a:lstStyle/>
          <a:p>
            <a:pPr lvl="0"/>
            <a:r>
              <a:rPr lang="en-GB" u="none" strike="noStrike" dirty="0">
                <a:effectLst/>
              </a:rPr>
              <a:t>Option 1</a:t>
            </a:r>
          </a:p>
          <a:p>
            <a:pPr lvl="1"/>
            <a:r>
              <a:rPr lang="en-GB" dirty="0"/>
              <a:t>R</a:t>
            </a:r>
            <a:r>
              <a:rPr lang="en-GB" u="none" strike="noStrike" dirty="0">
                <a:effectLst/>
              </a:rPr>
              <a:t>eplace the current PATHOLOGICAL PROCESS attribute with the currently unapproved PATHOGENESIS attribute in order to focus on the “originating process” rather than describe all of the processes that may be involved in the resulting abnormal morphology.  </a:t>
            </a:r>
            <a:endParaRPr lang="en-US" u="none" strike="noStrike" dirty="0">
              <a:effectLst/>
            </a:endParaRPr>
          </a:p>
          <a:p>
            <a:pPr lvl="0"/>
            <a:endParaRPr lang="en-US" dirty="0"/>
          </a:p>
        </p:txBody>
      </p:sp>
    </p:spTree>
    <p:extLst>
      <p:ext uri="{BB962C8B-B14F-4D97-AF65-F5344CB8AC3E}">
        <p14:creationId xmlns:p14="http://schemas.microsoft.com/office/powerpoint/2010/main" val="2376332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10769-074A-7644-968A-578670509F4C}"/>
              </a:ext>
            </a:extLst>
          </p:cNvPr>
          <p:cNvSpPr>
            <a:spLocks noGrp="1"/>
          </p:cNvSpPr>
          <p:nvPr>
            <p:ph type="title"/>
          </p:nvPr>
        </p:nvSpPr>
        <p:spPr/>
        <p:txBody>
          <a:bodyPr/>
          <a:lstStyle/>
          <a:p>
            <a:r>
              <a:rPr lang="en-US" dirty="0"/>
              <a:t>Options</a:t>
            </a:r>
          </a:p>
        </p:txBody>
      </p:sp>
      <p:sp>
        <p:nvSpPr>
          <p:cNvPr id="3" name="Content Placeholder 2">
            <a:extLst>
              <a:ext uri="{FF2B5EF4-FFF2-40B4-BE49-F238E27FC236}">
                <a16:creationId xmlns:a16="http://schemas.microsoft.com/office/drawing/2014/main" id="{A7AD8610-1CA1-474D-B331-426DADC7A023}"/>
              </a:ext>
            </a:extLst>
          </p:cNvPr>
          <p:cNvSpPr>
            <a:spLocks noGrp="1"/>
          </p:cNvSpPr>
          <p:nvPr>
            <p:ph idx="1"/>
          </p:nvPr>
        </p:nvSpPr>
        <p:spPr/>
        <p:txBody>
          <a:bodyPr>
            <a:normAutofit/>
          </a:bodyPr>
          <a:lstStyle/>
          <a:p>
            <a:r>
              <a:rPr lang="en-GB" u="none" strike="noStrike" dirty="0">
                <a:effectLst/>
              </a:rPr>
              <a:t>Option 2 </a:t>
            </a:r>
          </a:p>
          <a:p>
            <a:pPr lvl="1"/>
            <a:r>
              <a:rPr lang="en-GB" u="none" strike="noStrike" dirty="0">
                <a:effectLst/>
              </a:rPr>
              <a:t>Revise the definition of PATHOLOGICAL PROCESS to explicitly state that it is a “mode of origin or development of any disease or morbid process”, which would thus include the origin of the process. </a:t>
            </a:r>
          </a:p>
          <a:p>
            <a:pPr lvl="2"/>
            <a:r>
              <a:rPr lang="en-GB" dirty="0"/>
              <a:t>The associated qualifier values allowed for the adopted attribute will be revised to an appropriate intersection of the existing 308489006 |Pathological process (qualifier value)| and 303109001 |Pathogeneses (qualifier value)|hierarchies. </a:t>
            </a:r>
          </a:p>
          <a:p>
            <a:pPr lvl="2"/>
            <a:r>
              <a:rPr lang="en-GB" dirty="0"/>
              <a:t>The FSNs of the qualifier values will be revised to be explicit in representing “process” qualifiers to distinguish them from potential overlap with accepted morphologies.</a:t>
            </a:r>
          </a:p>
          <a:p>
            <a:pPr marL="0" indent="0">
              <a:buNone/>
            </a:pPr>
            <a:endParaRPr lang="en-US" dirty="0"/>
          </a:p>
        </p:txBody>
      </p:sp>
    </p:spTree>
    <p:extLst>
      <p:ext uri="{BB962C8B-B14F-4D97-AF65-F5344CB8AC3E}">
        <p14:creationId xmlns:p14="http://schemas.microsoft.com/office/powerpoint/2010/main" val="36765821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58199-F391-1C4A-AD58-06AE34282027}"/>
              </a:ext>
            </a:extLst>
          </p:cNvPr>
          <p:cNvSpPr>
            <a:spLocks noGrp="1"/>
          </p:cNvSpPr>
          <p:nvPr>
            <p:ph type="title"/>
          </p:nvPr>
        </p:nvSpPr>
        <p:spPr/>
        <p:txBody>
          <a:bodyPr/>
          <a:lstStyle/>
          <a:p>
            <a:r>
              <a:rPr lang="en-GB" dirty="0"/>
              <a:t>Proposed “Pathogeneses (qualifier value)” hierarchy structure</a:t>
            </a:r>
            <a:r>
              <a:rPr lang="en-US" dirty="0"/>
              <a:t> </a:t>
            </a:r>
          </a:p>
        </p:txBody>
      </p:sp>
      <p:pic>
        <p:nvPicPr>
          <p:cNvPr id="4" name="image2.png">
            <a:extLst>
              <a:ext uri="{FF2B5EF4-FFF2-40B4-BE49-F238E27FC236}">
                <a16:creationId xmlns:a16="http://schemas.microsoft.com/office/drawing/2014/main" id="{7073D8F1-8870-014A-8432-127D4F2E6A20}"/>
              </a:ext>
            </a:extLst>
          </p:cNvPr>
          <p:cNvPicPr>
            <a:picLocks noGrp="1"/>
          </p:cNvPicPr>
          <p:nvPr>
            <p:ph idx="1"/>
          </p:nvPr>
        </p:nvPicPr>
        <p:blipFill>
          <a:blip r:embed="rId2"/>
          <a:srcRect/>
          <a:stretch>
            <a:fillRect/>
          </a:stretch>
        </p:blipFill>
        <p:spPr>
          <a:xfrm>
            <a:off x="5170246" y="1825625"/>
            <a:ext cx="1851508" cy="4351338"/>
          </a:xfrm>
          <a:prstGeom prst="rect">
            <a:avLst/>
          </a:prstGeom>
          <a:ln/>
        </p:spPr>
      </p:pic>
    </p:spTree>
    <p:extLst>
      <p:ext uri="{BB962C8B-B14F-4D97-AF65-F5344CB8AC3E}">
        <p14:creationId xmlns:p14="http://schemas.microsoft.com/office/powerpoint/2010/main" val="36182027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8F232C4-4983-E64D-B847-909B188C1D7B}"/>
              </a:ext>
            </a:extLst>
          </p:cNvPr>
          <p:cNvSpPr>
            <a:spLocks noGrp="1"/>
          </p:cNvSpPr>
          <p:nvPr>
            <p:ph type="title"/>
          </p:nvPr>
        </p:nvSpPr>
        <p:spPr/>
        <p:txBody>
          <a:bodyPr/>
          <a:lstStyle/>
          <a:p>
            <a:r>
              <a:rPr lang="en-US" dirty="0"/>
              <a:t>Example: 109688001 |Chronic abscess of maxilla (disorder)|</a:t>
            </a:r>
          </a:p>
        </p:txBody>
      </p:sp>
      <p:sp>
        <p:nvSpPr>
          <p:cNvPr id="5" name="Text Placeholder 4">
            <a:extLst>
              <a:ext uri="{FF2B5EF4-FFF2-40B4-BE49-F238E27FC236}">
                <a16:creationId xmlns:a16="http://schemas.microsoft.com/office/drawing/2014/main" id="{E9E9C641-73A5-9E4A-A97A-1BFC524954D7}"/>
              </a:ext>
            </a:extLst>
          </p:cNvPr>
          <p:cNvSpPr>
            <a:spLocks noGrp="1"/>
          </p:cNvSpPr>
          <p:nvPr>
            <p:ph type="body" idx="1"/>
          </p:nvPr>
        </p:nvSpPr>
        <p:spPr/>
        <p:txBody>
          <a:bodyPr/>
          <a:lstStyle/>
          <a:p>
            <a:r>
              <a:rPr lang="en-US" dirty="0"/>
              <a:t>Current model</a:t>
            </a:r>
          </a:p>
        </p:txBody>
      </p:sp>
      <p:sp>
        <p:nvSpPr>
          <p:cNvPr id="7" name="Text Placeholder 6">
            <a:extLst>
              <a:ext uri="{FF2B5EF4-FFF2-40B4-BE49-F238E27FC236}">
                <a16:creationId xmlns:a16="http://schemas.microsoft.com/office/drawing/2014/main" id="{DCFFD22D-F111-034B-957B-20D5CD800A22}"/>
              </a:ext>
            </a:extLst>
          </p:cNvPr>
          <p:cNvSpPr>
            <a:spLocks noGrp="1"/>
          </p:cNvSpPr>
          <p:nvPr>
            <p:ph type="body" sz="quarter" idx="3"/>
          </p:nvPr>
        </p:nvSpPr>
        <p:spPr/>
        <p:txBody>
          <a:bodyPr/>
          <a:lstStyle/>
          <a:p>
            <a:r>
              <a:rPr lang="en-US" dirty="0"/>
              <a:t>Proposed model</a:t>
            </a:r>
          </a:p>
        </p:txBody>
      </p:sp>
      <p:pic>
        <p:nvPicPr>
          <p:cNvPr id="13" name="Content Placeholder 12">
            <a:extLst>
              <a:ext uri="{FF2B5EF4-FFF2-40B4-BE49-F238E27FC236}">
                <a16:creationId xmlns:a16="http://schemas.microsoft.com/office/drawing/2014/main" id="{C2EF5E81-775C-6541-8419-8F0354DBB6CE}"/>
              </a:ext>
            </a:extLst>
          </p:cNvPr>
          <p:cNvPicPr>
            <a:picLocks noGrp="1" noChangeAspect="1"/>
          </p:cNvPicPr>
          <p:nvPr>
            <p:ph sz="half" idx="2"/>
          </p:nvPr>
        </p:nvPicPr>
        <p:blipFill>
          <a:blip r:embed="rId2"/>
          <a:stretch>
            <a:fillRect/>
          </a:stretch>
        </p:blipFill>
        <p:spPr>
          <a:xfrm>
            <a:off x="933795" y="2505075"/>
            <a:ext cx="5157787" cy="1713804"/>
          </a:xfrm>
          <a:prstGeom prst="rect">
            <a:avLst/>
          </a:prstGeom>
        </p:spPr>
      </p:pic>
      <p:pic>
        <p:nvPicPr>
          <p:cNvPr id="16" name="Content Placeholder 15">
            <a:extLst>
              <a:ext uri="{FF2B5EF4-FFF2-40B4-BE49-F238E27FC236}">
                <a16:creationId xmlns:a16="http://schemas.microsoft.com/office/drawing/2014/main" id="{821B9BD3-A47B-7847-B697-1208584788AC}"/>
              </a:ext>
            </a:extLst>
          </p:cNvPr>
          <p:cNvPicPr>
            <a:picLocks noGrp="1" noChangeAspect="1"/>
          </p:cNvPicPr>
          <p:nvPr>
            <p:ph sz="quarter" idx="4"/>
          </p:nvPr>
        </p:nvPicPr>
        <p:blipFill>
          <a:blip r:embed="rId3"/>
          <a:stretch>
            <a:fillRect/>
          </a:stretch>
        </p:blipFill>
        <p:spPr>
          <a:xfrm>
            <a:off x="6172200" y="2505075"/>
            <a:ext cx="5183188" cy="1916007"/>
          </a:xfrm>
          <a:prstGeom prst="rect">
            <a:avLst/>
          </a:prstGeom>
        </p:spPr>
      </p:pic>
      <p:pic>
        <p:nvPicPr>
          <p:cNvPr id="3" name="Picture 2">
            <a:extLst>
              <a:ext uri="{FF2B5EF4-FFF2-40B4-BE49-F238E27FC236}">
                <a16:creationId xmlns:a16="http://schemas.microsoft.com/office/drawing/2014/main" id="{562F07D7-1854-D14D-A1D7-FAD8234574D6}"/>
              </a:ext>
            </a:extLst>
          </p:cNvPr>
          <p:cNvPicPr>
            <a:picLocks noChangeAspect="1"/>
          </p:cNvPicPr>
          <p:nvPr/>
        </p:nvPicPr>
        <p:blipFill>
          <a:blip r:embed="rId4"/>
          <a:stretch>
            <a:fillRect/>
          </a:stretch>
        </p:blipFill>
        <p:spPr>
          <a:xfrm>
            <a:off x="6172200" y="4421082"/>
            <a:ext cx="2895600" cy="1968500"/>
          </a:xfrm>
          <a:prstGeom prst="rect">
            <a:avLst/>
          </a:prstGeom>
        </p:spPr>
      </p:pic>
      <p:pic>
        <p:nvPicPr>
          <p:cNvPr id="6" name="Picture 5">
            <a:extLst>
              <a:ext uri="{FF2B5EF4-FFF2-40B4-BE49-F238E27FC236}">
                <a16:creationId xmlns:a16="http://schemas.microsoft.com/office/drawing/2014/main" id="{61ABD201-3DD1-3A4E-8A15-9215A08BFA82}"/>
              </a:ext>
            </a:extLst>
          </p:cNvPr>
          <p:cNvPicPr>
            <a:picLocks noChangeAspect="1"/>
          </p:cNvPicPr>
          <p:nvPr/>
        </p:nvPicPr>
        <p:blipFill>
          <a:blip r:embed="rId5"/>
          <a:stretch>
            <a:fillRect/>
          </a:stretch>
        </p:blipFill>
        <p:spPr>
          <a:xfrm>
            <a:off x="933795" y="4218879"/>
            <a:ext cx="2921000" cy="2184400"/>
          </a:xfrm>
          <a:prstGeom prst="rect">
            <a:avLst/>
          </a:prstGeom>
        </p:spPr>
      </p:pic>
    </p:spTree>
    <p:extLst>
      <p:ext uri="{BB962C8B-B14F-4D97-AF65-F5344CB8AC3E}">
        <p14:creationId xmlns:p14="http://schemas.microsoft.com/office/powerpoint/2010/main" val="26157730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30105D7-B5F3-0A4D-A9C8-2E741EA9B6CA}"/>
              </a:ext>
            </a:extLst>
          </p:cNvPr>
          <p:cNvSpPr>
            <a:spLocks noGrp="1"/>
          </p:cNvSpPr>
          <p:nvPr>
            <p:ph type="title"/>
          </p:nvPr>
        </p:nvSpPr>
        <p:spPr>
          <a:xfrm>
            <a:off x="838200" y="155061"/>
            <a:ext cx="10515600" cy="1325563"/>
          </a:xfrm>
        </p:spPr>
        <p:txBody>
          <a:bodyPr/>
          <a:lstStyle/>
          <a:p>
            <a:r>
              <a:rPr lang="en-US" dirty="0"/>
              <a:t>Options</a:t>
            </a:r>
          </a:p>
        </p:txBody>
      </p:sp>
      <p:sp>
        <p:nvSpPr>
          <p:cNvPr id="8" name="Content Placeholder 7">
            <a:extLst>
              <a:ext uri="{FF2B5EF4-FFF2-40B4-BE49-F238E27FC236}">
                <a16:creationId xmlns:a16="http://schemas.microsoft.com/office/drawing/2014/main" id="{3C4535F9-FFBA-4A48-9679-1C4081595888}"/>
              </a:ext>
            </a:extLst>
          </p:cNvPr>
          <p:cNvSpPr>
            <a:spLocks noGrp="1"/>
          </p:cNvSpPr>
          <p:nvPr>
            <p:ph idx="1"/>
          </p:nvPr>
        </p:nvSpPr>
        <p:spPr>
          <a:xfrm>
            <a:off x="838200" y="1412661"/>
            <a:ext cx="10515600" cy="4833680"/>
          </a:xfrm>
        </p:spPr>
        <p:txBody>
          <a:bodyPr/>
          <a:lstStyle/>
          <a:p>
            <a:r>
              <a:rPr lang="en-US" dirty="0"/>
              <a:t>Option 3</a:t>
            </a:r>
          </a:p>
          <a:p>
            <a:pPr lvl="1"/>
            <a:r>
              <a:rPr lang="en-US" dirty="0"/>
              <a:t>Associate a resulting morphology with its causative process using a new relationship based on formal ontological principles</a:t>
            </a:r>
          </a:p>
          <a:p>
            <a:pPr marL="457200" lvl="1" indent="0">
              <a:buNone/>
            </a:pPr>
            <a:endParaRPr lang="en-US" dirty="0"/>
          </a:p>
        </p:txBody>
      </p:sp>
      <p:pic>
        <p:nvPicPr>
          <p:cNvPr id="9" name="Picture 8">
            <a:extLst>
              <a:ext uri="{FF2B5EF4-FFF2-40B4-BE49-F238E27FC236}">
                <a16:creationId xmlns:a16="http://schemas.microsoft.com/office/drawing/2014/main" id="{0C89F9BF-A5FA-0F4A-9032-6929C19875CC}"/>
              </a:ext>
            </a:extLst>
          </p:cNvPr>
          <p:cNvPicPr>
            <a:picLocks noChangeAspect="1"/>
          </p:cNvPicPr>
          <p:nvPr/>
        </p:nvPicPr>
        <p:blipFill>
          <a:blip r:embed="rId3"/>
          <a:stretch>
            <a:fillRect/>
          </a:stretch>
        </p:blipFill>
        <p:spPr>
          <a:xfrm>
            <a:off x="2511946" y="2995061"/>
            <a:ext cx="4434611" cy="3093203"/>
          </a:xfrm>
          <a:prstGeom prst="rect">
            <a:avLst/>
          </a:prstGeom>
        </p:spPr>
      </p:pic>
      <p:sp>
        <p:nvSpPr>
          <p:cNvPr id="10" name="Oval 9">
            <a:extLst>
              <a:ext uri="{FF2B5EF4-FFF2-40B4-BE49-F238E27FC236}">
                <a16:creationId xmlns:a16="http://schemas.microsoft.com/office/drawing/2014/main" id="{3636F7CB-0422-C547-ABE3-AEB6A4B69D6D}"/>
              </a:ext>
            </a:extLst>
          </p:cNvPr>
          <p:cNvSpPr/>
          <p:nvPr/>
        </p:nvSpPr>
        <p:spPr>
          <a:xfrm rot="1496292">
            <a:off x="4163696" y="3741361"/>
            <a:ext cx="1410713" cy="24424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C15BAC2-5F44-BD47-BD4F-BBC08834132F}"/>
              </a:ext>
            </a:extLst>
          </p:cNvPr>
          <p:cNvSpPr/>
          <p:nvPr/>
        </p:nvSpPr>
        <p:spPr>
          <a:xfrm>
            <a:off x="7226159" y="3455340"/>
            <a:ext cx="3637005" cy="1215717"/>
          </a:xfrm>
          <a:prstGeom prst="rect">
            <a:avLst/>
          </a:prstGeom>
        </p:spPr>
        <p:txBody>
          <a:bodyPr wrap="square">
            <a:spAutoFit/>
          </a:bodyPr>
          <a:lstStyle/>
          <a:p>
            <a:r>
              <a:rPr lang="en-US" sz="1100" dirty="0"/>
              <a:t>definition "</a:t>
            </a:r>
            <a:r>
              <a:rPr lang="en-US" sz="1100" dirty="0" err="1"/>
              <a:t>HasParticipant</a:t>
            </a:r>
            <a:r>
              <a:rPr lang="en-US" sz="1100" dirty="0"/>
              <a:t> (inverse: </a:t>
            </a:r>
            <a:r>
              <a:rPr lang="en-US" sz="1100" dirty="0" err="1"/>
              <a:t>participatesIn</a:t>
            </a:r>
            <a:r>
              <a:rPr lang="en-US" sz="1100" dirty="0"/>
              <a:t>) relates a process with a non processual entity which plays some role in the process. Process participants may exist during the whole process, remain unchanged or undergo changes; they may come into being or get out of being during the process. </a:t>
            </a:r>
          </a:p>
          <a:p>
            <a:endParaRPr lang="en-US" dirty="0"/>
          </a:p>
        </p:txBody>
      </p:sp>
      <p:sp>
        <p:nvSpPr>
          <p:cNvPr id="12" name="Rectangle 11">
            <a:extLst>
              <a:ext uri="{FF2B5EF4-FFF2-40B4-BE49-F238E27FC236}">
                <a16:creationId xmlns:a16="http://schemas.microsoft.com/office/drawing/2014/main" id="{6089F8BA-0ABA-544F-BAFA-187AA856BAB9}"/>
              </a:ext>
            </a:extLst>
          </p:cNvPr>
          <p:cNvSpPr/>
          <p:nvPr/>
        </p:nvSpPr>
        <p:spPr>
          <a:xfrm>
            <a:off x="7226159" y="3086008"/>
            <a:ext cx="2626488" cy="369332"/>
          </a:xfrm>
          <a:prstGeom prst="rect">
            <a:avLst/>
          </a:prstGeom>
        </p:spPr>
        <p:txBody>
          <a:bodyPr wrap="none">
            <a:spAutoFit/>
          </a:bodyPr>
          <a:lstStyle/>
          <a:p>
            <a:r>
              <a:rPr lang="en-US" dirty="0" err="1"/>
              <a:t>rdfs:label</a:t>
            </a:r>
            <a:r>
              <a:rPr lang="en-US" dirty="0"/>
              <a:t> "participates in"</a:t>
            </a:r>
          </a:p>
        </p:txBody>
      </p:sp>
    </p:spTree>
    <p:extLst>
      <p:ext uri="{BB962C8B-B14F-4D97-AF65-F5344CB8AC3E}">
        <p14:creationId xmlns:p14="http://schemas.microsoft.com/office/powerpoint/2010/main" val="2627084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16BEBA5-2BC7-5B4C-B672-C01816ABDA15}"/>
              </a:ext>
            </a:extLst>
          </p:cNvPr>
          <p:cNvSpPr>
            <a:spLocks noGrp="1"/>
          </p:cNvSpPr>
          <p:nvPr>
            <p:ph type="title"/>
          </p:nvPr>
        </p:nvSpPr>
        <p:spPr/>
        <p:txBody>
          <a:bodyPr/>
          <a:lstStyle/>
          <a:p>
            <a:r>
              <a:rPr lang="en-US" dirty="0"/>
              <a:t>Example: 109688001 |Chronic abscess of maxilla (disorder)|</a:t>
            </a:r>
          </a:p>
        </p:txBody>
      </p:sp>
      <p:sp>
        <p:nvSpPr>
          <p:cNvPr id="5" name="Text Placeholder 4">
            <a:extLst>
              <a:ext uri="{FF2B5EF4-FFF2-40B4-BE49-F238E27FC236}">
                <a16:creationId xmlns:a16="http://schemas.microsoft.com/office/drawing/2014/main" id="{50CD7206-9CBD-2448-BD4A-C0DD442B0ABF}"/>
              </a:ext>
            </a:extLst>
          </p:cNvPr>
          <p:cNvSpPr>
            <a:spLocks noGrp="1"/>
          </p:cNvSpPr>
          <p:nvPr>
            <p:ph type="body" idx="1"/>
          </p:nvPr>
        </p:nvSpPr>
        <p:spPr/>
        <p:txBody>
          <a:bodyPr/>
          <a:lstStyle/>
          <a:p>
            <a:r>
              <a:rPr lang="en-US" dirty="0"/>
              <a:t>Current model</a:t>
            </a:r>
          </a:p>
        </p:txBody>
      </p:sp>
      <p:sp>
        <p:nvSpPr>
          <p:cNvPr id="7" name="Text Placeholder 6">
            <a:extLst>
              <a:ext uri="{FF2B5EF4-FFF2-40B4-BE49-F238E27FC236}">
                <a16:creationId xmlns:a16="http://schemas.microsoft.com/office/drawing/2014/main" id="{4D6A952D-3288-7E49-81F0-A652562D72EF}"/>
              </a:ext>
            </a:extLst>
          </p:cNvPr>
          <p:cNvSpPr>
            <a:spLocks noGrp="1"/>
          </p:cNvSpPr>
          <p:nvPr>
            <p:ph type="body" sz="quarter" idx="3"/>
          </p:nvPr>
        </p:nvSpPr>
        <p:spPr/>
        <p:txBody>
          <a:bodyPr/>
          <a:lstStyle/>
          <a:p>
            <a:r>
              <a:rPr lang="en-US" dirty="0"/>
              <a:t>Proposed model</a:t>
            </a:r>
          </a:p>
        </p:txBody>
      </p:sp>
      <p:pic>
        <p:nvPicPr>
          <p:cNvPr id="9" name="Content Placeholder 8">
            <a:extLst>
              <a:ext uri="{FF2B5EF4-FFF2-40B4-BE49-F238E27FC236}">
                <a16:creationId xmlns:a16="http://schemas.microsoft.com/office/drawing/2014/main" id="{54DBB0C4-34B1-D64E-A6CC-08EC671AC824}"/>
              </a:ext>
            </a:extLst>
          </p:cNvPr>
          <p:cNvPicPr>
            <a:picLocks noGrp="1" noChangeAspect="1"/>
          </p:cNvPicPr>
          <p:nvPr>
            <p:ph sz="quarter" idx="4"/>
          </p:nvPr>
        </p:nvPicPr>
        <p:blipFill>
          <a:blip r:embed="rId2"/>
          <a:stretch>
            <a:fillRect/>
          </a:stretch>
        </p:blipFill>
        <p:spPr>
          <a:xfrm>
            <a:off x="6172200" y="2629316"/>
            <a:ext cx="5183188" cy="1940938"/>
          </a:xfrm>
          <a:prstGeom prst="rect">
            <a:avLst/>
          </a:prstGeom>
        </p:spPr>
      </p:pic>
      <p:pic>
        <p:nvPicPr>
          <p:cNvPr id="10" name="Content Placeholder 12">
            <a:extLst>
              <a:ext uri="{FF2B5EF4-FFF2-40B4-BE49-F238E27FC236}">
                <a16:creationId xmlns:a16="http://schemas.microsoft.com/office/drawing/2014/main" id="{D3873751-836F-1849-9A30-455F17F0CE26}"/>
              </a:ext>
            </a:extLst>
          </p:cNvPr>
          <p:cNvPicPr>
            <a:picLocks noGrp="1" noChangeAspect="1"/>
          </p:cNvPicPr>
          <p:nvPr>
            <p:ph sz="half" idx="2"/>
          </p:nvPr>
        </p:nvPicPr>
        <p:blipFill>
          <a:blip r:embed="rId3"/>
          <a:stretch>
            <a:fillRect/>
          </a:stretch>
        </p:blipFill>
        <p:spPr>
          <a:xfrm>
            <a:off x="839787" y="2629316"/>
            <a:ext cx="5157787" cy="1713804"/>
          </a:xfrm>
          <a:prstGeom prst="rect">
            <a:avLst/>
          </a:prstGeom>
        </p:spPr>
      </p:pic>
      <p:pic>
        <p:nvPicPr>
          <p:cNvPr id="8" name="Picture 7">
            <a:extLst>
              <a:ext uri="{FF2B5EF4-FFF2-40B4-BE49-F238E27FC236}">
                <a16:creationId xmlns:a16="http://schemas.microsoft.com/office/drawing/2014/main" id="{EEF8A431-DD82-7346-A73D-0829DC1AEB6F}"/>
              </a:ext>
            </a:extLst>
          </p:cNvPr>
          <p:cNvPicPr>
            <a:picLocks noChangeAspect="1"/>
          </p:cNvPicPr>
          <p:nvPr/>
        </p:nvPicPr>
        <p:blipFill>
          <a:blip r:embed="rId4"/>
          <a:stretch>
            <a:fillRect/>
          </a:stretch>
        </p:blipFill>
        <p:spPr>
          <a:xfrm>
            <a:off x="6172200" y="4570254"/>
            <a:ext cx="2908300" cy="2108200"/>
          </a:xfrm>
          <a:prstGeom prst="rect">
            <a:avLst/>
          </a:prstGeom>
        </p:spPr>
      </p:pic>
    </p:spTree>
    <p:extLst>
      <p:ext uri="{BB962C8B-B14F-4D97-AF65-F5344CB8AC3E}">
        <p14:creationId xmlns:p14="http://schemas.microsoft.com/office/powerpoint/2010/main" val="31271341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116EB05-4ACD-4468-A26D-CEB4A212D186}"/>
              </a:ext>
            </a:extLst>
          </p:cNvPr>
          <p:cNvSpPr>
            <a:spLocks noGrp="1"/>
          </p:cNvSpPr>
          <p:nvPr>
            <p:ph type="title"/>
          </p:nvPr>
        </p:nvSpPr>
        <p:spPr/>
        <p:txBody>
          <a:bodyPr/>
          <a:lstStyle/>
          <a:p>
            <a:r>
              <a:rPr lang="en-US" dirty="0"/>
              <a:t>Iatrogenic disorders</a:t>
            </a:r>
          </a:p>
        </p:txBody>
      </p:sp>
      <p:pic>
        <p:nvPicPr>
          <p:cNvPr id="9" name="Content Placeholder 8">
            <a:extLst>
              <a:ext uri="{FF2B5EF4-FFF2-40B4-BE49-F238E27FC236}">
                <a16:creationId xmlns:a16="http://schemas.microsoft.com/office/drawing/2014/main" id="{4E6247C5-DD85-4859-BA04-6EC382BAAAF4}"/>
              </a:ext>
            </a:extLst>
          </p:cNvPr>
          <p:cNvPicPr>
            <a:picLocks noGrp="1" noChangeAspect="1"/>
          </p:cNvPicPr>
          <p:nvPr>
            <p:ph idx="1"/>
          </p:nvPr>
        </p:nvPicPr>
        <p:blipFill>
          <a:blip r:embed="rId2"/>
          <a:stretch>
            <a:fillRect/>
          </a:stretch>
        </p:blipFill>
        <p:spPr>
          <a:xfrm>
            <a:off x="3580019" y="1825625"/>
            <a:ext cx="5031961" cy="4351338"/>
          </a:xfrm>
          <a:prstGeom prst="rect">
            <a:avLst/>
          </a:prstGeom>
        </p:spPr>
      </p:pic>
    </p:spTree>
    <p:extLst>
      <p:ext uri="{BB962C8B-B14F-4D97-AF65-F5344CB8AC3E}">
        <p14:creationId xmlns:p14="http://schemas.microsoft.com/office/powerpoint/2010/main" val="37734439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DB2C3-1348-43A9-84DB-3FEDA9FDFE53}"/>
              </a:ext>
            </a:extLst>
          </p:cNvPr>
          <p:cNvSpPr>
            <a:spLocks noGrp="1"/>
          </p:cNvSpPr>
          <p:nvPr>
            <p:ph type="title"/>
          </p:nvPr>
        </p:nvSpPr>
        <p:spPr/>
        <p:txBody>
          <a:bodyPr/>
          <a:lstStyle/>
          <a:p>
            <a:r>
              <a:rPr lang="en-US" dirty="0"/>
              <a:t>Iatrogenic disorders - 2</a:t>
            </a:r>
          </a:p>
        </p:txBody>
      </p:sp>
      <p:sp>
        <p:nvSpPr>
          <p:cNvPr id="3" name="Content Placeholder 2">
            <a:extLst>
              <a:ext uri="{FF2B5EF4-FFF2-40B4-BE49-F238E27FC236}">
                <a16:creationId xmlns:a16="http://schemas.microsoft.com/office/drawing/2014/main" id="{E5763A61-4162-4D3F-9D26-7316FE37FFA6}"/>
              </a:ext>
            </a:extLst>
          </p:cNvPr>
          <p:cNvSpPr>
            <a:spLocks noGrp="1"/>
          </p:cNvSpPr>
          <p:nvPr>
            <p:ph idx="1"/>
          </p:nvPr>
        </p:nvSpPr>
        <p:spPr/>
        <p:txBody>
          <a:bodyPr/>
          <a:lstStyle/>
          <a:p>
            <a:r>
              <a:rPr lang="en-US" dirty="0"/>
              <a:t>Of the 38 immediate ‘children’, 30 Fully Specified Names (FSNs) include the word ‘iatrogenic’. It is also worth noting that its immediate parent is Complication – this concept implies that any subordinate concept is a disorder ‘due to’ another disorder or procedure.</a:t>
            </a:r>
          </a:p>
          <a:p>
            <a:endParaRPr lang="en-US" dirty="0"/>
          </a:p>
          <a:p>
            <a:r>
              <a:rPr lang="en-US" dirty="0"/>
              <a:t>The notion of ‘iatrogenic’ will be included as an extension code in ICD-11 [foundation identifier 4953745] and with recent discussions clarifying the modelling of complications and sequelae it is pertinent to rationalize the meaning of iatrogenic within SCT.</a:t>
            </a:r>
          </a:p>
          <a:p>
            <a:endParaRPr lang="en-US" dirty="0"/>
          </a:p>
        </p:txBody>
      </p:sp>
    </p:spTree>
    <p:extLst>
      <p:ext uri="{BB962C8B-B14F-4D97-AF65-F5344CB8AC3E}">
        <p14:creationId xmlns:p14="http://schemas.microsoft.com/office/powerpoint/2010/main" val="1061841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C8D3C-7F40-481D-9232-B11DFF261633}"/>
              </a:ext>
            </a:extLst>
          </p:cNvPr>
          <p:cNvSpPr>
            <a:spLocks noGrp="1"/>
          </p:cNvSpPr>
          <p:nvPr>
            <p:ph type="title"/>
          </p:nvPr>
        </p:nvSpPr>
        <p:spPr/>
        <p:txBody>
          <a:bodyPr/>
          <a:lstStyle/>
          <a:p>
            <a:r>
              <a:rPr lang="en-US" dirty="0"/>
              <a:t>Definition</a:t>
            </a:r>
            <a:br>
              <a:rPr lang="en-US" dirty="0"/>
            </a:br>
            <a:endParaRPr lang="en-US" dirty="0"/>
          </a:p>
        </p:txBody>
      </p:sp>
      <p:sp>
        <p:nvSpPr>
          <p:cNvPr id="3" name="Content Placeholder 2">
            <a:extLst>
              <a:ext uri="{FF2B5EF4-FFF2-40B4-BE49-F238E27FC236}">
                <a16:creationId xmlns:a16="http://schemas.microsoft.com/office/drawing/2014/main" id="{F33476D0-35C7-48C5-BB33-E22DC4FC1276}"/>
              </a:ext>
            </a:extLst>
          </p:cNvPr>
          <p:cNvSpPr>
            <a:spLocks noGrp="1"/>
          </p:cNvSpPr>
          <p:nvPr>
            <p:ph idx="1"/>
          </p:nvPr>
        </p:nvSpPr>
        <p:spPr/>
        <p:txBody>
          <a:bodyPr>
            <a:normAutofit fontScale="55000" lnSpcReduction="20000"/>
          </a:bodyPr>
          <a:lstStyle/>
          <a:p>
            <a:endParaRPr lang="en-US" dirty="0"/>
          </a:p>
          <a:p>
            <a:r>
              <a:rPr lang="en-US" sz="3800" dirty="0"/>
              <a:t>There are various available definitions of iatrogenic:</a:t>
            </a:r>
          </a:p>
          <a:p>
            <a:endParaRPr lang="en-US" sz="3800" dirty="0"/>
          </a:p>
          <a:p>
            <a:pPr lvl="1"/>
            <a:r>
              <a:rPr lang="en-US" sz="3400" dirty="0"/>
              <a:t>‘induced inadvertently by a physician or surgeon or by medical treatment or diagnostic procedures’ [Available at: https://www.merriam-webster.com/dictionary/iatrogenic]</a:t>
            </a:r>
          </a:p>
          <a:p>
            <a:endParaRPr lang="en-US" sz="3800" dirty="0"/>
          </a:p>
          <a:p>
            <a:pPr lvl="1"/>
            <a:r>
              <a:rPr lang="en-US" sz="3400" dirty="0"/>
              <a:t>‘relating to illness caused by medical examination or treatment.‘ [Available at: https://en.oxforddictionaries.com/definition/iatrogenic]</a:t>
            </a:r>
          </a:p>
          <a:p>
            <a:endParaRPr lang="en-US" sz="3800" dirty="0"/>
          </a:p>
          <a:p>
            <a:r>
              <a:rPr lang="en-US" sz="3800" dirty="0"/>
              <a:t>During preliminary discussions there has also been a suggestion that the use of the word ‘iatrogenic’ in some cultures has a medico-legal context in implying accountability.</a:t>
            </a:r>
          </a:p>
          <a:p>
            <a:endParaRPr lang="en-US" sz="3800" dirty="0"/>
          </a:p>
          <a:p>
            <a:r>
              <a:rPr lang="en-US" sz="3800" dirty="0"/>
              <a:t>Iatrogenic however generally does not imply accountability as a disorder may occur as a result of a therapeutic or diagnostic intervention even though that intervention had been administered correctly.</a:t>
            </a:r>
          </a:p>
          <a:p>
            <a:endParaRPr lang="en-US" dirty="0"/>
          </a:p>
        </p:txBody>
      </p:sp>
    </p:spTree>
    <p:extLst>
      <p:ext uri="{BB962C8B-B14F-4D97-AF65-F5344CB8AC3E}">
        <p14:creationId xmlns:p14="http://schemas.microsoft.com/office/powerpoint/2010/main" val="15245424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ADFA6-3E68-4743-9306-0C0FA3D2E1A1}"/>
              </a:ext>
            </a:extLst>
          </p:cNvPr>
          <p:cNvSpPr>
            <a:spLocks noGrp="1"/>
          </p:cNvSpPr>
          <p:nvPr>
            <p:ph type="title"/>
          </p:nvPr>
        </p:nvSpPr>
        <p:spPr/>
        <p:txBody>
          <a:bodyPr>
            <a:normAutofit fontScale="90000"/>
          </a:bodyPr>
          <a:lstStyle/>
          <a:p>
            <a:br>
              <a:rPr lang="en-US" dirty="0"/>
            </a:br>
            <a:r>
              <a:rPr lang="en-US" dirty="0"/>
              <a:t>Can the semantic definition within SCT be improved?</a:t>
            </a:r>
            <a:br>
              <a:rPr lang="en-US" dirty="0"/>
            </a:br>
            <a:endParaRPr lang="en-US" dirty="0"/>
          </a:p>
        </p:txBody>
      </p:sp>
      <p:sp>
        <p:nvSpPr>
          <p:cNvPr id="3" name="Content Placeholder 2">
            <a:extLst>
              <a:ext uri="{FF2B5EF4-FFF2-40B4-BE49-F238E27FC236}">
                <a16:creationId xmlns:a16="http://schemas.microsoft.com/office/drawing/2014/main" id="{9E70AA29-5104-48FD-87EE-93B0C639EDAE}"/>
              </a:ext>
            </a:extLst>
          </p:cNvPr>
          <p:cNvSpPr>
            <a:spLocks noGrp="1"/>
          </p:cNvSpPr>
          <p:nvPr>
            <p:ph idx="1"/>
          </p:nvPr>
        </p:nvSpPr>
        <p:spPr/>
        <p:txBody>
          <a:bodyPr>
            <a:normAutofit fontScale="85000" lnSpcReduction="20000"/>
          </a:bodyPr>
          <a:lstStyle/>
          <a:p>
            <a:r>
              <a:rPr lang="en-US" dirty="0"/>
              <a:t>A value exists of Iatrogenic [SCTID: 255405005] as a subordinate of Pathological process (qualifier value) – this is equivalent to the notion in ICD-11 – this seems inappropriate because it is not a process dependent on pathogenesis but a disorder as a result of a therapeutic or diagnostic intervention. </a:t>
            </a:r>
          </a:p>
          <a:p>
            <a:r>
              <a:rPr lang="en-US" dirty="0"/>
              <a:t>It could also be considered that Iatrogenic disorder might be able to be modelled with DUE_TO: Procedure and the consequence of this would be for it to auto-classify as a subordinate of Complication of procedure [116224001].</a:t>
            </a:r>
          </a:p>
          <a:p>
            <a:pPr lvl="1"/>
            <a:r>
              <a:rPr lang="en-US" dirty="0"/>
              <a:t>This would be pertinent if an iatrogenic disorder is always necessarily due to an intervention within the context of healthcare. </a:t>
            </a:r>
          </a:p>
          <a:p>
            <a:pPr lvl="1"/>
            <a:r>
              <a:rPr lang="en-US" dirty="0"/>
              <a:t>In the example of Iatrogenic Cushing disease [SCTID: 41299009] – this is due to the administration of steroids – but could conceivably be due to the patient purposefully or inadvertently exceeding the therapeutic dose of steroids; thus this is not strictly due to a healthcare procedure</a:t>
            </a:r>
          </a:p>
          <a:p>
            <a:r>
              <a:rPr lang="en-US" dirty="0"/>
              <a:t>For these reasons it appears reasonable for Iatrogenic disorder to remain as a primitive subordinate concept of Complication.</a:t>
            </a:r>
          </a:p>
          <a:p>
            <a:endParaRPr lang="en-US" dirty="0"/>
          </a:p>
        </p:txBody>
      </p:sp>
    </p:spTree>
    <p:extLst>
      <p:ext uri="{BB962C8B-B14F-4D97-AF65-F5344CB8AC3E}">
        <p14:creationId xmlns:p14="http://schemas.microsoft.com/office/powerpoint/2010/main" val="2644832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AA44F0-E857-994B-BCED-63B7045EEF76}"/>
              </a:ext>
            </a:extLst>
          </p:cNvPr>
          <p:cNvSpPr>
            <a:spLocks noGrp="1"/>
          </p:cNvSpPr>
          <p:nvPr>
            <p:ph type="title"/>
          </p:nvPr>
        </p:nvSpPr>
        <p:spPr/>
        <p:txBody>
          <a:bodyPr/>
          <a:lstStyle/>
          <a:p>
            <a:r>
              <a:rPr lang="en-GB" dirty="0"/>
              <a:t>Statement of problem - 1</a:t>
            </a:r>
            <a:endParaRPr lang="en-US" dirty="0"/>
          </a:p>
        </p:txBody>
      </p:sp>
      <p:sp>
        <p:nvSpPr>
          <p:cNvPr id="3" name="Content Placeholder 2">
            <a:extLst>
              <a:ext uri="{FF2B5EF4-FFF2-40B4-BE49-F238E27FC236}">
                <a16:creationId xmlns:a16="http://schemas.microsoft.com/office/drawing/2014/main" id="{306BD25C-92FB-0347-AEF6-14A6C24638DB}"/>
              </a:ext>
            </a:extLst>
          </p:cNvPr>
          <p:cNvSpPr>
            <a:spLocks noGrp="1"/>
          </p:cNvSpPr>
          <p:nvPr>
            <p:ph idx="1"/>
          </p:nvPr>
        </p:nvSpPr>
        <p:spPr/>
        <p:txBody>
          <a:bodyPr>
            <a:normAutofit fontScale="92500" lnSpcReduction="10000"/>
          </a:bodyPr>
          <a:lstStyle/>
          <a:p>
            <a:r>
              <a:rPr lang="en-GB" dirty="0"/>
              <a:t>The current version of the SNOMED CT editorial guide specifically states: “This attribute provides information about the underlying pathological process for a disorder, but only when the results of that process are not structural and cannot be represented by </a:t>
            </a:r>
            <a:r>
              <a:rPr lang="en-GB" dirty="0" err="1"/>
              <a:t>the|ASSOCIATED</a:t>
            </a:r>
            <a:r>
              <a:rPr lang="en-GB" dirty="0"/>
              <a:t> </a:t>
            </a:r>
            <a:r>
              <a:rPr lang="en-GB" dirty="0" err="1"/>
              <a:t>MORPHOLOGY|attribute</a:t>
            </a:r>
            <a:r>
              <a:rPr lang="en-GB" dirty="0"/>
              <a:t> [value]”. </a:t>
            </a:r>
          </a:p>
          <a:p>
            <a:r>
              <a:rPr lang="en-GB" dirty="0"/>
              <a:t>The above implies that the PATHOLOGICAL PROCESS (attribute) should not be used when the value for the attribute overlaps with ASSOCIATED MORPHOLOGY, such as inflammatory processes. The Pathological process subhierarchy [308489006] has a subtype [257552002] Inflammation (qualifier value) which creates confusion because it is disallowed as a value but sits in the hierarchy.</a:t>
            </a:r>
            <a:br>
              <a:rPr lang="en-GB" dirty="0"/>
            </a:br>
            <a:endParaRPr lang="en-US" dirty="0"/>
          </a:p>
        </p:txBody>
      </p:sp>
    </p:spTree>
    <p:extLst>
      <p:ext uri="{BB962C8B-B14F-4D97-AF65-F5344CB8AC3E}">
        <p14:creationId xmlns:p14="http://schemas.microsoft.com/office/powerpoint/2010/main" val="20177864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DAE9C-52F0-40AA-9662-F6F63B529820}"/>
              </a:ext>
            </a:extLst>
          </p:cNvPr>
          <p:cNvSpPr>
            <a:spLocks noGrp="1"/>
          </p:cNvSpPr>
          <p:nvPr>
            <p:ph type="title"/>
          </p:nvPr>
        </p:nvSpPr>
        <p:spPr/>
        <p:txBody>
          <a:bodyPr>
            <a:normAutofit fontScale="90000"/>
          </a:bodyPr>
          <a:lstStyle/>
          <a:p>
            <a:br>
              <a:rPr lang="en-US" dirty="0"/>
            </a:br>
            <a:br>
              <a:rPr lang="en-US" dirty="0"/>
            </a:br>
            <a:r>
              <a:rPr lang="en-US" sz="4000" dirty="0"/>
              <a:t>Should concepts subordinate to Iatrogenic disorder but not stating ‘iatrogenic’ be re-modelled?</a:t>
            </a:r>
            <a:br>
              <a:rPr lang="en-US" dirty="0"/>
            </a:br>
            <a:br>
              <a:rPr lang="en-US" dirty="0"/>
            </a:br>
            <a:endParaRPr lang="en-US" dirty="0"/>
          </a:p>
        </p:txBody>
      </p:sp>
      <p:sp>
        <p:nvSpPr>
          <p:cNvPr id="3" name="Content Placeholder 2">
            <a:extLst>
              <a:ext uri="{FF2B5EF4-FFF2-40B4-BE49-F238E27FC236}">
                <a16:creationId xmlns:a16="http://schemas.microsoft.com/office/drawing/2014/main" id="{396478BA-4D74-472B-9565-7B71628B0554}"/>
              </a:ext>
            </a:extLst>
          </p:cNvPr>
          <p:cNvSpPr>
            <a:spLocks noGrp="1"/>
          </p:cNvSpPr>
          <p:nvPr>
            <p:ph idx="1"/>
          </p:nvPr>
        </p:nvSpPr>
        <p:spPr/>
        <p:txBody>
          <a:bodyPr>
            <a:normAutofit fontScale="85000" lnSpcReduction="10000"/>
          </a:bodyPr>
          <a:lstStyle/>
          <a:p>
            <a:r>
              <a:rPr lang="en-US" dirty="0"/>
              <a:t>The following subordinates of Iatrogenic disorder do not state iatrogenic in their FSN:</a:t>
            </a:r>
          </a:p>
          <a:p>
            <a:pPr lvl="1"/>
            <a:r>
              <a:rPr lang="en-US" dirty="0"/>
              <a:t>Accidental cut during medical care (disorder) SCTID: 242994008</a:t>
            </a:r>
          </a:p>
          <a:p>
            <a:pPr lvl="1"/>
            <a:r>
              <a:rPr lang="en-US" dirty="0"/>
              <a:t>Accidental laceration during a procedure on an organ (disorder) SCTID: 714382008</a:t>
            </a:r>
          </a:p>
          <a:p>
            <a:pPr lvl="1"/>
            <a:r>
              <a:rPr lang="en-US" dirty="0"/>
              <a:t>Accidental organ perforation during a procedure (disorder) SCTID: 269304002</a:t>
            </a:r>
          </a:p>
          <a:p>
            <a:pPr lvl="1"/>
            <a:r>
              <a:rPr lang="en-US" dirty="0"/>
              <a:t>Accidental puncture during medical care (disorder) SCTID: 242991000</a:t>
            </a:r>
          </a:p>
          <a:p>
            <a:pPr lvl="1"/>
            <a:r>
              <a:rPr lang="en-US" dirty="0"/>
              <a:t>Adverse effect of radiation therapy (disorder) SCTID: 20558004</a:t>
            </a:r>
          </a:p>
          <a:p>
            <a:pPr lvl="1"/>
            <a:r>
              <a:rPr lang="en-US" dirty="0"/>
              <a:t>Infarct of cerebrum due to iatrogenic cerebrovascular accident (disorder) SCTID: 441526008</a:t>
            </a:r>
          </a:p>
          <a:p>
            <a:pPr lvl="1"/>
            <a:r>
              <a:rPr lang="en-US" dirty="0"/>
              <a:t>Infarction of lung due to iatrogenic pulmonary embolism (disorder) SCTID: 441746000</a:t>
            </a:r>
          </a:p>
          <a:p>
            <a:pPr lvl="1"/>
            <a:r>
              <a:rPr lang="en-US" dirty="0" err="1"/>
              <a:t>Oligozoospermia</a:t>
            </a:r>
            <a:r>
              <a:rPr lang="en-US" dirty="0"/>
              <a:t> caused by drug therapy (disorder) SCTID: 367761000119105</a:t>
            </a:r>
          </a:p>
          <a:p>
            <a:r>
              <a:rPr lang="en-US" dirty="0"/>
              <a:t>From earlier discussions as the FSNs do not contain the word ‘iatrogenic’ the IS_A relationship with Iatrogenic disorder should be removed and the concepts </a:t>
            </a:r>
            <a:r>
              <a:rPr lang="en-US" dirty="0" err="1"/>
              <a:t>remodelled</a:t>
            </a:r>
            <a:r>
              <a:rPr lang="en-US" dirty="0"/>
              <a:t>. </a:t>
            </a:r>
          </a:p>
          <a:p>
            <a:endParaRPr lang="en-US" dirty="0"/>
          </a:p>
        </p:txBody>
      </p:sp>
    </p:spTree>
    <p:extLst>
      <p:ext uri="{BB962C8B-B14F-4D97-AF65-F5344CB8AC3E}">
        <p14:creationId xmlns:p14="http://schemas.microsoft.com/office/powerpoint/2010/main" val="18042754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C251D-BB43-46A0-BDE9-1901B7B1E048}"/>
              </a:ext>
            </a:extLst>
          </p:cNvPr>
          <p:cNvSpPr>
            <a:spLocks noGrp="1"/>
          </p:cNvSpPr>
          <p:nvPr>
            <p:ph type="title"/>
          </p:nvPr>
        </p:nvSpPr>
        <p:spPr/>
        <p:txBody>
          <a:bodyPr/>
          <a:lstStyle/>
          <a:p>
            <a:r>
              <a:rPr lang="en-US" dirty="0"/>
              <a:t>Proposal</a:t>
            </a:r>
            <a:br>
              <a:rPr lang="en-US" dirty="0"/>
            </a:br>
            <a:endParaRPr lang="en-US" dirty="0"/>
          </a:p>
        </p:txBody>
      </p:sp>
      <p:sp>
        <p:nvSpPr>
          <p:cNvPr id="3" name="Content Placeholder 2">
            <a:extLst>
              <a:ext uri="{FF2B5EF4-FFF2-40B4-BE49-F238E27FC236}">
                <a16:creationId xmlns:a16="http://schemas.microsoft.com/office/drawing/2014/main" id="{72E7CC78-4952-4FE6-A17E-CF42EB3116F7}"/>
              </a:ext>
            </a:extLst>
          </p:cNvPr>
          <p:cNvSpPr>
            <a:spLocks noGrp="1"/>
          </p:cNvSpPr>
          <p:nvPr>
            <p:ph idx="1"/>
          </p:nvPr>
        </p:nvSpPr>
        <p:spPr/>
        <p:txBody>
          <a:bodyPr>
            <a:normAutofit fontScale="92500" lnSpcReduction="20000"/>
          </a:bodyPr>
          <a:lstStyle/>
          <a:p>
            <a:endParaRPr lang="en-US" dirty="0"/>
          </a:p>
          <a:p>
            <a:r>
              <a:rPr lang="en-US" dirty="0"/>
              <a:t>Iatrogenic is not available as a value of pathogenesis</a:t>
            </a:r>
          </a:p>
          <a:p>
            <a:r>
              <a:rPr lang="en-US" dirty="0"/>
              <a:t>Iatrogenic disorder to remain as a primitive concept and as a subordinate of Complication</a:t>
            </a:r>
          </a:p>
          <a:p>
            <a:r>
              <a:rPr lang="en-US" dirty="0"/>
              <a:t>Concepts currently sub-ordinate to Iatrogenic disorder but who’s FSNs do not contain the word ‘iatrogenic’ should be re-modelled and their IS_A relationship with Iatrogenic disorder be removed</a:t>
            </a:r>
          </a:p>
          <a:p>
            <a:r>
              <a:rPr lang="en-US" dirty="0"/>
              <a:t>The modelling of concepts containing the word ‘iatrogenic’ should include an IS_A relationship with Iatrogenic disorder and to the underlying disorder itself</a:t>
            </a:r>
          </a:p>
          <a:p>
            <a:r>
              <a:rPr lang="en-US" dirty="0"/>
              <a:t>Further population of the Iatrogenic disorder hierarchy should be discouraged</a:t>
            </a:r>
          </a:p>
          <a:p>
            <a:endParaRPr lang="en-US" dirty="0"/>
          </a:p>
        </p:txBody>
      </p:sp>
    </p:spTree>
    <p:extLst>
      <p:ext uri="{BB962C8B-B14F-4D97-AF65-F5344CB8AC3E}">
        <p14:creationId xmlns:p14="http://schemas.microsoft.com/office/powerpoint/2010/main" val="1263812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1DF7C-A880-DB4B-99A8-CB6C997ADB92}"/>
              </a:ext>
            </a:extLst>
          </p:cNvPr>
          <p:cNvSpPr>
            <a:spLocks noGrp="1"/>
          </p:cNvSpPr>
          <p:nvPr>
            <p:ph type="title"/>
          </p:nvPr>
        </p:nvSpPr>
        <p:spPr/>
        <p:txBody>
          <a:bodyPr/>
          <a:lstStyle/>
          <a:p>
            <a:r>
              <a:rPr lang="en-GB" dirty="0"/>
              <a:t>Statement of problem - 2</a:t>
            </a:r>
            <a:endParaRPr lang="en-US" dirty="0"/>
          </a:p>
        </p:txBody>
      </p:sp>
      <p:sp>
        <p:nvSpPr>
          <p:cNvPr id="3" name="Content Placeholder 2">
            <a:extLst>
              <a:ext uri="{FF2B5EF4-FFF2-40B4-BE49-F238E27FC236}">
                <a16:creationId xmlns:a16="http://schemas.microsoft.com/office/drawing/2014/main" id="{671C28CB-A71F-5647-BC50-68A5334E9563}"/>
              </a:ext>
            </a:extLst>
          </p:cNvPr>
          <p:cNvSpPr>
            <a:spLocks noGrp="1"/>
          </p:cNvSpPr>
          <p:nvPr>
            <p:ph idx="1"/>
          </p:nvPr>
        </p:nvSpPr>
        <p:spPr/>
        <p:txBody>
          <a:bodyPr>
            <a:normAutofit lnSpcReduction="10000"/>
          </a:bodyPr>
          <a:lstStyle/>
          <a:p>
            <a:r>
              <a:rPr lang="en-GB" dirty="0"/>
              <a:t>The permitted values for PATHOLOGICAL PROCESS (attribute) are restricted to only a few of the existing subtypes of Pathological process (qualifier value).  This prevents other processes which might be useful/valid  from being used to model content or post-coordinate.</a:t>
            </a:r>
            <a:endParaRPr lang="en-US" dirty="0"/>
          </a:p>
          <a:p>
            <a:r>
              <a:rPr lang="en-GB" dirty="0"/>
              <a:t>The Pathological process (qualifier value) hierarchy needs reorganization and expansion.</a:t>
            </a:r>
            <a:endParaRPr lang="en-US" dirty="0"/>
          </a:p>
          <a:p>
            <a:r>
              <a:rPr lang="en-GB" dirty="0"/>
              <a:t>The permitted range for PATHOLOGICAL PROCESS (attribute) needs to be expanded </a:t>
            </a:r>
          </a:p>
          <a:p>
            <a:r>
              <a:rPr lang="en-GB" dirty="0"/>
              <a:t>The current term [176713000] </a:t>
            </a:r>
            <a:r>
              <a:rPr lang="en-GB" dirty="0" err="1"/>
              <a:t>Serofibrinous</a:t>
            </a:r>
            <a:r>
              <a:rPr lang="en-GB" dirty="0"/>
              <a:t> inflammation (qualifier value) should be retired.  The morphology of the inflammation should represent the specific subtypes of the inflammatory process.</a:t>
            </a:r>
            <a:endParaRPr lang="en-US" dirty="0"/>
          </a:p>
          <a:p>
            <a:endParaRPr lang="en-US" dirty="0"/>
          </a:p>
        </p:txBody>
      </p:sp>
    </p:spTree>
    <p:extLst>
      <p:ext uri="{BB962C8B-B14F-4D97-AF65-F5344CB8AC3E}">
        <p14:creationId xmlns:p14="http://schemas.microsoft.com/office/powerpoint/2010/main" val="42858287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7999E0-1AF3-774F-BC8C-4F8ADB9BB8A0}"/>
              </a:ext>
            </a:extLst>
          </p:cNvPr>
          <p:cNvSpPr>
            <a:spLocks noGrp="1"/>
          </p:cNvSpPr>
          <p:nvPr>
            <p:ph type="title"/>
          </p:nvPr>
        </p:nvSpPr>
        <p:spPr/>
        <p:txBody>
          <a:bodyPr/>
          <a:lstStyle/>
          <a:p>
            <a:r>
              <a:rPr lang="en-US" dirty="0"/>
              <a:t>Definitions</a:t>
            </a:r>
          </a:p>
        </p:txBody>
      </p:sp>
      <p:graphicFrame>
        <p:nvGraphicFramePr>
          <p:cNvPr id="4" name="Content Placeholder 3">
            <a:extLst>
              <a:ext uri="{FF2B5EF4-FFF2-40B4-BE49-F238E27FC236}">
                <a16:creationId xmlns:a16="http://schemas.microsoft.com/office/drawing/2014/main" id="{EC645250-3094-D947-87FA-4C2E351B33FC}"/>
              </a:ext>
            </a:extLst>
          </p:cNvPr>
          <p:cNvGraphicFramePr>
            <a:graphicFrameLocks noGrp="1"/>
          </p:cNvGraphicFramePr>
          <p:nvPr>
            <p:ph idx="1"/>
            <p:extLst>
              <p:ext uri="{D42A27DB-BD31-4B8C-83A1-F6EECF244321}">
                <p14:modId xmlns:p14="http://schemas.microsoft.com/office/powerpoint/2010/main" val="4070080598"/>
              </p:ext>
            </p:extLst>
          </p:nvPr>
        </p:nvGraphicFramePr>
        <p:xfrm>
          <a:off x="2695561" y="1760262"/>
          <a:ext cx="5724525" cy="3733800"/>
        </p:xfrm>
        <a:graphic>
          <a:graphicData uri="http://schemas.openxmlformats.org/drawingml/2006/table">
            <a:tbl>
              <a:tblPr bandRow="1">
                <a:tableStyleId>{5C22544A-7EE6-4342-B048-85BDC9FD1C3A}</a:tableStyleId>
              </a:tblPr>
              <a:tblGrid>
                <a:gridCol w="1382570">
                  <a:extLst>
                    <a:ext uri="{9D8B030D-6E8A-4147-A177-3AD203B41FA5}">
                      <a16:colId xmlns:a16="http://schemas.microsoft.com/office/drawing/2014/main" val="1303754350"/>
                    </a:ext>
                  </a:extLst>
                </a:gridCol>
                <a:gridCol w="4341955">
                  <a:extLst>
                    <a:ext uri="{9D8B030D-6E8A-4147-A177-3AD203B41FA5}">
                      <a16:colId xmlns:a16="http://schemas.microsoft.com/office/drawing/2014/main" val="1476509314"/>
                    </a:ext>
                  </a:extLst>
                </a:gridCol>
              </a:tblGrid>
              <a:tr h="0">
                <a:tc>
                  <a:txBody>
                    <a:bodyPr/>
                    <a:lstStyle/>
                    <a:p>
                      <a:pPr marL="0" marR="0">
                        <a:spcBef>
                          <a:spcPts val="0"/>
                        </a:spcBef>
                        <a:spcAft>
                          <a:spcPts val="1000"/>
                        </a:spcAft>
                      </a:pPr>
                      <a:r>
                        <a:rPr lang="en-GB" sz="1100" dirty="0">
                          <a:effectLst/>
                        </a:rPr>
                        <a:t>Pathogenesis</a:t>
                      </a:r>
                      <a:endParaRPr lang="en-US" sz="1100" dirty="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Stedman’s: The mode of origin or development of any disease or morbid process.</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581688724"/>
                  </a:ext>
                </a:extLst>
              </a:tr>
              <a:tr h="0">
                <a:tc>
                  <a:txBody>
                    <a:bodyPr/>
                    <a:lstStyle/>
                    <a:p>
                      <a:pPr marL="0" marR="0">
                        <a:spcBef>
                          <a:spcPts val="0"/>
                        </a:spcBef>
                        <a:spcAft>
                          <a:spcPts val="1000"/>
                        </a:spcAft>
                      </a:pPr>
                      <a:r>
                        <a:rPr lang="en-GB" sz="1100">
                          <a:effectLst/>
                        </a:rPr>
                        <a:t>Process</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dirty="0">
                          <a:effectLst/>
                        </a:rPr>
                        <a:t>1. Stedman’s: 1) A method or mode of action used in the attainment of a certain result. 2) An advance or progress, as of a disease, a pathological process.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000000"/>
                          </a:solidFill>
                          <a:effectLst/>
                          <a:latin typeface="Arial" panose="020B0604020202020204" pitchFamily="34" charset="0"/>
                          <a:ea typeface="Arial" panose="020B0604020202020204" pitchFamily="34" charset="0"/>
                        </a:rPr>
                        <a:t>2. A bodily process that is causally linked to an elevated risk of pain or other feelings of illness, or dysfunction on the part of the organism, or of death; and that it is such that this elevated risk exceeds a certain threshold level". It may be the manifestation of a pathological disposition, located in a pathological structure, and have pathological structures as participants</a:t>
                      </a:r>
                      <a:r>
                        <a:rPr kumimoji="0" lang="en-US" altLang="en-US" sz="1100" b="0" i="0" u="none" strike="noStrike" cap="none" normalizeH="0" baseline="30000" dirty="0">
                          <a:ln>
                            <a:noFill/>
                          </a:ln>
                          <a:solidFill>
                            <a:srgbClr val="000000"/>
                          </a:solidFill>
                          <a:effectLst/>
                          <a:latin typeface="Arial" panose="020B0604020202020204" pitchFamily="34" charset="0"/>
                          <a:ea typeface="Arial" panose="020B0604020202020204" pitchFamily="34" charset="0"/>
                        </a:rPr>
                        <a:t>1</a:t>
                      </a:r>
                      <a:r>
                        <a:rPr kumimoji="0" lang="en-US" altLang="en-US" sz="1100" b="0" i="0" u="none" strike="noStrike" cap="none" normalizeH="0" baseline="0" dirty="0">
                          <a:ln>
                            <a:noFill/>
                          </a:ln>
                          <a:solidFill>
                            <a:srgbClr val="000000"/>
                          </a:solidFill>
                          <a:effectLst/>
                          <a:latin typeface="Arial" panose="020B0604020202020204" pitchFamily="34" charset="0"/>
                          <a:ea typeface="Arial" panose="020B0604020202020204" pitchFamily="34" charset="0"/>
                        </a:rPr>
                        <a:t>.</a:t>
                      </a:r>
                      <a:endParaRPr kumimoji="0" lang="en-US" altLang="en-US" sz="600" b="0" i="0" u="none" strike="noStrike" cap="none" normalizeH="0" baseline="0" dirty="0">
                        <a:ln>
                          <a:noFill/>
                        </a:ln>
                        <a:solidFill>
                          <a:schemeClr val="tx1"/>
                        </a:solidFill>
                        <a:effectLst/>
                        <a:latin typeface="Arial" panose="020B0604020202020204" pitchFamily="34" charset="0"/>
                      </a:endParaRPr>
                    </a:p>
                    <a:p>
                      <a:pPr marL="0" marR="0">
                        <a:spcBef>
                          <a:spcPts val="0"/>
                        </a:spcBef>
                        <a:spcAft>
                          <a:spcPts val="1000"/>
                        </a:spcAft>
                      </a:pPr>
                      <a:endParaRPr lang="en-US" sz="1100" dirty="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591905166"/>
                  </a:ext>
                </a:extLst>
              </a:tr>
              <a:tr h="0">
                <a:tc>
                  <a:txBody>
                    <a:bodyPr/>
                    <a:lstStyle/>
                    <a:p>
                      <a:pPr marL="0" marR="0">
                        <a:spcBef>
                          <a:spcPts val="0"/>
                        </a:spcBef>
                        <a:spcAft>
                          <a:spcPts val="1000"/>
                        </a:spcAft>
                      </a:pPr>
                      <a:r>
                        <a:rPr lang="en-GB" sz="1100">
                          <a:effectLst/>
                        </a:rPr>
                        <a:t> Morphology</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Merriam-Webster: A branch of biology that deals with the form and structure of animals and plants especially with respect to the forms, relations, metamorphoses, and phylogenetic development of organs apart from their functions.</a:t>
                      </a:r>
                      <a:endParaRPr lang="en-US" sz="1100">
                        <a:effectLst/>
                      </a:endParaRPr>
                    </a:p>
                    <a:p>
                      <a:pPr marL="0" marR="0">
                        <a:spcBef>
                          <a:spcPts val="0"/>
                        </a:spcBef>
                        <a:spcAft>
                          <a:spcPts val="1000"/>
                        </a:spcAft>
                      </a:pPr>
                      <a:r>
                        <a:rPr lang="en-GB" sz="1100">
                          <a:effectLst/>
                        </a:rPr>
                        <a:t> </a:t>
                      </a:r>
                      <a:endParaRPr lang="en-US" sz="1100">
                        <a:effectLst/>
                      </a:endParaRPr>
                    </a:p>
                    <a:p>
                      <a:pPr marL="0" marR="0">
                        <a:spcBef>
                          <a:spcPts val="0"/>
                        </a:spcBef>
                        <a:spcAft>
                          <a:spcPts val="1000"/>
                        </a:spcAft>
                      </a:pPr>
                      <a:r>
                        <a:rPr lang="en-GB" sz="1100">
                          <a:effectLst/>
                        </a:rPr>
                        <a:t>The form and structure of an organism or any of its parts.</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3887709889"/>
                  </a:ext>
                </a:extLst>
              </a:tr>
              <a:tr h="0">
                <a:tc>
                  <a:txBody>
                    <a:bodyPr/>
                    <a:lstStyle/>
                    <a:p>
                      <a:pPr marL="0" marR="0">
                        <a:spcBef>
                          <a:spcPts val="0"/>
                        </a:spcBef>
                        <a:spcAft>
                          <a:spcPts val="1000"/>
                        </a:spcAft>
                      </a:pPr>
                      <a:r>
                        <a:rPr lang="en-GB" sz="1100">
                          <a:effectLst/>
                        </a:rPr>
                        <a:t>Origin</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The point or place where something begins, arises, or is derived.</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4269072800"/>
                  </a:ext>
                </a:extLst>
              </a:tr>
              <a:tr h="0">
                <a:tc>
                  <a:txBody>
                    <a:bodyPr/>
                    <a:lstStyle/>
                    <a:p>
                      <a:pPr marL="0" marR="0">
                        <a:spcBef>
                          <a:spcPts val="0"/>
                        </a:spcBef>
                        <a:spcAft>
                          <a:spcPts val="1000"/>
                        </a:spcAft>
                      </a:pPr>
                      <a:r>
                        <a:rPr lang="en-GB" sz="1100">
                          <a:effectLst/>
                        </a:rPr>
                        <a:t>Genesis</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dirty="0">
                          <a:effectLst/>
                        </a:rPr>
                        <a:t>The origin or mode of formation of something.</a:t>
                      </a:r>
                      <a:endParaRPr lang="en-US" sz="1100" dirty="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873624597"/>
                  </a:ext>
                </a:extLst>
              </a:tr>
            </a:tbl>
          </a:graphicData>
        </a:graphic>
      </p:graphicFrame>
      <p:sp>
        <p:nvSpPr>
          <p:cNvPr id="7" name="TextBox 6">
            <a:extLst>
              <a:ext uri="{FF2B5EF4-FFF2-40B4-BE49-F238E27FC236}">
                <a16:creationId xmlns:a16="http://schemas.microsoft.com/office/drawing/2014/main" id="{44FBD8F9-0EB7-2740-B9B8-32DC579DD579}"/>
              </a:ext>
            </a:extLst>
          </p:cNvPr>
          <p:cNvSpPr txBox="1"/>
          <p:nvPr/>
        </p:nvSpPr>
        <p:spPr>
          <a:xfrm>
            <a:off x="838200" y="5883966"/>
            <a:ext cx="10701130" cy="553998"/>
          </a:xfrm>
          <a:prstGeom prst="rect">
            <a:avLst/>
          </a:prstGeom>
          <a:noFill/>
        </p:spPr>
        <p:txBody>
          <a:bodyPr wrap="square" rtlCol="0">
            <a:spAutoFit/>
          </a:bodyPr>
          <a:lstStyle/>
          <a:p>
            <a:r>
              <a:rPr kumimoji="0" lang="en-US" altLang="en-US" sz="1000" b="0" i="0" u="none" strike="noStrike" cap="none" normalizeH="0" baseline="30000" dirty="0">
                <a:ln>
                  <a:noFill/>
                </a:ln>
                <a:solidFill>
                  <a:srgbClr val="000000"/>
                </a:solidFill>
                <a:effectLst/>
                <a:latin typeface="Arial" panose="020B0604020202020204" pitchFamily="34" charset="0"/>
                <a:ea typeface="Arial" panose="020B0604020202020204" pitchFamily="34" charset="0"/>
              </a:rPr>
              <a:t>1</a:t>
            </a:r>
            <a:r>
              <a:rPr kumimoji="0" lang="en-US" altLang="en-US" sz="1000" b="0" i="0" u="none" strike="noStrike" cap="none" normalizeH="0" baseline="0" dirty="0">
                <a:ln>
                  <a:noFill/>
                </a:ln>
                <a:solidFill>
                  <a:srgbClr val="000000"/>
                </a:solidFill>
                <a:effectLst/>
                <a:latin typeface="Arial" panose="020B0604020202020204" pitchFamily="34" charset="0"/>
                <a:ea typeface="Arial" panose="020B0604020202020204" pitchFamily="34" charset="0"/>
              </a:rPr>
              <a:t>Schulz S, Spackman K, James A, Cocos C, </a:t>
            </a:r>
            <a:r>
              <a:rPr kumimoji="0" lang="en-US" altLang="en-US" sz="1000" b="0" i="0" u="none" strike="noStrike" cap="none" normalizeH="0" baseline="0" dirty="0" err="1">
                <a:ln>
                  <a:noFill/>
                </a:ln>
                <a:solidFill>
                  <a:srgbClr val="000000"/>
                </a:solidFill>
                <a:effectLst/>
                <a:latin typeface="Arial" panose="020B0604020202020204" pitchFamily="34" charset="0"/>
                <a:ea typeface="Arial" panose="020B0604020202020204" pitchFamily="34" charset="0"/>
              </a:rPr>
              <a:t>Boeker</a:t>
            </a:r>
            <a:r>
              <a:rPr kumimoji="0" lang="en-US" altLang="en-US" sz="1000" b="0" i="0" u="none" strike="noStrike" cap="none" normalizeH="0" baseline="0" dirty="0">
                <a:ln>
                  <a:noFill/>
                </a:ln>
                <a:solidFill>
                  <a:srgbClr val="000000"/>
                </a:solidFill>
                <a:effectLst/>
                <a:latin typeface="Arial" panose="020B0604020202020204" pitchFamily="34" charset="0"/>
                <a:ea typeface="Arial" panose="020B0604020202020204" pitchFamily="34" charset="0"/>
              </a:rPr>
              <a:t> M. Scalable representations of diseases in biomedical ontologies. Journal of Biomedical Semantics. 2011;2(</a:t>
            </a:r>
            <a:r>
              <a:rPr kumimoji="0" lang="en-US" altLang="en-US" sz="1000" b="0" i="0" u="none" strike="noStrike" cap="none" normalizeH="0" baseline="0" dirty="0" err="1">
                <a:ln>
                  <a:noFill/>
                </a:ln>
                <a:solidFill>
                  <a:srgbClr val="000000"/>
                </a:solidFill>
                <a:effectLst/>
                <a:latin typeface="Arial" panose="020B0604020202020204" pitchFamily="34" charset="0"/>
                <a:ea typeface="Arial" panose="020B0604020202020204" pitchFamily="34" charset="0"/>
              </a:rPr>
              <a:t>Suppl</a:t>
            </a:r>
            <a:r>
              <a:rPr kumimoji="0" lang="en-US" altLang="en-US" sz="1000" b="0" i="0" u="none" strike="noStrike" cap="none" normalizeH="0" baseline="0" dirty="0">
                <a:ln>
                  <a:noFill/>
                </a:ln>
                <a:solidFill>
                  <a:srgbClr val="000000"/>
                </a:solidFill>
                <a:effectLst/>
                <a:latin typeface="Arial" panose="020B0604020202020204" pitchFamily="34" charset="0"/>
                <a:ea typeface="Arial" panose="020B0604020202020204" pitchFamily="34" charset="0"/>
              </a:rPr>
              <a:t> 2):S6. doi:10.1186/2041-1480-2-S2-S6.</a:t>
            </a:r>
            <a:endParaRPr kumimoji="0" lang="en-US" altLang="en-US" sz="1400" b="0" i="0" u="none" strike="noStrike" cap="none" normalizeH="0" baseline="0" dirty="0">
              <a:ln>
                <a:noFill/>
              </a:ln>
              <a:solidFill>
                <a:schemeClr val="tx1"/>
              </a:solidFill>
              <a:effectLst/>
              <a:latin typeface="Arial" panose="020B0604020202020204" pitchFamily="34" charset="0"/>
            </a:endParaRPr>
          </a:p>
          <a:p>
            <a:endParaRPr lang="en-US" sz="1000" dirty="0"/>
          </a:p>
        </p:txBody>
      </p:sp>
    </p:spTree>
    <p:extLst>
      <p:ext uri="{BB962C8B-B14F-4D97-AF65-F5344CB8AC3E}">
        <p14:creationId xmlns:p14="http://schemas.microsoft.com/office/powerpoint/2010/main" val="13094854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0F458C-C4BC-4F40-97B7-A234AD841324}"/>
              </a:ext>
            </a:extLst>
          </p:cNvPr>
          <p:cNvSpPr>
            <a:spLocks noGrp="1"/>
          </p:cNvSpPr>
          <p:nvPr>
            <p:ph type="title"/>
          </p:nvPr>
        </p:nvSpPr>
        <p:spPr/>
        <p:txBody>
          <a:bodyPr/>
          <a:lstStyle/>
          <a:p>
            <a:r>
              <a:rPr lang="en-US" dirty="0"/>
              <a:t>Pathologic process vs. pathogenesis -1</a:t>
            </a:r>
          </a:p>
        </p:txBody>
      </p:sp>
      <p:sp>
        <p:nvSpPr>
          <p:cNvPr id="3" name="Content Placeholder 2">
            <a:extLst>
              <a:ext uri="{FF2B5EF4-FFF2-40B4-BE49-F238E27FC236}">
                <a16:creationId xmlns:a16="http://schemas.microsoft.com/office/drawing/2014/main" id="{2A8EE9D6-F415-5640-8C56-6913FC123CCA}"/>
              </a:ext>
            </a:extLst>
          </p:cNvPr>
          <p:cNvSpPr>
            <a:spLocks noGrp="1"/>
          </p:cNvSpPr>
          <p:nvPr>
            <p:ph idx="1"/>
          </p:nvPr>
        </p:nvSpPr>
        <p:spPr/>
        <p:txBody>
          <a:bodyPr>
            <a:normAutofit/>
          </a:bodyPr>
          <a:lstStyle/>
          <a:p>
            <a:r>
              <a:rPr lang="en-GB" dirty="0"/>
              <a:t>Clarity on the intended purpose of both the 308489006 - Pathologic process (qualifier value) and 303109001 - Pathogeneses (qualifier value) is needed.</a:t>
            </a:r>
          </a:p>
          <a:p>
            <a:r>
              <a:rPr lang="en-GB" dirty="0"/>
              <a:t>The 263547006 - Pathogenesis (attribute) is currently an Unapproved attribute.</a:t>
            </a:r>
            <a:r>
              <a:rPr lang="en-US" dirty="0">
                <a:effectLst/>
              </a:rPr>
              <a:t> </a:t>
            </a:r>
            <a:r>
              <a:rPr lang="en-GB" dirty="0"/>
              <a:t> </a:t>
            </a:r>
          </a:p>
          <a:p>
            <a:r>
              <a:rPr lang="en-GB" dirty="0"/>
              <a:t>There is a distinction that can be made between the underlying processes resulting in a specific morphology, whereas the current PATHOLOGICAL PROCESS attribute seems to conflate process and structure.</a:t>
            </a:r>
          </a:p>
        </p:txBody>
      </p:sp>
    </p:spTree>
    <p:extLst>
      <p:ext uri="{BB962C8B-B14F-4D97-AF65-F5344CB8AC3E}">
        <p14:creationId xmlns:p14="http://schemas.microsoft.com/office/powerpoint/2010/main" val="37417652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AC4B1-EA59-7749-82F2-91351BF1D935}"/>
              </a:ext>
            </a:extLst>
          </p:cNvPr>
          <p:cNvSpPr>
            <a:spLocks noGrp="1"/>
          </p:cNvSpPr>
          <p:nvPr>
            <p:ph type="title"/>
          </p:nvPr>
        </p:nvSpPr>
        <p:spPr/>
        <p:txBody>
          <a:bodyPr/>
          <a:lstStyle/>
          <a:p>
            <a:r>
              <a:rPr lang="en-US" dirty="0"/>
              <a:t>Pathologic process vs. pathogenesis - 2</a:t>
            </a:r>
          </a:p>
        </p:txBody>
      </p:sp>
      <p:sp>
        <p:nvSpPr>
          <p:cNvPr id="3" name="Content Placeholder 2">
            <a:extLst>
              <a:ext uri="{FF2B5EF4-FFF2-40B4-BE49-F238E27FC236}">
                <a16:creationId xmlns:a16="http://schemas.microsoft.com/office/drawing/2014/main" id="{7FA53BF4-2A9C-A04C-94B3-F4C92F156C04}"/>
              </a:ext>
            </a:extLst>
          </p:cNvPr>
          <p:cNvSpPr>
            <a:spLocks noGrp="1"/>
          </p:cNvSpPr>
          <p:nvPr>
            <p:ph idx="1"/>
          </p:nvPr>
        </p:nvSpPr>
        <p:spPr/>
        <p:txBody>
          <a:bodyPr>
            <a:normAutofit fontScale="92500"/>
          </a:bodyPr>
          <a:lstStyle/>
          <a:p>
            <a:r>
              <a:rPr lang="en-GB" dirty="0"/>
              <a:t>The restriction that the Editorial Guide definition places on PATHOLOGICAL PROCESS results in an inability to define both the process leading to the abnormal structure and the structure itself for disorders.</a:t>
            </a:r>
            <a:r>
              <a:rPr lang="en-US" dirty="0">
                <a:effectLst/>
              </a:rPr>
              <a:t> </a:t>
            </a:r>
          </a:p>
          <a:p>
            <a:r>
              <a:rPr lang="en-GB" dirty="0"/>
              <a:t>The current constraint on the use of PATHOLOGICAL PROCESS makes it inadequate to fully define concepts.  The “overlap” between 308489006 - Pathologic process (qualifier value) and 303109001 - Pathogeneses (qualifier value) adds additional confusion.  </a:t>
            </a:r>
          </a:p>
          <a:p>
            <a:r>
              <a:rPr lang="en-GB" dirty="0"/>
              <a:t>A clear description and definition of the intent of the PATHOLOGICAL PROCESS attribute, the replacement with a more appropriate attribute if necessary and a reconciliation and revision of the hierarchy of qualifier terms to value the “new” attribute are needed.</a:t>
            </a:r>
            <a:endParaRPr lang="en-US" dirty="0"/>
          </a:p>
          <a:p>
            <a:endParaRPr lang="en-US" dirty="0"/>
          </a:p>
          <a:p>
            <a:endParaRPr lang="en-US" dirty="0"/>
          </a:p>
        </p:txBody>
      </p:sp>
    </p:spTree>
    <p:extLst>
      <p:ext uri="{BB962C8B-B14F-4D97-AF65-F5344CB8AC3E}">
        <p14:creationId xmlns:p14="http://schemas.microsoft.com/office/powerpoint/2010/main" val="2534493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42BB07BE-5782-7747-93F1-3C9315A7BF08}"/>
              </a:ext>
            </a:extLst>
          </p:cNvPr>
          <p:cNvSpPr>
            <a:spLocks noGrp="1"/>
          </p:cNvSpPr>
          <p:nvPr>
            <p:ph type="title"/>
          </p:nvPr>
        </p:nvSpPr>
        <p:spPr/>
        <p:txBody>
          <a:bodyPr/>
          <a:lstStyle/>
          <a:p>
            <a:r>
              <a:rPr lang="en-US" dirty="0"/>
              <a:t>Pathological process and pathogeneses qualifier value hierarchies</a:t>
            </a:r>
          </a:p>
        </p:txBody>
      </p:sp>
      <p:pic>
        <p:nvPicPr>
          <p:cNvPr id="12" name="Content Placeholder 12">
            <a:extLst>
              <a:ext uri="{FF2B5EF4-FFF2-40B4-BE49-F238E27FC236}">
                <a16:creationId xmlns:a16="http://schemas.microsoft.com/office/drawing/2014/main" id="{FB89EED9-1E8C-A94D-85B9-88A8563AFACB}"/>
              </a:ext>
            </a:extLst>
          </p:cNvPr>
          <p:cNvPicPr>
            <a:picLocks noGrp="1" noChangeAspect="1"/>
          </p:cNvPicPr>
          <p:nvPr>
            <p:ph sz="half" idx="1"/>
          </p:nvPr>
        </p:nvPicPr>
        <p:blipFill>
          <a:blip r:embed="rId2"/>
          <a:stretch>
            <a:fillRect/>
          </a:stretch>
        </p:blipFill>
        <p:spPr>
          <a:xfrm>
            <a:off x="753700" y="1905138"/>
            <a:ext cx="4376563" cy="4351338"/>
          </a:xfrm>
          <a:prstGeom prst="rect">
            <a:avLst/>
          </a:prstGeom>
        </p:spPr>
      </p:pic>
      <p:pic>
        <p:nvPicPr>
          <p:cNvPr id="13" name="Content Placeholder 12">
            <a:extLst>
              <a:ext uri="{FF2B5EF4-FFF2-40B4-BE49-F238E27FC236}">
                <a16:creationId xmlns:a16="http://schemas.microsoft.com/office/drawing/2014/main" id="{2039E872-4861-5142-B713-4E495B44D9B7}"/>
              </a:ext>
            </a:extLst>
          </p:cNvPr>
          <p:cNvPicPr>
            <a:picLocks noGrp="1" noChangeAspect="1"/>
          </p:cNvPicPr>
          <p:nvPr>
            <p:ph sz="half" idx="2"/>
          </p:nvPr>
        </p:nvPicPr>
        <p:blipFill>
          <a:blip r:embed="rId3"/>
          <a:stretch>
            <a:fillRect/>
          </a:stretch>
        </p:blipFill>
        <p:spPr>
          <a:xfrm>
            <a:off x="6457860" y="1905138"/>
            <a:ext cx="2920625" cy="4351338"/>
          </a:xfrm>
          <a:prstGeom prst="rect">
            <a:avLst/>
          </a:prstGeom>
        </p:spPr>
      </p:pic>
    </p:spTree>
    <p:extLst>
      <p:ext uri="{BB962C8B-B14F-4D97-AF65-F5344CB8AC3E}">
        <p14:creationId xmlns:p14="http://schemas.microsoft.com/office/powerpoint/2010/main" val="858583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37D9488-6EC0-BC4D-B5F1-B794F06DDED6}"/>
              </a:ext>
            </a:extLst>
          </p:cNvPr>
          <p:cNvSpPr>
            <a:spLocks noGrp="1"/>
          </p:cNvSpPr>
          <p:nvPr>
            <p:ph type="title"/>
          </p:nvPr>
        </p:nvSpPr>
        <p:spPr>
          <a:xfrm>
            <a:off x="838200" y="365125"/>
            <a:ext cx="10515600" cy="1519093"/>
          </a:xfrm>
        </p:spPr>
        <p:txBody>
          <a:bodyPr>
            <a:normAutofit fontScale="90000"/>
          </a:bodyPr>
          <a:lstStyle/>
          <a:p>
            <a:r>
              <a:rPr lang="en-US" dirty="0"/>
              <a:t>Sematic overlap between pathological process (qualifier value) and pathogeneses (qualifier value) hierarchies</a:t>
            </a:r>
          </a:p>
        </p:txBody>
      </p:sp>
      <p:graphicFrame>
        <p:nvGraphicFramePr>
          <p:cNvPr id="7" name="Content Placeholder 6">
            <a:extLst>
              <a:ext uri="{FF2B5EF4-FFF2-40B4-BE49-F238E27FC236}">
                <a16:creationId xmlns:a16="http://schemas.microsoft.com/office/drawing/2014/main" id="{75D3DD4B-C9BE-2C49-9073-DCBE34767E99}"/>
              </a:ext>
            </a:extLst>
          </p:cNvPr>
          <p:cNvGraphicFramePr>
            <a:graphicFrameLocks noGrp="1"/>
          </p:cNvGraphicFramePr>
          <p:nvPr>
            <p:ph idx="1"/>
            <p:extLst>
              <p:ext uri="{D42A27DB-BD31-4B8C-83A1-F6EECF244321}">
                <p14:modId xmlns:p14="http://schemas.microsoft.com/office/powerpoint/2010/main" val="2872072727"/>
              </p:ext>
            </p:extLst>
          </p:nvPr>
        </p:nvGraphicFramePr>
        <p:xfrm>
          <a:off x="2894444" y="2388856"/>
          <a:ext cx="5867401" cy="3520440"/>
        </p:xfrm>
        <a:graphic>
          <a:graphicData uri="http://schemas.openxmlformats.org/drawingml/2006/table">
            <a:tbl>
              <a:tblPr bandRow="1">
                <a:tableStyleId>{5C22544A-7EE6-4342-B048-85BDC9FD1C3A}</a:tableStyleId>
              </a:tblPr>
              <a:tblGrid>
                <a:gridCol w="2182658">
                  <a:extLst>
                    <a:ext uri="{9D8B030D-6E8A-4147-A177-3AD203B41FA5}">
                      <a16:colId xmlns:a16="http://schemas.microsoft.com/office/drawing/2014/main" val="4251436433"/>
                    </a:ext>
                  </a:extLst>
                </a:gridCol>
                <a:gridCol w="799927">
                  <a:extLst>
                    <a:ext uri="{9D8B030D-6E8A-4147-A177-3AD203B41FA5}">
                      <a16:colId xmlns:a16="http://schemas.microsoft.com/office/drawing/2014/main" val="3539738127"/>
                    </a:ext>
                  </a:extLst>
                </a:gridCol>
                <a:gridCol w="2884816">
                  <a:extLst>
                    <a:ext uri="{9D8B030D-6E8A-4147-A177-3AD203B41FA5}">
                      <a16:colId xmlns:a16="http://schemas.microsoft.com/office/drawing/2014/main" val="3131743306"/>
                    </a:ext>
                  </a:extLst>
                </a:gridCol>
              </a:tblGrid>
              <a:tr h="0">
                <a:tc>
                  <a:txBody>
                    <a:bodyPr/>
                    <a:lstStyle/>
                    <a:p>
                      <a:pPr marL="0" marR="0" algn="ctr">
                        <a:spcBef>
                          <a:spcPts val="0"/>
                        </a:spcBef>
                        <a:spcAft>
                          <a:spcPts val="1000"/>
                        </a:spcAft>
                      </a:pPr>
                      <a:r>
                        <a:rPr lang="en-GB" sz="1100">
                          <a:effectLst/>
                        </a:rPr>
                        <a:t>Pathological process children</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lgn="ctr">
                        <a:spcBef>
                          <a:spcPts val="0"/>
                        </a:spcBef>
                        <a:spcAft>
                          <a:spcPts val="1000"/>
                        </a:spcAft>
                      </a:pPr>
                      <a:r>
                        <a:rPr lang="en-GB" sz="1100">
                          <a:effectLst/>
                        </a:rPr>
                        <a:t>Times used (stated)</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lgn="ctr">
                        <a:spcBef>
                          <a:spcPts val="0"/>
                        </a:spcBef>
                        <a:spcAft>
                          <a:spcPts val="1000"/>
                        </a:spcAft>
                      </a:pPr>
                      <a:r>
                        <a:rPr lang="en-GB" sz="1100">
                          <a:effectLst/>
                        </a:rPr>
                        <a:t>Pathogeneses children</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3672415629"/>
                  </a:ext>
                </a:extLst>
              </a:tr>
              <a:tr h="0">
                <a:tc>
                  <a:txBody>
                    <a:bodyPr/>
                    <a:lstStyle/>
                    <a:p>
                      <a:pPr marL="0" marR="0">
                        <a:spcBef>
                          <a:spcPts val="0"/>
                        </a:spcBef>
                        <a:spcAft>
                          <a:spcPts val="1000"/>
                        </a:spcAft>
                      </a:pPr>
                      <a:r>
                        <a:rPr lang="en-GB" sz="1100">
                          <a:effectLst/>
                        </a:rPr>
                        <a:t>Autoimmune</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22</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Drug-induced</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766477261"/>
                  </a:ext>
                </a:extLst>
              </a:tr>
              <a:tr h="0">
                <a:tc>
                  <a:txBody>
                    <a:bodyPr/>
                    <a:lstStyle/>
                    <a:p>
                      <a:pPr marL="0" marR="0">
                        <a:spcBef>
                          <a:spcPts val="0"/>
                        </a:spcBef>
                        <a:spcAft>
                          <a:spcPts val="1000"/>
                        </a:spcAft>
                      </a:pPr>
                      <a:r>
                        <a:rPr lang="en-GB" sz="1100">
                          <a:effectLst/>
                        </a:rPr>
                        <a:t>Hypersensitivity process</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2</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Elephantiasic</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431765713"/>
                  </a:ext>
                </a:extLst>
              </a:tr>
              <a:tr h="0">
                <a:tc>
                  <a:txBody>
                    <a:bodyPr/>
                    <a:lstStyle/>
                    <a:p>
                      <a:pPr marL="0" marR="0">
                        <a:spcBef>
                          <a:spcPts val="0"/>
                        </a:spcBef>
                        <a:spcAft>
                          <a:spcPts val="1000"/>
                        </a:spcAft>
                      </a:pPr>
                      <a:r>
                        <a:rPr lang="en-GB" sz="1100">
                          <a:effectLst/>
                        </a:rPr>
                        <a:t>     Allergic process</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24</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Exogenous</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3605013121"/>
                  </a:ext>
                </a:extLst>
              </a:tr>
              <a:tr h="0">
                <a:tc>
                  <a:txBody>
                    <a:bodyPr/>
                    <a:lstStyle/>
                    <a:p>
                      <a:pPr marL="0" marR="0">
                        <a:spcBef>
                          <a:spcPts val="0"/>
                        </a:spcBef>
                        <a:spcAft>
                          <a:spcPts val="1000"/>
                        </a:spcAft>
                      </a:pPr>
                      <a:r>
                        <a:rPr lang="en-GB" sz="1100">
                          <a:effectLst/>
                        </a:rPr>
                        <a:t>         Allergic sensitization process</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1</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Familial</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3141586481"/>
                  </a:ext>
                </a:extLst>
              </a:tr>
              <a:tr h="0">
                <a:tc>
                  <a:txBody>
                    <a:bodyPr/>
                    <a:lstStyle/>
                    <a:p>
                      <a:pPr marL="0" marR="0">
                        <a:spcBef>
                          <a:spcPts val="0"/>
                        </a:spcBef>
                        <a:spcAft>
                          <a:spcPts val="1000"/>
                        </a:spcAft>
                      </a:pPr>
                      <a:r>
                        <a:rPr lang="en-GB" sz="1100">
                          <a:effectLst/>
                        </a:rPr>
                        <a:t>Pseudoallergic process</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1</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Fibrosis</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2093334741"/>
                  </a:ext>
                </a:extLst>
              </a:tr>
              <a:tr h="0">
                <a:tc>
                  <a:txBody>
                    <a:bodyPr/>
                    <a:lstStyle/>
                    <a:p>
                      <a:pPr marL="0" marR="0">
                        <a:spcBef>
                          <a:spcPts val="0"/>
                        </a:spcBef>
                        <a:spcAft>
                          <a:spcPts val="1000"/>
                        </a:spcAft>
                      </a:pPr>
                      <a:r>
                        <a:rPr lang="en-GB" sz="1100">
                          <a:effectLst/>
                        </a:rPr>
                        <a:t>Iatrogenic</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0</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     irradiation fibrosis</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3221103509"/>
                  </a:ext>
                </a:extLst>
              </a:tr>
              <a:tr h="0">
                <a:tc>
                  <a:txBody>
                    <a:bodyPr/>
                    <a:lstStyle/>
                    <a:p>
                      <a:pPr marL="0" marR="0">
                        <a:spcBef>
                          <a:spcPts val="0"/>
                        </a:spcBef>
                        <a:spcAft>
                          <a:spcPts val="1000"/>
                        </a:spcAft>
                      </a:pPr>
                      <a:r>
                        <a:rPr lang="en-GB" sz="1100">
                          <a:effectLst/>
                        </a:rPr>
                        <a:t>Infectious process</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667</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Granulomatous</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2972583698"/>
                  </a:ext>
                </a:extLst>
              </a:tr>
              <a:tr h="0">
                <a:tc>
                  <a:txBody>
                    <a:bodyPr/>
                    <a:lstStyle/>
                    <a:p>
                      <a:pPr marL="0" marR="0">
                        <a:spcBef>
                          <a:spcPts val="0"/>
                        </a:spcBef>
                        <a:spcAft>
                          <a:spcPts val="1000"/>
                        </a:spcAft>
                      </a:pPr>
                      <a:r>
                        <a:rPr lang="en-GB" sz="1100">
                          <a:effectLst/>
                        </a:rPr>
                        <a:t>     Parasitic process</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54</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     Ulcero-granulomatous</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893214118"/>
                  </a:ext>
                </a:extLst>
              </a:tr>
              <a:tr h="0">
                <a:tc>
                  <a:txBody>
                    <a:bodyPr/>
                    <a:lstStyle/>
                    <a:p>
                      <a:pPr marL="0" marR="0">
                        <a:spcBef>
                          <a:spcPts val="0"/>
                        </a:spcBef>
                        <a:spcAft>
                          <a:spcPts val="1000"/>
                        </a:spcAft>
                      </a:pPr>
                      <a:r>
                        <a:rPr lang="en-GB" sz="1100">
                          <a:effectLst/>
                        </a:rPr>
                        <a:t>Inflammation</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0</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Hereditary</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356465965"/>
                  </a:ext>
                </a:extLst>
              </a:tr>
              <a:tr h="0">
                <a:tc>
                  <a:txBody>
                    <a:bodyPr/>
                    <a:lstStyle/>
                    <a:p>
                      <a:pPr marL="0" marR="0">
                        <a:spcBef>
                          <a:spcPts val="0"/>
                        </a:spcBef>
                        <a:spcAft>
                          <a:spcPts val="1000"/>
                        </a:spcAft>
                      </a:pPr>
                      <a:r>
                        <a:rPr lang="en-GB" sz="1100">
                          <a:effectLst/>
                        </a:rPr>
                        <a:t>     Serofibrinous inflammation</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0</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Hormonal</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2846757350"/>
                  </a:ext>
                </a:extLst>
              </a:tr>
              <a:tr h="0">
                <a:tc>
                  <a:txBody>
                    <a:bodyPr/>
                    <a:lstStyle/>
                    <a:p>
                      <a:pPr marL="0" marR="0">
                        <a:spcBef>
                          <a:spcPts val="0"/>
                        </a:spcBef>
                        <a:spcAft>
                          <a:spcPts val="1000"/>
                        </a:spcAft>
                      </a:pPr>
                      <a:r>
                        <a:rPr lang="en-GB" sz="1100">
                          <a:effectLst/>
                        </a:rPr>
                        <a:t>Pathological developmental process</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0</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Immune</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62040807"/>
                  </a:ext>
                </a:extLst>
              </a:tr>
              <a:tr h="0">
                <a:tc>
                  <a:txBody>
                    <a:bodyPr/>
                    <a:lstStyle/>
                    <a:p>
                      <a:pPr marL="0" marR="0">
                        <a:spcBef>
                          <a:spcPts val="0"/>
                        </a:spcBef>
                        <a:spcAft>
                          <a:spcPts val="1000"/>
                        </a:spcAft>
                      </a:pPr>
                      <a:r>
                        <a:rPr lang="en-GB" sz="1100">
                          <a:effectLst/>
                        </a:rPr>
                        <a:t>Psychogenic</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0</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Intrinsic</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888088056"/>
                  </a:ext>
                </a:extLst>
              </a:tr>
              <a:tr h="0">
                <a:tc>
                  <a:txBody>
                    <a:bodyPr/>
                    <a:lstStyle/>
                    <a:p>
                      <a:pPr marL="0" marR="0">
                        <a:spcBef>
                          <a:spcPts val="0"/>
                        </a:spcBef>
                        <a:spcAft>
                          <a:spcPts val="1000"/>
                        </a:spcAft>
                      </a:pPr>
                      <a:r>
                        <a:rPr lang="en-GB" sz="1100">
                          <a:effectLst/>
                        </a:rPr>
                        <a:t>Traumatic</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0</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     Endogenous</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947095526"/>
                  </a:ext>
                </a:extLst>
              </a:tr>
              <a:tr h="0">
                <a:tc>
                  <a:txBody>
                    <a:bodyPr/>
                    <a:lstStyle/>
                    <a:p>
                      <a:pPr marL="0" marR="0">
                        <a:spcBef>
                          <a:spcPts val="0"/>
                        </a:spcBef>
                        <a:spcAft>
                          <a:spcPts val="1000"/>
                        </a:spcAft>
                      </a:pPr>
                      <a:r>
                        <a:rPr lang="en-GB" sz="1100">
                          <a:effectLst/>
                        </a:rPr>
                        <a:t>Unknown (origin)</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0</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Ischemic</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981484088"/>
                  </a:ext>
                </a:extLst>
              </a:tr>
              <a:tr h="0">
                <a:tc>
                  <a:txBody>
                    <a:bodyPr/>
                    <a:lstStyle/>
                    <a:p>
                      <a:pPr marL="0" marR="0">
                        <a:spcBef>
                          <a:spcPts val="0"/>
                        </a:spcBef>
                        <a:spcAft>
                          <a:spcPts val="1000"/>
                        </a:spcAft>
                      </a:pPr>
                      <a:r>
                        <a:rPr lang="en-GB" sz="1100">
                          <a:effectLst/>
                        </a:rPr>
                        <a:t> </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 </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Lytic</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3476020612"/>
                  </a:ext>
                </a:extLst>
              </a:tr>
              <a:tr h="0">
                <a:tc>
                  <a:txBody>
                    <a:bodyPr/>
                    <a:lstStyle/>
                    <a:p>
                      <a:pPr marL="0" marR="0">
                        <a:spcBef>
                          <a:spcPts val="0"/>
                        </a:spcBef>
                        <a:spcAft>
                          <a:spcPts val="1000"/>
                        </a:spcAft>
                      </a:pPr>
                      <a:r>
                        <a:rPr lang="en-GB" sz="1100">
                          <a:effectLst/>
                        </a:rPr>
                        <a:t> </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 </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Necrotizing</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787149750"/>
                  </a:ext>
                </a:extLst>
              </a:tr>
              <a:tr h="0">
                <a:tc>
                  <a:txBody>
                    <a:bodyPr/>
                    <a:lstStyle/>
                    <a:p>
                      <a:pPr marL="0" marR="0">
                        <a:spcBef>
                          <a:spcPts val="0"/>
                        </a:spcBef>
                        <a:spcAft>
                          <a:spcPts val="1000"/>
                        </a:spcAft>
                      </a:pPr>
                      <a:r>
                        <a:rPr lang="en-GB" sz="1100">
                          <a:effectLst/>
                        </a:rPr>
                        <a:t> </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 </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Reactive</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2198800018"/>
                  </a:ext>
                </a:extLst>
              </a:tr>
              <a:tr h="0">
                <a:tc>
                  <a:txBody>
                    <a:bodyPr/>
                    <a:lstStyle/>
                    <a:p>
                      <a:pPr marL="0" marR="0">
                        <a:spcBef>
                          <a:spcPts val="0"/>
                        </a:spcBef>
                        <a:spcAft>
                          <a:spcPts val="1000"/>
                        </a:spcAft>
                      </a:pPr>
                      <a:r>
                        <a:rPr lang="en-GB" sz="1100">
                          <a:effectLst/>
                        </a:rPr>
                        <a:t> </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 </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Single gene defect</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2609391623"/>
                  </a:ext>
                </a:extLst>
              </a:tr>
              <a:tr h="0">
                <a:tc>
                  <a:txBody>
                    <a:bodyPr/>
                    <a:lstStyle/>
                    <a:p>
                      <a:pPr marL="0" marR="0">
                        <a:spcBef>
                          <a:spcPts val="0"/>
                        </a:spcBef>
                        <a:spcAft>
                          <a:spcPts val="1000"/>
                        </a:spcAft>
                      </a:pPr>
                      <a:r>
                        <a:rPr lang="en-GB" sz="1100">
                          <a:effectLst/>
                        </a:rPr>
                        <a:t> </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a:effectLst/>
                        </a:rPr>
                        <a:t> </a:t>
                      </a:r>
                      <a:endParaRPr lang="en-US" sz="1100">
                        <a:solidFill>
                          <a:srgbClr val="000000"/>
                        </a:solidFill>
                        <a:effectLst/>
                        <a:latin typeface="Calibri" panose="020F0502020204030204" pitchFamily="34" charset="0"/>
                        <a:ea typeface="Calibri" panose="020F0502020204030204" pitchFamily="34" charset="0"/>
                      </a:endParaRPr>
                    </a:p>
                  </a:txBody>
                  <a:tcPr marL="68580" marR="68580" marT="0" marB="0"/>
                </a:tc>
                <a:tc>
                  <a:txBody>
                    <a:bodyPr/>
                    <a:lstStyle/>
                    <a:p>
                      <a:pPr marL="0" marR="0">
                        <a:spcBef>
                          <a:spcPts val="0"/>
                        </a:spcBef>
                        <a:spcAft>
                          <a:spcPts val="1000"/>
                        </a:spcAft>
                      </a:pPr>
                      <a:r>
                        <a:rPr lang="en-GB" sz="1100" dirty="0">
                          <a:effectLst/>
                        </a:rPr>
                        <a:t> </a:t>
                      </a:r>
                      <a:endParaRPr lang="en-US" sz="1100" dirty="0">
                        <a:solidFill>
                          <a:srgbClr val="000000"/>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4220778121"/>
                  </a:ext>
                </a:extLst>
              </a:tr>
            </a:tbl>
          </a:graphicData>
        </a:graphic>
      </p:graphicFrame>
    </p:spTree>
    <p:extLst>
      <p:ext uri="{BB962C8B-B14F-4D97-AF65-F5344CB8AC3E}">
        <p14:creationId xmlns:p14="http://schemas.microsoft.com/office/powerpoint/2010/main" val="5624306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B4F7C2B-761F-594F-BFF8-8B7333D88EBC}"/>
              </a:ext>
            </a:extLst>
          </p:cNvPr>
          <p:cNvSpPr>
            <a:spLocks noGrp="1"/>
          </p:cNvSpPr>
          <p:nvPr>
            <p:ph type="title"/>
          </p:nvPr>
        </p:nvSpPr>
        <p:spPr>
          <a:xfrm>
            <a:off x="838200" y="365125"/>
            <a:ext cx="10515600" cy="1475474"/>
          </a:xfrm>
        </p:spPr>
        <p:txBody>
          <a:bodyPr>
            <a:normAutofit fontScale="90000"/>
          </a:bodyPr>
          <a:lstStyle/>
          <a:p>
            <a:r>
              <a:rPr lang="en-US" dirty="0"/>
              <a:t>Proposed additions to pathological process (qualifier value) hierarchy to support allergy and sepsis models</a:t>
            </a:r>
          </a:p>
        </p:txBody>
      </p:sp>
      <p:pic>
        <p:nvPicPr>
          <p:cNvPr id="7" name="Content Placeholder 8">
            <a:extLst>
              <a:ext uri="{FF2B5EF4-FFF2-40B4-BE49-F238E27FC236}">
                <a16:creationId xmlns:a16="http://schemas.microsoft.com/office/drawing/2014/main" id="{9A02F8BA-C498-5B4B-BFE0-551C4B0A08EB}"/>
              </a:ext>
            </a:extLst>
          </p:cNvPr>
          <p:cNvPicPr>
            <a:picLocks noGrp="1" noChangeAspect="1"/>
          </p:cNvPicPr>
          <p:nvPr>
            <p:ph idx="1"/>
          </p:nvPr>
        </p:nvPicPr>
        <p:blipFill>
          <a:blip r:embed="rId2"/>
          <a:stretch>
            <a:fillRect/>
          </a:stretch>
        </p:blipFill>
        <p:spPr>
          <a:xfrm>
            <a:off x="4184892" y="2091096"/>
            <a:ext cx="3822215" cy="4351338"/>
          </a:xfrm>
          <a:prstGeom prst="rect">
            <a:avLst/>
          </a:prstGeom>
        </p:spPr>
      </p:pic>
    </p:spTree>
    <p:extLst>
      <p:ext uri="{BB962C8B-B14F-4D97-AF65-F5344CB8AC3E}">
        <p14:creationId xmlns:p14="http://schemas.microsoft.com/office/powerpoint/2010/main" val="27689662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TotalTime>
  <Words>1713</Words>
  <Application>Microsoft Macintosh PowerPoint</Application>
  <PresentationFormat>Widescreen</PresentationFormat>
  <Paragraphs>158</Paragraphs>
  <Slides>21</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Calibri Light</vt:lpstr>
      <vt:lpstr>Office Theme</vt:lpstr>
      <vt:lpstr>Revision of “Pathologic process (qualifier value) hierarchy </vt:lpstr>
      <vt:lpstr>Statement of problem - 1</vt:lpstr>
      <vt:lpstr>Statement of problem - 2</vt:lpstr>
      <vt:lpstr>Definitions</vt:lpstr>
      <vt:lpstr>Pathologic process vs. pathogenesis -1</vt:lpstr>
      <vt:lpstr>Pathologic process vs. pathogenesis - 2</vt:lpstr>
      <vt:lpstr>Pathological process and pathogeneses qualifier value hierarchies</vt:lpstr>
      <vt:lpstr>Sematic overlap between pathological process (qualifier value) and pathogeneses (qualifier value) hierarchies</vt:lpstr>
      <vt:lpstr>Proposed additions to pathological process (qualifier value) hierarchy to support allergy and sepsis models</vt:lpstr>
      <vt:lpstr>Options</vt:lpstr>
      <vt:lpstr>Options</vt:lpstr>
      <vt:lpstr>Proposed “Pathogeneses (qualifier value)” hierarchy structure </vt:lpstr>
      <vt:lpstr>Example: 109688001 |Chronic abscess of maxilla (disorder)|</vt:lpstr>
      <vt:lpstr>Options</vt:lpstr>
      <vt:lpstr>Example: 109688001 |Chronic abscess of maxilla (disorder)|</vt:lpstr>
      <vt:lpstr>Iatrogenic disorders</vt:lpstr>
      <vt:lpstr>Iatrogenic disorders - 2</vt:lpstr>
      <vt:lpstr>Definition </vt:lpstr>
      <vt:lpstr> Can the semantic definition within SCT be improved? </vt:lpstr>
      <vt:lpstr>  Should concepts subordinate to Iatrogenic disorder but not stating ‘iatrogenic’ be re-modelled?  </vt:lpstr>
      <vt:lpstr>Proposal </vt:lpstr>
    </vt:vector>
  </TitlesOfParts>
  <Company/>
  <LinksUpToDate>false</LinksUpToDate>
  <SharedDoc>false</SharedDoc>
  <HyperlinksChanged>false</HyperlinksChanged>
  <AppVersion>16.0012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Revision of “Pathologic process (qualifier value) hierarchy </dc:title>
  <dc:creator>Bruce J. Goldberg</dc:creator>
  <cp:lastModifiedBy>Bruce Goldberg</cp:lastModifiedBy>
  <cp:revision>19</cp:revision>
  <dcterms:created xsi:type="dcterms:W3CDTF">2018-03-29T18:07:05Z</dcterms:created>
  <dcterms:modified xsi:type="dcterms:W3CDTF">2018-04-08T16:59:27Z</dcterms:modified>
</cp:coreProperties>
</file>