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0" r:id="rId6"/>
    <p:sldMasterId id="2147483673" r:id="rId7"/>
    <p:sldMasterId id="214748368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</p:sldIdLst>
  <p:sldSz cy="6858000" cx="12192000"/>
  <p:notesSz cx="6858000" cy="9144000"/>
  <p:embeddedFontLst>
    <p:embeddedFont>
      <p:font typeface="Mulish"/>
      <p:regular r:id="rId43"/>
      <p:bold r:id="rId44"/>
      <p:italic r:id="rId45"/>
      <p:boldItalic r:id="rId46"/>
    </p:embeddedFont>
    <p:embeddedFont>
      <p:font typeface="Mulish ExtraBold"/>
      <p:bold r:id="rId47"/>
      <p:boldItalic r:id="rId48"/>
    </p:embeddedFont>
    <p:embeddedFont>
      <p:font typeface="Mulish SemiBold"/>
      <p:regular r:id="rId49"/>
      <p:bold r:id="rId50"/>
      <p:italic r:id="rId51"/>
      <p:boldItalic r:id="rId52"/>
    </p:embeddedFont>
    <p:embeddedFont>
      <p:font typeface="Mulish Black"/>
      <p:bold r:id="rId53"/>
      <p:boldItalic r:id="rId54"/>
    </p:embeddedFont>
    <p:embeddedFont>
      <p:font typeface="Mulish Light"/>
      <p:regular r:id="rId55"/>
      <p:bold r:id="rId56"/>
      <p:italic r:id="rId57"/>
      <p:boldItalic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16">
          <p15:clr>
            <a:srgbClr val="747775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:go="http://customooxmlschemas.google.com/" r:id="rId59" roundtripDataSignature="AMtx7miZaogbXm3xHCtJSVGUtPeWF2Im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C0C75B4-581D-4657-90B1-DA6AF798A883}">
  <a:tblStyle styleId="{AC0C75B4-581D-4657-90B1-DA6AF798A88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"/>
        <p:guide pos="216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1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4" Type="http://schemas.openxmlformats.org/officeDocument/2006/relationships/font" Target="fonts/Mulish-bold.fntdata"/><Relationship Id="rId43" Type="http://schemas.openxmlformats.org/officeDocument/2006/relationships/font" Target="fonts/Mulish-regular.fntdata"/><Relationship Id="rId46" Type="http://schemas.openxmlformats.org/officeDocument/2006/relationships/font" Target="fonts/Mulish-boldItalic.fntdata"/><Relationship Id="rId45" Type="http://schemas.openxmlformats.org/officeDocument/2006/relationships/font" Target="fonts/Mulish-italic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48" Type="http://schemas.openxmlformats.org/officeDocument/2006/relationships/font" Target="fonts/MulishExtraBold-boldItalic.fntdata"/><Relationship Id="rId47" Type="http://schemas.openxmlformats.org/officeDocument/2006/relationships/font" Target="fonts/MulishExtraBold-bold.fntdata"/><Relationship Id="rId49" Type="http://schemas.openxmlformats.org/officeDocument/2006/relationships/font" Target="fonts/MulishSemiBold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MulishSemiBold-italic.fntdata"/><Relationship Id="rId50" Type="http://schemas.openxmlformats.org/officeDocument/2006/relationships/font" Target="fonts/MulishSemiBold-bold.fntdata"/><Relationship Id="rId53" Type="http://schemas.openxmlformats.org/officeDocument/2006/relationships/font" Target="fonts/MulishBlack-bold.fntdata"/><Relationship Id="rId52" Type="http://schemas.openxmlformats.org/officeDocument/2006/relationships/font" Target="fonts/MulishSemiBold-boldItalic.fntdata"/><Relationship Id="rId11" Type="http://schemas.openxmlformats.org/officeDocument/2006/relationships/slide" Target="slides/slide2.xml"/><Relationship Id="rId55" Type="http://schemas.openxmlformats.org/officeDocument/2006/relationships/font" Target="fonts/MulishLight-regular.fntdata"/><Relationship Id="rId10" Type="http://schemas.openxmlformats.org/officeDocument/2006/relationships/slide" Target="slides/slide1.xml"/><Relationship Id="rId54" Type="http://schemas.openxmlformats.org/officeDocument/2006/relationships/font" Target="fonts/MulishBlack-boldItalic.fntdata"/><Relationship Id="rId13" Type="http://schemas.openxmlformats.org/officeDocument/2006/relationships/slide" Target="slides/slide4.xml"/><Relationship Id="rId57" Type="http://schemas.openxmlformats.org/officeDocument/2006/relationships/font" Target="fonts/MulishLight-italic.fntdata"/><Relationship Id="rId12" Type="http://schemas.openxmlformats.org/officeDocument/2006/relationships/slide" Target="slides/slide3.xml"/><Relationship Id="rId56" Type="http://schemas.openxmlformats.org/officeDocument/2006/relationships/font" Target="fonts/MulishLight-bold.fntdata"/><Relationship Id="rId15" Type="http://schemas.openxmlformats.org/officeDocument/2006/relationships/slide" Target="slides/slide6.xml"/><Relationship Id="rId59" Type="http://customschemas.google.com/relationships/presentationmetadata" Target="metadata"/><Relationship Id="rId14" Type="http://schemas.openxmlformats.org/officeDocument/2006/relationships/slide" Target="slides/slide5.xml"/><Relationship Id="rId58" Type="http://schemas.openxmlformats.org/officeDocument/2006/relationships/font" Target="fonts/MulishLight-boldItalic.fntdata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learning.ihtsdotools.org/report/customsql/view.php?id=262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9" name="Google Shape;339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Unique user logins (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https://elearning.ihtsdotools.org/report/customsql/view.php?id=262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) looks at last 365 days - run on the 5th April, 2024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Active (last 6 months up to 1st October 2024)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Completions - Total figure up to 4th April 2024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Active (last 6 months to 1st October 2024)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Completions - Total figure up to 4th April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Passed - total passed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Enrolments - Overall enrolments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Active - Last 6 months (up to 1st October 2024)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Enrolments - Overall enrolments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Active - Last 6 months (up to 1st October 2024)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April 2024 Figures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7" name="Google Shape;607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All presentations in course now have optional reflection questions to enhance learning</a:t>
            </a:r>
            <a:endParaRPr/>
          </a:p>
        </p:txBody>
      </p:sp>
      <p:sp>
        <p:nvSpPr>
          <p:cNvPr id="608" name="Google Shape;608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5" name="Google Shape;61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6" name="Google Shape;616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5" name="Google Shape;35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2" name="Google Shape;622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Firstly, a big thank you to everyone who has helped us to review the modules so far. Your time and effort is greatly appreciated. </a:t>
            </a:r>
            <a:endParaRPr/>
          </a:p>
        </p:txBody>
      </p:sp>
      <p:sp>
        <p:nvSpPr>
          <p:cNvPr id="623" name="Google Shape;623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4" name="Google Shape;644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5" name="Google Shape;645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5" name="Google Shape;695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96" name="Google Shape;696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30c79d2775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2" name="Google Shape;712;g30c79d2775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13" name="Google Shape;713;g30c79d2775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8" name="Google Shape;728;p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29" name="Google Shape;729;p8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5" name="Google Shape;745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Liara to talk about Education Partnerships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Liara to talk about Education resourses sharing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Liara to talk about Education resourses sharing – can add links to members education area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7" name="Google Shape;767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Result/lessons learned of our French translation project of the SCT Foundation Course?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en-US" u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rPr>
              <a:t>David Op de Beeck,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Belgium  Approx 15 mins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Result/lessons learned of our French translation project of the SCT Foundation Course?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b="0" i="0" lang="en-US" u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rPr>
              <a:t>David Op de Beeck,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Belgium  Approx 15 mins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p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5" name="Google Shape;795;p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05" name="Google Shape;805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9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hyperlink" Target="http://snomedexpo.org" TargetMode="Externa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hyperlink" Target="http://snomedexpo.org" TargetMode="Externa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5"/>
          <p:cNvSpPr/>
          <p:nvPr/>
        </p:nvSpPr>
        <p:spPr>
          <a:xfrm>
            <a:off x="13231947" y="6084143"/>
            <a:ext cx="901148" cy="93427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5"/>
          <p:cNvSpPr/>
          <p:nvPr>
            <p:ph idx="2" type="pic"/>
          </p:nvPr>
        </p:nvSpPr>
        <p:spPr>
          <a:xfrm>
            <a:off x="13231947" y="6104022"/>
            <a:ext cx="901148" cy="901148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5"/>
          <p:cNvSpPr/>
          <p:nvPr/>
        </p:nvSpPr>
        <p:spPr>
          <a:xfrm>
            <a:off x="13384347" y="6256422"/>
            <a:ext cx="901148" cy="901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5"/>
          <p:cNvSpPr/>
          <p:nvPr>
            <p:ph idx="3" type="pic"/>
          </p:nvPr>
        </p:nvSpPr>
        <p:spPr>
          <a:xfrm>
            <a:off x="-7" y="-8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21" name="Google Shape;21;p35"/>
          <p:cNvSpPr txBox="1"/>
          <p:nvPr/>
        </p:nvSpPr>
        <p:spPr>
          <a:xfrm>
            <a:off x="353116" y="613012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35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5"/>
          <p:cNvSpPr/>
          <p:nvPr>
            <p:ph idx="2" type="pic"/>
          </p:nvPr>
        </p:nvSpPr>
        <p:spPr>
          <a:xfrm>
            <a:off x="1035855" y="1232115"/>
            <a:ext cx="4031545" cy="442518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90" name="Google Shape;90;p55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55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Custom Layout">
  <p:cSld name="15_Custom Layou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6"/>
          <p:cNvSpPr/>
          <p:nvPr>
            <p:ph idx="2" type="pic"/>
          </p:nvPr>
        </p:nvSpPr>
        <p:spPr>
          <a:xfrm>
            <a:off x="5559460" y="0"/>
            <a:ext cx="6984283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94" name="Google Shape;94;p56"/>
          <p:cNvSpPr txBox="1"/>
          <p:nvPr/>
        </p:nvSpPr>
        <p:spPr>
          <a:xfrm>
            <a:off x="353116" y="613012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3_Title Slid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8"/>
          <p:cNvSpPr/>
          <p:nvPr/>
        </p:nvSpPr>
        <p:spPr>
          <a:xfrm>
            <a:off x="0" y="0"/>
            <a:ext cx="23344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38"/>
          <p:cNvSpPr/>
          <p:nvPr>
            <p:ph idx="2" type="pic"/>
          </p:nvPr>
        </p:nvSpPr>
        <p:spPr>
          <a:xfrm>
            <a:off x="129088" y="0"/>
            <a:ext cx="442061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104" name="Google Shape;104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8"/>
          <p:cNvSpPr txBox="1"/>
          <p:nvPr>
            <p:ph idx="1" type="body"/>
          </p:nvPr>
        </p:nvSpPr>
        <p:spPr>
          <a:xfrm>
            <a:off x="4906174" y="360000"/>
            <a:ext cx="5917037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38"/>
          <p:cNvSpPr txBox="1"/>
          <p:nvPr>
            <p:ph idx="3" type="body"/>
          </p:nvPr>
        </p:nvSpPr>
        <p:spPr>
          <a:xfrm>
            <a:off x="4906537" y="1014413"/>
            <a:ext cx="5917037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7"/>
          <p:cNvSpPr/>
          <p:nvPr/>
        </p:nvSpPr>
        <p:spPr>
          <a:xfrm>
            <a:off x="13231947" y="6084143"/>
            <a:ext cx="901200" cy="93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7"/>
          <p:cNvSpPr/>
          <p:nvPr>
            <p:ph idx="2" type="pic"/>
          </p:nvPr>
        </p:nvSpPr>
        <p:spPr>
          <a:xfrm>
            <a:off x="13231947" y="6104022"/>
            <a:ext cx="901200" cy="9012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47"/>
          <p:cNvSpPr/>
          <p:nvPr/>
        </p:nvSpPr>
        <p:spPr>
          <a:xfrm>
            <a:off x="13384347" y="6256422"/>
            <a:ext cx="901200" cy="90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7"/>
          <p:cNvSpPr txBox="1"/>
          <p:nvPr/>
        </p:nvSpPr>
        <p:spPr>
          <a:xfrm>
            <a:off x="0" y="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47"/>
          <p:cNvSpPr/>
          <p:nvPr>
            <p:ph idx="3" type="pic"/>
          </p:nvPr>
        </p:nvSpPr>
        <p:spPr>
          <a:xfrm>
            <a:off x="-7" y="-8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47"/>
          <p:cNvSpPr txBox="1"/>
          <p:nvPr/>
        </p:nvSpPr>
        <p:spPr>
          <a:xfrm>
            <a:off x="353116" y="613012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47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7"/>
          <p:cNvSpPr/>
          <p:nvPr/>
        </p:nvSpPr>
        <p:spPr>
          <a:xfrm>
            <a:off x="0" y="0"/>
            <a:ext cx="4724400" cy="686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7"/>
          <p:cNvSpPr/>
          <p:nvPr/>
        </p:nvSpPr>
        <p:spPr>
          <a:xfrm>
            <a:off x="618629" y="671681"/>
            <a:ext cx="3496500" cy="55188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57"/>
          <p:cNvSpPr/>
          <p:nvPr>
            <p:ph idx="2" type="pic"/>
          </p:nvPr>
        </p:nvSpPr>
        <p:spPr>
          <a:xfrm>
            <a:off x="4724393" y="5944017"/>
            <a:ext cx="918000" cy="9180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Icon&#10;&#10;Description automatically generated" id="119" name="Google Shape;119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12201" y="5888080"/>
            <a:ext cx="770073" cy="770073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7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57"/>
          <p:cNvPicPr preferRelativeResize="0"/>
          <p:nvPr/>
        </p:nvPicPr>
        <p:blipFill rotWithShape="1">
          <a:blip r:embed="rId3">
            <a:alphaModFix/>
          </a:blip>
          <a:srcRect b="0" l="0" r="55514" t="0"/>
          <a:stretch/>
        </p:blipFill>
        <p:spPr>
          <a:xfrm>
            <a:off x="11290793" y="0"/>
            <a:ext cx="901201" cy="90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8"/>
          <p:cNvSpPr/>
          <p:nvPr/>
        </p:nvSpPr>
        <p:spPr>
          <a:xfrm>
            <a:off x="0" y="0"/>
            <a:ext cx="3222300" cy="6858000"/>
          </a:xfrm>
          <a:prstGeom prst="rect">
            <a:avLst/>
          </a:prstGeom>
          <a:solidFill>
            <a:srgbClr val="1558A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8"/>
          <p:cNvSpPr/>
          <p:nvPr>
            <p:ph idx="2" type="pic"/>
          </p:nvPr>
        </p:nvSpPr>
        <p:spPr>
          <a:xfrm>
            <a:off x="899884" y="0"/>
            <a:ext cx="4613700" cy="61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25" name="Google Shape;125;p58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p58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9"/>
          <p:cNvSpPr/>
          <p:nvPr>
            <p:ph idx="2" type="pic"/>
          </p:nvPr>
        </p:nvSpPr>
        <p:spPr>
          <a:xfrm>
            <a:off x="0" y="3429001"/>
            <a:ext cx="3048000" cy="34293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29" name="Google Shape;129;p59"/>
          <p:cNvSpPr/>
          <p:nvPr>
            <p:ph idx="3" type="pic"/>
          </p:nvPr>
        </p:nvSpPr>
        <p:spPr>
          <a:xfrm>
            <a:off x="3048000" y="1"/>
            <a:ext cx="3048000" cy="34293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30" name="Google Shape;130;p59"/>
          <p:cNvSpPr/>
          <p:nvPr/>
        </p:nvSpPr>
        <p:spPr>
          <a:xfrm>
            <a:off x="0" y="0"/>
            <a:ext cx="3048000" cy="3429300"/>
          </a:xfrm>
          <a:prstGeom prst="rect">
            <a:avLst/>
          </a:prstGeom>
          <a:solidFill>
            <a:srgbClr val="1558A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59"/>
          <p:cNvSpPr/>
          <p:nvPr/>
        </p:nvSpPr>
        <p:spPr>
          <a:xfrm>
            <a:off x="3048000" y="3429000"/>
            <a:ext cx="3048000" cy="3429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59"/>
          <p:cNvSpPr/>
          <p:nvPr>
            <p:ph idx="4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59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59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60"/>
          <p:cNvPicPr preferRelativeResize="0"/>
          <p:nvPr/>
        </p:nvPicPr>
        <p:blipFill rotWithShape="1">
          <a:blip r:embed="rId2">
            <a:alphaModFix/>
          </a:blip>
          <a:srcRect b="0" l="0" r="38241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60"/>
          <p:cNvSpPr txBox="1"/>
          <p:nvPr>
            <p:ph idx="1" type="subTitle"/>
          </p:nvPr>
        </p:nvSpPr>
        <p:spPr>
          <a:xfrm>
            <a:off x="457200" y="1371600"/>
            <a:ext cx="10826100" cy="45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38" name="Google Shape;138;p60"/>
          <p:cNvSpPr/>
          <p:nvPr>
            <p:ph idx="2" type="pic"/>
          </p:nvPr>
        </p:nvSpPr>
        <p:spPr>
          <a:xfrm>
            <a:off x="13568021" y="6710021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60"/>
          <p:cNvSpPr txBox="1"/>
          <p:nvPr>
            <p:ph type="ctrTitle"/>
          </p:nvPr>
        </p:nvSpPr>
        <p:spPr>
          <a:xfrm>
            <a:off x="457200" y="365760"/>
            <a:ext cx="728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1"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140" name="Google Shape;140;p60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60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60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_Title and Content">
  <p:cSld name="27_Title and Conten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1"/>
          <p:cNvSpPr/>
          <p:nvPr/>
        </p:nvSpPr>
        <p:spPr>
          <a:xfrm>
            <a:off x="11141765" y="1371600"/>
            <a:ext cx="1050300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1"/>
          <p:cNvSpPr/>
          <p:nvPr>
            <p:ph idx="2" type="pic"/>
          </p:nvPr>
        </p:nvSpPr>
        <p:spPr>
          <a:xfrm>
            <a:off x="0" y="1371600"/>
            <a:ext cx="2975700" cy="3294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46" name="Google Shape;146;p61"/>
          <p:cNvSpPr/>
          <p:nvPr>
            <p:ph idx="3" type="pic"/>
          </p:nvPr>
        </p:nvSpPr>
        <p:spPr>
          <a:xfrm>
            <a:off x="3018971" y="1371600"/>
            <a:ext cx="2975700" cy="3294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47" name="Google Shape;147;p61"/>
          <p:cNvSpPr/>
          <p:nvPr>
            <p:ph idx="4" type="pic"/>
          </p:nvPr>
        </p:nvSpPr>
        <p:spPr>
          <a:xfrm>
            <a:off x="6008914" y="1371600"/>
            <a:ext cx="3164100" cy="3294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48" name="Google Shape;148;p61"/>
          <p:cNvSpPr/>
          <p:nvPr>
            <p:ph idx="5" type="pic"/>
          </p:nvPr>
        </p:nvSpPr>
        <p:spPr>
          <a:xfrm>
            <a:off x="9187543" y="1371600"/>
            <a:ext cx="2961300" cy="3294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49" name="Google Shape;149;p61"/>
          <p:cNvSpPr/>
          <p:nvPr>
            <p:ph idx="6" type="pic"/>
          </p:nvPr>
        </p:nvSpPr>
        <p:spPr>
          <a:xfrm>
            <a:off x="13119652" y="5596863"/>
            <a:ext cx="901200" cy="9012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0" name="Google Shape;150;p61"/>
          <p:cNvPicPr preferRelativeResize="0"/>
          <p:nvPr/>
        </p:nvPicPr>
        <p:blipFill rotWithShape="1">
          <a:blip r:embed="rId2">
            <a:alphaModFix/>
          </a:blip>
          <a:srcRect b="0" l="0" r="38241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1"/>
          <p:cNvSpPr txBox="1"/>
          <p:nvPr>
            <p:ph type="ctrTitle"/>
          </p:nvPr>
        </p:nvSpPr>
        <p:spPr>
          <a:xfrm>
            <a:off x="400050" y="255350"/>
            <a:ext cx="728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52" name="Google Shape;152;p61"/>
          <p:cNvSpPr/>
          <p:nvPr>
            <p:ph idx="7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3" name="Google Shape;153;p61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61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2"/>
          <p:cNvSpPr/>
          <p:nvPr/>
        </p:nvSpPr>
        <p:spPr>
          <a:xfrm>
            <a:off x="13231947" y="6084143"/>
            <a:ext cx="901200" cy="93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62"/>
          <p:cNvSpPr/>
          <p:nvPr>
            <p:ph idx="2" type="pic"/>
          </p:nvPr>
        </p:nvSpPr>
        <p:spPr>
          <a:xfrm>
            <a:off x="13231947" y="6104022"/>
            <a:ext cx="901200" cy="901200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p62"/>
          <p:cNvSpPr/>
          <p:nvPr/>
        </p:nvSpPr>
        <p:spPr>
          <a:xfrm flipH="1">
            <a:off x="6096270" y="0"/>
            <a:ext cx="1056300" cy="5943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62"/>
          <p:cNvSpPr/>
          <p:nvPr/>
        </p:nvSpPr>
        <p:spPr>
          <a:xfrm>
            <a:off x="13384347" y="6256422"/>
            <a:ext cx="901200" cy="90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62"/>
          <p:cNvSpPr txBox="1"/>
          <p:nvPr>
            <p:ph type="ctrTitle"/>
          </p:nvPr>
        </p:nvSpPr>
        <p:spPr>
          <a:xfrm>
            <a:off x="400050" y="255350"/>
            <a:ext cx="5198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pic>
        <p:nvPicPr>
          <p:cNvPr id="161" name="Google Shape;161;p62"/>
          <p:cNvPicPr preferRelativeResize="0"/>
          <p:nvPr/>
        </p:nvPicPr>
        <p:blipFill rotWithShape="1">
          <a:blip r:embed="rId2">
            <a:alphaModFix/>
          </a:blip>
          <a:srcRect b="0" l="0" r="38241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62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62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6"/>
          <p:cNvSpPr/>
          <p:nvPr/>
        </p:nvSpPr>
        <p:spPr>
          <a:xfrm>
            <a:off x="0" y="0"/>
            <a:ext cx="4724400" cy="6862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6"/>
          <p:cNvSpPr/>
          <p:nvPr/>
        </p:nvSpPr>
        <p:spPr>
          <a:xfrm>
            <a:off x="618629" y="671681"/>
            <a:ext cx="3496171" cy="5518671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6"/>
          <p:cNvSpPr/>
          <p:nvPr>
            <p:ph idx="2" type="pic"/>
          </p:nvPr>
        </p:nvSpPr>
        <p:spPr>
          <a:xfrm>
            <a:off x="4724393" y="5944017"/>
            <a:ext cx="918000" cy="9180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Icon&#10;&#10;Description automatically generated" id="27" name="Google Shape;27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12201" y="5888080"/>
            <a:ext cx="770073" cy="77007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6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36"/>
          <p:cNvPicPr preferRelativeResize="0"/>
          <p:nvPr/>
        </p:nvPicPr>
        <p:blipFill rotWithShape="1">
          <a:blip r:embed="rId3">
            <a:alphaModFix/>
          </a:blip>
          <a:srcRect b="0" l="0" r="55514" t="0"/>
          <a:stretch/>
        </p:blipFill>
        <p:spPr>
          <a:xfrm>
            <a:off x="11290793" y="0"/>
            <a:ext cx="901201" cy="90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_Title Slide">
  <p:cSld name="25_Title Slide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3"/>
          <p:cNvSpPr/>
          <p:nvPr/>
        </p:nvSpPr>
        <p:spPr>
          <a:xfrm>
            <a:off x="0" y="0"/>
            <a:ext cx="7658100" cy="6858000"/>
          </a:xfrm>
          <a:custGeom>
            <a:rect b="b" l="l" r="r" t="t"/>
            <a:pathLst>
              <a:path extrusionOk="0" h="6858000" w="7658100">
                <a:moveTo>
                  <a:pt x="0" y="0"/>
                </a:moveTo>
                <a:lnTo>
                  <a:pt x="1729248" y="0"/>
                </a:lnTo>
                <a:lnTo>
                  <a:pt x="76581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3"/>
          <p:cNvSpPr/>
          <p:nvPr>
            <p:ph idx="2" type="pic"/>
          </p:nvPr>
        </p:nvSpPr>
        <p:spPr>
          <a:xfrm>
            <a:off x="1132113" y="1301250"/>
            <a:ext cx="4738500" cy="2990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67" name="Google Shape;167;p63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p63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63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 2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4"/>
          <p:cNvSpPr/>
          <p:nvPr/>
        </p:nvSpPr>
        <p:spPr>
          <a:xfrm>
            <a:off x="13231947" y="6084143"/>
            <a:ext cx="901200" cy="93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4"/>
          <p:cNvSpPr/>
          <p:nvPr>
            <p:ph idx="2" type="pic"/>
          </p:nvPr>
        </p:nvSpPr>
        <p:spPr>
          <a:xfrm>
            <a:off x="13231947" y="6104022"/>
            <a:ext cx="901200" cy="901200"/>
          </a:xfrm>
          <a:prstGeom prst="rect">
            <a:avLst/>
          </a:prstGeom>
          <a:noFill/>
          <a:ln>
            <a:noFill/>
          </a:ln>
        </p:spPr>
      </p:sp>
      <p:sp>
        <p:nvSpPr>
          <p:cNvPr id="173" name="Google Shape;173;p64"/>
          <p:cNvSpPr/>
          <p:nvPr/>
        </p:nvSpPr>
        <p:spPr>
          <a:xfrm>
            <a:off x="13384347" y="6256422"/>
            <a:ext cx="901200" cy="90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64"/>
          <p:cNvPicPr preferRelativeResize="0"/>
          <p:nvPr/>
        </p:nvPicPr>
        <p:blipFill rotWithShape="1">
          <a:blip r:embed="rId2">
            <a:alphaModFix/>
          </a:blip>
          <a:srcRect b="0" l="0" r="38241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64"/>
          <p:cNvSpPr txBox="1"/>
          <p:nvPr>
            <p:ph type="ctrTitle"/>
          </p:nvPr>
        </p:nvSpPr>
        <p:spPr>
          <a:xfrm>
            <a:off x="400050" y="255350"/>
            <a:ext cx="728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6" name="Google Shape;176;p64"/>
          <p:cNvSpPr txBox="1"/>
          <p:nvPr/>
        </p:nvSpPr>
        <p:spPr>
          <a:xfrm>
            <a:off x="0" y="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64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64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p64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5"/>
          <p:cNvSpPr/>
          <p:nvPr>
            <p:ph idx="2" type="pic"/>
          </p:nvPr>
        </p:nvSpPr>
        <p:spPr>
          <a:xfrm>
            <a:off x="1035855" y="1232115"/>
            <a:ext cx="4031700" cy="44253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182" name="Google Shape;182;p65"/>
          <p:cNvSpPr txBox="1"/>
          <p:nvPr/>
        </p:nvSpPr>
        <p:spPr>
          <a:xfrm>
            <a:off x="11305816" y="607987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p65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8" cy="81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Custom Layout">
  <p:cSld name="15_Custom Layou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6"/>
          <p:cNvSpPr/>
          <p:nvPr>
            <p:ph idx="2" type="pic"/>
          </p:nvPr>
        </p:nvSpPr>
        <p:spPr>
          <a:xfrm>
            <a:off x="5559460" y="0"/>
            <a:ext cx="6984300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186" name="Google Shape;186;p66"/>
          <p:cNvSpPr txBox="1"/>
          <p:nvPr/>
        </p:nvSpPr>
        <p:spPr>
          <a:xfrm>
            <a:off x="353116" y="6130124"/>
            <a:ext cx="573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One Third Image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0"/>
          <p:cNvSpPr/>
          <p:nvPr/>
        </p:nvSpPr>
        <p:spPr>
          <a:xfrm>
            <a:off x="0" y="0"/>
            <a:ext cx="2334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40"/>
          <p:cNvSpPr/>
          <p:nvPr>
            <p:ph idx="2" type="pic"/>
          </p:nvPr>
        </p:nvSpPr>
        <p:spPr>
          <a:xfrm>
            <a:off x="129088" y="0"/>
            <a:ext cx="22053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193" name="Google Shape;193;p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40"/>
          <p:cNvSpPr txBox="1"/>
          <p:nvPr>
            <p:ph idx="1" type="body"/>
          </p:nvPr>
        </p:nvSpPr>
        <p:spPr>
          <a:xfrm>
            <a:off x="2653626" y="360000"/>
            <a:ext cx="81696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40"/>
          <p:cNvSpPr txBox="1"/>
          <p:nvPr>
            <p:ph idx="3" type="body"/>
          </p:nvPr>
        </p:nvSpPr>
        <p:spPr>
          <a:xfrm>
            <a:off x="2653989" y="1014413"/>
            <a:ext cx="81696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Full Text - Blue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5"/>
          <p:cNvSpPr/>
          <p:nvPr/>
        </p:nvSpPr>
        <p:spPr>
          <a:xfrm>
            <a:off x="0" y="0"/>
            <a:ext cx="10416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45"/>
          <p:cNvSpPr/>
          <p:nvPr/>
        </p:nvSpPr>
        <p:spPr>
          <a:xfrm>
            <a:off x="0" y="0"/>
            <a:ext cx="861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5"/>
          <p:cNvSpPr txBox="1"/>
          <p:nvPr>
            <p:ph idx="1" type="body"/>
          </p:nvPr>
        </p:nvSpPr>
        <p:spPr>
          <a:xfrm>
            <a:off x="360000" y="360000"/>
            <a:ext cx="104631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1" name="Google Shape;201;p45"/>
          <p:cNvSpPr txBox="1"/>
          <p:nvPr>
            <p:ph idx="2" type="body"/>
          </p:nvPr>
        </p:nvSpPr>
        <p:spPr>
          <a:xfrm>
            <a:off x="360363" y="1014413"/>
            <a:ext cx="104631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/2 Image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6"/>
          <p:cNvSpPr/>
          <p:nvPr/>
        </p:nvSpPr>
        <p:spPr>
          <a:xfrm>
            <a:off x="0" y="0"/>
            <a:ext cx="2334300" cy="6858000"/>
          </a:xfrm>
          <a:prstGeom prst="rect">
            <a:avLst/>
          </a:prstGeom>
          <a:solidFill>
            <a:srgbClr val="00386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6"/>
          <p:cNvSpPr/>
          <p:nvPr>
            <p:ph idx="2" type="pic"/>
          </p:nvPr>
        </p:nvSpPr>
        <p:spPr>
          <a:xfrm>
            <a:off x="129088" y="0"/>
            <a:ext cx="44205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205" name="Google Shape;205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46"/>
          <p:cNvSpPr txBox="1"/>
          <p:nvPr>
            <p:ph idx="1" type="body"/>
          </p:nvPr>
        </p:nvSpPr>
        <p:spPr>
          <a:xfrm>
            <a:off x="4906174" y="360000"/>
            <a:ext cx="59169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46"/>
          <p:cNvSpPr txBox="1"/>
          <p:nvPr>
            <p:ph idx="3" type="body"/>
          </p:nvPr>
        </p:nvSpPr>
        <p:spPr>
          <a:xfrm>
            <a:off x="4906537" y="1014413"/>
            <a:ext cx="59169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Custom Layout">
  <p:cSld name="17_Custom Layout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7"/>
          <p:cNvSpPr/>
          <p:nvPr>
            <p:ph idx="2" type="pic"/>
          </p:nvPr>
        </p:nvSpPr>
        <p:spPr>
          <a:xfrm>
            <a:off x="0" y="0"/>
            <a:ext cx="4064100" cy="22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10" name="Google Shape;210;p67"/>
          <p:cNvSpPr/>
          <p:nvPr>
            <p:ph idx="3" type="pic"/>
          </p:nvPr>
        </p:nvSpPr>
        <p:spPr>
          <a:xfrm>
            <a:off x="4064000" y="0"/>
            <a:ext cx="4064100" cy="22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11" name="Google Shape;211;p67"/>
          <p:cNvSpPr/>
          <p:nvPr>
            <p:ph idx="4" type="pic"/>
          </p:nvPr>
        </p:nvSpPr>
        <p:spPr>
          <a:xfrm>
            <a:off x="8128000" y="0"/>
            <a:ext cx="4064100" cy="22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12" name="Google Shape;212;p67"/>
          <p:cNvSpPr/>
          <p:nvPr>
            <p:ph idx="5" type="pic"/>
          </p:nvPr>
        </p:nvSpPr>
        <p:spPr>
          <a:xfrm>
            <a:off x="0" y="2286000"/>
            <a:ext cx="6273900" cy="22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13" name="Google Shape;213;p67"/>
          <p:cNvSpPr/>
          <p:nvPr>
            <p:ph idx="6" type="pic"/>
          </p:nvPr>
        </p:nvSpPr>
        <p:spPr>
          <a:xfrm>
            <a:off x="-1" y="4572000"/>
            <a:ext cx="6805200" cy="22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14" name="Google Shape;214;p67"/>
          <p:cNvSpPr/>
          <p:nvPr>
            <p:ph idx="7" type="pic"/>
          </p:nvPr>
        </p:nvSpPr>
        <p:spPr>
          <a:xfrm>
            <a:off x="6805204" y="4572000"/>
            <a:ext cx="5386800" cy="22860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5" name="Google Shape;215;p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426200" y="2438400"/>
            <a:ext cx="3238832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Full Text - Yellow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8"/>
          <p:cNvSpPr/>
          <p:nvPr/>
        </p:nvSpPr>
        <p:spPr>
          <a:xfrm>
            <a:off x="0" y="0"/>
            <a:ext cx="10416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8"/>
          <p:cNvSpPr/>
          <p:nvPr/>
        </p:nvSpPr>
        <p:spPr>
          <a:xfrm>
            <a:off x="0" y="0"/>
            <a:ext cx="861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68"/>
          <p:cNvSpPr txBox="1"/>
          <p:nvPr>
            <p:ph idx="1" type="body"/>
          </p:nvPr>
        </p:nvSpPr>
        <p:spPr>
          <a:xfrm>
            <a:off x="360000" y="360000"/>
            <a:ext cx="104631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1" name="Google Shape;221;p68"/>
          <p:cNvSpPr txBox="1"/>
          <p:nvPr>
            <p:ph idx="2" type="body"/>
          </p:nvPr>
        </p:nvSpPr>
        <p:spPr>
          <a:xfrm>
            <a:off x="360363" y="1014413"/>
            <a:ext cx="104631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Full Text Purpl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9"/>
          <p:cNvSpPr/>
          <p:nvPr/>
        </p:nvSpPr>
        <p:spPr>
          <a:xfrm>
            <a:off x="0" y="0"/>
            <a:ext cx="10416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69"/>
          <p:cNvSpPr/>
          <p:nvPr/>
        </p:nvSpPr>
        <p:spPr>
          <a:xfrm>
            <a:off x="0" y="0"/>
            <a:ext cx="861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6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9"/>
          <p:cNvSpPr txBox="1"/>
          <p:nvPr>
            <p:ph idx="1" type="body"/>
          </p:nvPr>
        </p:nvSpPr>
        <p:spPr>
          <a:xfrm>
            <a:off x="360000" y="360000"/>
            <a:ext cx="104631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69"/>
          <p:cNvSpPr txBox="1"/>
          <p:nvPr>
            <p:ph idx="2" type="body"/>
          </p:nvPr>
        </p:nvSpPr>
        <p:spPr>
          <a:xfrm>
            <a:off x="360363" y="1014413"/>
            <a:ext cx="104631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8"/>
          <p:cNvSpPr/>
          <p:nvPr/>
        </p:nvSpPr>
        <p:spPr>
          <a:xfrm>
            <a:off x="0" y="0"/>
            <a:ext cx="3222171" cy="6858000"/>
          </a:xfrm>
          <a:prstGeom prst="rect">
            <a:avLst/>
          </a:prstGeom>
          <a:solidFill>
            <a:srgbClr val="1558A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8"/>
          <p:cNvSpPr/>
          <p:nvPr>
            <p:ph idx="2" type="pic"/>
          </p:nvPr>
        </p:nvSpPr>
        <p:spPr>
          <a:xfrm>
            <a:off x="899884" y="0"/>
            <a:ext cx="4613409" cy="613185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3" name="Google Shape;33;p48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Google Shape;34;p48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Promo Slide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0"/>
          <p:cNvSpPr/>
          <p:nvPr/>
        </p:nvSpPr>
        <p:spPr>
          <a:xfrm>
            <a:off x="0" y="0"/>
            <a:ext cx="10416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70"/>
          <p:cNvSpPr/>
          <p:nvPr/>
        </p:nvSpPr>
        <p:spPr>
          <a:xfrm>
            <a:off x="0" y="0"/>
            <a:ext cx="86100" cy="6858000"/>
          </a:xfrm>
          <a:prstGeom prst="rect">
            <a:avLst/>
          </a:prstGeom>
          <a:solidFill>
            <a:srgbClr val="F0513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70"/>
          <p:cNvSpPr txBox="1"/>
          <p:nvPr>
            <p:ph idx="1" type="body"/>
          </p:nvPr>
        </p:nvSpPr>
        <p:spPr>
          <a:xfrm>
            <a:off x="638781" y="3454462"/>
            <a:ext cx="3081000" cy="30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Mulish Light"/>
                <a:ea typeface="Mulish Light"/>
                <a:cs typeface="Mulish Light"/>
                <a:sym typeface="Mulish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70"/>
          <p:cNvSpPr txBox="1"/>
          <p:nvPr>
            <p:ph idx="2" type="body"/>
          </p:nvPr>
        </p:nvSpPr>
        <p:spPr>
          <a:xfrm>
            <a:off x="603273" y="980751"/>
            <a:ext cx="30810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34" name="Google Shape;234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ic Text">
  <p:cSld name="Closing Slide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1"/>
          <p:cNvSpPr/>
          <p:nvPr/>
        </p:nvSpPr>
        <p:spPr>
          <a:xfrm>
            <a:off x="11189586" y="0"/>
            <a:ext cx="863700" cy="6705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71"/>
          <p:cNvSpPr/>
          <p:nvPr>
            <p:ph idx="2" type="pic"/>
          </p:nvPr>
        </p:nvSpPr>
        <p:spPr>
          <a:xfrm>
            <a:off x="-1" y="0"/>
            <a:ext cx="12192000" cy="60984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38" name="Google Shape;238;p71"/>
          <p:cNvSpPr txBox="1"/>
          <p:nvPr/>
        </p:nvSpPr>
        <p:spPr>
          <a:xfrm>
            <a:off x="291214" y="6416222"/>
            <a:ext cx="3134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1000" u="none" cap="none" strike="noStrike">
                <a:solidFill>
                  <a:schemeClr val="accent1"/>
                </a:solidFill>
                <a:latin typeface="Mulish Light"/>
                <a:ea typeface="Mulish Light"/>
                <a:cs typeface="Mulish Light"/>
                <a:sym typeface="Mulish Light"/>
              </a:rPr>
              <a:t>April 2024 Business Meetings</a:t>
            </a:r>
            <a:endParaRPr b="0" i="0" sz="1000" u="none" cap="none" strike="noStrike">
              <a:solidFill>
                <a:schemeClr val="accent1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sp>
        <p:nvSpPr>
          <p:cNvPr id="239" name="Google Shape;239;p71"/>
          <p:cNvSpPr/>
          <p:nvPr/>
        </p:nvSpPr>
        <p:spPr>
          <a:xfrm rot="5400000">
            <a:off x="4004420" y="5171312"/>
            <a:ext cx="3600" cy="2736000"/>
          </a:xfrm>
          <a:prstGeom prst="rect">
            <a:avLst/>
          </a:prstGeom>
          <a:solidFill>
            <a:schemeClr val="accent1">
              <a:alpha val="48627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accent1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sp>
        <p:nvSpPr>
          <p:cNvPr id="240" name="Google Shape;240;p71"/>
          <p:cNvSpPr txBox="1"/>
          <p:nvPr/>
        </p:nvSpPr>
        <p:spPr>
          <a:xfrm>
            <a:off x="5679022" y="6416202"/>
            <a:ext cx="7575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accent2"/>
                </a:solidFill>
                <a:uFill>
                  <a:noFill/>
                </a:uFill>
                <a:latin typeface="Mulish Light"/>
                <a:ea typeface="Mulish Light"/>
                <a:cs typeface="Mulish Light"/>
                <a:sym typeface="Mulish Ligh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snomedexpo.org</a:t>
            </a:r>
            <a:r>
              <a:rPr b="0" i="0" lang="en-US" sz="1000" u="none" cap="none" strike="noStrike">
                <a:solidFill>
                  <a:schemeClr val="accent1"/>
                </a:solidFill>
                <a:latin typeface="Mulish Light"/>
                <a:ea typeface="Mulish Light"/>
                <a:cs typeface="Mulish Light"/>
                <a:sym typeface="Mulish Light"/>
              </a:rPr>
              <a:t>  |   linkedin.com/company/ihtsdo   |   x.com/snomedct   |   youtube.com/@snomedct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/3 Image Yellow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72"/>
          <p:cNvSpPr/>
          <p:nvPr/>
        </p:nvSpPr>
        <p:spPr>
          <a:xfrm>
            <a:off x="0" y="0"/>
            <a:ext cx="23343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72"/>
          <p:cNvSpPr/>
          <p:nvPr>
            <p:ph idx="2" type="pic"/>
          </p:nvPr>
        </p:nvSpPr>
        <p:spPr>
          <a:xfrm>
            <a:off x="129088" y="0"/>
            <a:ext cx="22053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244" name="Google Shape;244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72"/>
          <p:cNvSpPr txBox="1"/>
          <p:nvPr>
            <p:ph idx="1" type="body"/>
          </p:nvPr>
        </p:nvSpPr>
        <p:spPr>
          <a:xfrm>
            <a:off x="2653626" y="360000"/>
            <a:ext cx="81696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72"/>
          <p:cNvSpPr txBox="1"/>
          <p:nvPr>
            <p:ph idx="3" type="body"/>
          </p:nvPr>
        </p:nvSpPr>
        <p:spPr>
          <a:xfrm>
            <a:off x="2653989" y="1014413"/>
            <a:ext cx="81696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3"/>
          <p:cNvSpPr/>
          <p:nvPr/>
        </p:nvSpPr>
        <p:spPr>
          <a:xfrm>
            <a:off x="0" y="0"/>
            <a:ext cx="23343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73"/>
          <p:cNvSpPr/>
          <p:nvPr>
            <p:ph idx="2" type="pic"/>
          </p:nvPr>
        </p:nvSpPr>
        <p:spPr>
          <a:xfrm>
            <a:off x="129088" y="0"/>
            <a:ext cx="22053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250" name="Google Shape;250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73"/>
          <p:cNvSpPr txBox="1"/>
          <p:nvPr>
            <p:ph idx="1" type="body"/>
          </p:nvPr>
        </p:nvSpPr>
        <p:spPr>
          <a:xfrm>
            <a:off x="2653626" y="360000"/>
            <a:ext cx="81696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2" name="Google Shape;252;p73"/>
          <p:cNvSpPr txBox="1"/>
          <p:nvPr>
            <p:ph idx="3" type="body"/>
          </p:nvPr>
        </p:nvSpPr>
        <p:spPr>
          <a:xfrm>
            <a:off x="2653989" y="1014413"/>
            <a:ext cx="81696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2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4"/>
          <p:cNvSpPr/>
          <p:nvPr/>
        </p:nvSpPr>
        <p:spPr>
          <a:xfrm>
            <a:off x="0" y="0"/>
            <a:ext cx="2334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74"/>
          <p:cNvSpPr/>
          <p:nvPr>
            <p:ph idx="2" type="pic"/>
          </p:nvPr>
        </p:nvSpPr>
        <p:spPr>
          <a:xfrm>
            <a:off x="129088" y="0"/>
            <a:ext cx="44205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256" name="Google Shape;256;p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74"/>
          <p:cNvSpPr txBox="1"/>
          <p:nvPr>
            <p:ph idx="1" type="body"/>
          </p:nvPr>
        </p:nvSpPr>
        <p:spPr>
          <a:xfrm>
            <a:off x="4906174" y="360000"/>
            <a:ext cx="59169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8" name="Google Shape;258;p74"/>
          <p:cNvSpPr txBox="1"/>
          <p:nvPr>
            <p:ph idx="3" type="body"/>
          </p:nvPr>
        </p:nvSpPr>
        <p:spPr>
          <a:xfrm>
            <a:off x="4906537" y="1014413"/>
            <a:ext cx="59169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Full Text Green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75"/>
          <p:cNvSpPr/>
          <p:nvPr/>
        </p:nvSpPr>
        <p:spPr>
          <a:xfrm>
            <a:off x="0" y="0"/>
            <a:ext cx="10416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75"/>
          <p:cNvSpPr/>
          <p:nvPr/>
        </p:nvSpPr>
        <p:spPr>
          <a:xfrm>
            <a:off x="0" y="0"/>
            <a:ext cx="861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75"/>
          <p:cNvSpPr txBox="1"/>
          <p:nvPr>
            <p:ph idx="1" type="body"/>
          </p:nvPr>
        </p:nvSpPr>
        <p:spPr>
          <a:xfrm>
            <a:off x="360000" y="360000"/>
            <a:ext cx="104631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75"/>
          <p:cNvSpPr txBox="1"/>
          <p:nvPr>
            <p:ph idx="2" type="body"/>
          </p:nvPr>
        </p:nvSpPr>
        <p:spPr>
          <a:xfrm>
            <a:off x="360363" y="1014413"/>
            <a:ext cx="10463100" cy="54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76"/>
          <p:cNvSpPr/>
          <p:nvPr/>
        </p:nvSpPr>
        <p:spPr>
          <a:xfrm>
            <a:off x="13231947" y="6084143"/>
            <a:ext cx="901200" cy="9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76"/>
          <p:cNvSpPr/>
          <p:nvPr>
            <p:ph idx="2" type="pic"/>
          </p:nvPr>
        </p:nvSpPr>
        <p:spPr>
          <a:xfrm>
            <a:off x="13231947" y="6104022"/>
            <a:ext cx="901200" cy="901200"/>
          </a:xfrm>
          <a:prstGeom prst="rect">
            <a:avLst/>
          </a:prstGeom>
          <a:noFill/>
          <a:ln>
            <a:noFill/>
          </a:ln>
        </p:spPr>
      </p:sp>
      <p:sp>
        <p:nvSpPr>
          <p:cNvPr id="268" name="Google Shape;268;p76"/>
          <p:cNvSpPr/>
          <p:nvPr/>
        </p:nvSpPr>
        <p:spPr>
          <a:xfrm>
            <a:off x="13384347" y="6256422"/>
            <a:ext cx="901200" cy="90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76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76"/>
          <p:cNvSpPr txBox="1"/>
          <p:nvPr/>
        </p:nvSpPr>
        <p:spPr>
          <a:xfrm>
            <a:off x="353116" y="613012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76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2"/>
          <p:cNvSpPr/>
          <p:nvPr/>
        </p:nvSpPr>
        <p:spPr>
          <a:xfrm>
            <a:off x="0" y="0"/>
            <a:ext cx="104169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42"/>
          <p:cNvSpPr/>
          <p:nvPr/>
        </p:nvSpPr>
        <p:spPr>
          <a:xfrm>
            <a:off x="0" y="0"/>
            <a:ext cx="8606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2" name="Google Shape;282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2"/>
          <p:cNvSpPr txBox="1"/>
          <p:nvPr>
            <p:ph idx="1" type="body"/>
          </p:nvPr>
        </p:nvSpPr>
        <p:spPr>
          <a:xfrm>
            <a:off x="360000" y="360000"/>
            <a:ext cx="10463212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4" name="Google Shape;284;p42"/>
          <p:cNvSpPr txBox="1"/>
          <p:nvPr>
            <p:ph idx="2" type="body"/>
          </p:nvPr>
        </p:nvSpPr>
        <p:spPr>
          <a:xfrm>
            <a:off x="360363" y="1014413"/>
            <a:ext cx="10463212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3"/>
          <p:cNvSpPr/>
          <p:nvPr/>
        </p:nvSpPr>
        <p:spPr>
          <a:xfrm>
            <a:off x="135250" y="6332325"/>
            <a:ext cx="318900" cy="3501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7" name="Google Shape;287;p43"/>
          <p:cNvSpPr txBox="1"/>
          <p:nvPr/>
        </p:nvSpPr>
        <p:spPr>
          <a:xfrm>
            <a:off x="104350" y="6384725"/>
            <a:ext cx="3807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b="0" i="0" sz="1400" u="none" cap="none" strike="noStrik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8" name="Google Shape;288;p43"/>
          <p:cNvSpPr/>
          <p:nvPr/>
        </p:nvSpPr>
        <p:spPr>
          <a:xfrm>
            <a:off x="11278075" y="994225"/>
            <a:ext cx="771600" cy="564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">
  <p:cSld name="10_Title Slide"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4"/>
          <p:cNvSpPr/>
          <p:nvPr>
            <p:ph idx="2" type="pic"/>
          </p:nvPr>
        </p:nvSpPr>
        <p:spPr>
          <a:xfrm>
            <a:off x="7237562" y="703053"/>
            <a:ext cx="3812875" cy="5451894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91" name="Google Shape;291;p44"/>
          <p:cNvSpPr/>
          <p:nvPr/>
        </p:nvSpPr>
        <p:spPr>
          <a:xfrm>
            <a:off x="11114315" y="1012371"/>
            <a:ext cx="914400" cy="584563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2" name="Google Shape;292;p44"/>
          <p:cNvSpPr/>
          <p:nvPr/>
        </p:nvSpPr>
        <p:spPr>
          <a:xfrm>
            <a:off x="135250" y="6332325"/>
            <a:ext cx="318900" cy="3501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3" name="Google Shape;293;p44"/>
          <p:cNvSpPr txBox="1"/>
          <p:nvPr/>
        </p:nvSpPr>
        <p:spPr>
          <a:xfrm>
            <a:off x="180550" y="6384725"/>
            <a:ext cx="4980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1" i="1" lang="en-US" sz="14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b="1" i="1" sz="1400" u="none" cap="none" strike="noStrik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9"/>
          <p:cNvSpPr/>
          <p:nvPr>
            <p:ph idx="2" type="pic"/>
          </p:nvPr>
        </p:nvSpPr>
        <p:spPr>
          <a:xfrm>
            <a:off x="0" y="3429001"/>
            <a:ext cx="3048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7" name="Google Shape;37;p49"/>
          <p:cNvSpPr/>
          <p:nvPr>
            <p:ph idx="3" type="pic"/>
          </p:nvPr>
        </p:nvSpPr>
        <p:spPr>
          <a:xfrm>
            <a:off x="3048000" y="1"/>
            <a:ext cx="3048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8" name="Google Shape;38;p49"/>
          <p:cNvSpPr/>
          <p:nvPr/>
        </p:nvSpPr>
        <p:spPr>
          <a:xfrm>
            <a:off x="0" y="0"/>
            <a:ext cx="3048000" cy="3429000"/>
          </a:xfrm>
          <a:prstGeom prst="rect">
            <a:avLst/>
          </a:prstGeom>
          <a:solidFill>
            <a:srgbClr val="1558A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9"/>
          <p:cNvSpPr/>
          <p:nvPr/>
        </p:nvSpPr>
        <p:spPr>
          <a:xfrm>
            <a:off x="3048000" y="3429000"/>
            <a:ext cx="3048000" cy="34290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49"/>
          <p:cNvSpPr/>
          <p:nvPr>
            <p:ph idx="4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49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Google Shape;42;p49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2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77"/>
          <p:cNvSpPr/>
          <p:nvPr/>
        </p:nvSpPr>
        <p:spPr>
          <a:xfrm>
            <a:off x="0" y="0"/>
            <a:ext cx="23344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77"/>
          <p:cNvSpPr/>
          <p:nvPr>
            <p:ph idx="2" type="pic"/>
          </p:nvPr>
        </p:nvSpPr>
        <p:spPr>
          <a:xfrm>
            <a:off x="129088" y="0"/>
            <a:ext cx="220532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297" name="Google Shape;297;p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77"/>
          <p:cNvSpPr txBox="1"/>
          <p:nvPr>
            <p:ph idx="1" type="body"/>
          </p:nvPr>
        </p:nvSpPr>
        <p:spPr>
          <a:xfrm>
            <a:off x="2653626" y="360000"/>
            <a:ext cx="8169585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p77"/>
          <p:cNvSpPr txBox="1"/>
          <p:nvPr>
            <p:ph idx="3" type="body"/>
          </p:nvPr>
        </p:nvSpPr>
        <p:spPr>
          <a:xfrm>
            <a:off x="2653989" y="1014413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ic Text">
  <p:cSld name="Generic Text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78"/>
          <p:cNvSpPr/>
          <p:nvPr/>
        </p:nvSpPr>
        <p:spPr>
          <a:xfrm>
            <a:off x="11189586" y="0"/>
            <a:ext cx="863600" cy="6705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78"/>
          <p:cNvSpPr/>
          <p:nvPr>
            <p:ph idx="2" type="pic"/>
          </p:nvPr>
        </p:nvSpPr>
        <p:spPr>
          <a:xfrm>
            <a:off x="-1" y="0"/>
            <a:ext cx="12192001" cy="609853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303" name="Google Shape;303;p78"/>
          <p:cNvSpPr txBox="1"/>
          <p:nvPr/>
        </p:nvSpPr>
        <p:spPr>
          <a:xfrm>
            <a:off x="291214" y="6416222"/>
            <a:ext cx="3134700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1000" u="none" cap="none" strike="noStrike">
                <a:solidFill>
                  <a:schemeClr val="accent1"/>
                </a:solidFill>
                <a:latin typeface="Mulish Light"/>
                <a:ea typeface="Mulish Light"/>
                <a:cs typeface="Mulish Light"/>
                <a:sym typeface="Mulish Light"/>
              </a:rPr>
              <a:t>April 2023 Business Meetings</a:t>
            </a:r>
            <a:endParaRPr b="0" i="0" sz="1000" u="none" cap="none" strike="noStrike">
              <a:solidFill>
                <a:schemeClr val="accent1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sp>
        <p:nvSpPr>
          <p:cNvPr id="304" name="Google Shape;304;p78"/>
          <p:cNvSpPr/>
          <p:nvPr/>
        </p:nvSpPr>
        <p:spPr>
          <a:xfrm rot="5400000">
            <a:off x="4004420" y="5171312"/>
            <a:ext cx="3600" cy="2736000"/>
          </a:xfrm>
          <a:prstGeom prst="rect">
            <a:avLst/>
          </a:prstGeom>
          <a:solidFill>
            <a:schemeClr val="accent1">
              <a:alpha val="4745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accent1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sp>
        <p:nvSpPr>
          <p:cNvPr id="305" name="Google Shape;305;p78"/>
          <p:cNvSpPr txBox="1"/>
          <p:nvPr/>
        </p:nvSpPr>
        <p:spPr>
          <a:xfrm>
            <a:off x="5679022" y="6416202"/>
            <a:ext cx="7575819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accent2"/>
                </a:solidFill>
                <a:uFill>
                  <a:noFill/>
                </a:uFill>
                <a:latin typeface="Mulish Light"/>
                <a:ea typeface="Mulish Light"/>
                <a:cs typeface="Mulish Light"/>
                <a:sym typeface="Mulish Ligh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snomedexpo.org</a:t>
            </a:r>
            <a:r>
              <a:rPr b="0" i="0" lang="en-US" sz="1000" u="none" cap="none" strike="noStrike">
                <a:solidFill>
                  <a:schemeClr val="accent1"/>
                </a:solidFill>
                <a:latin typeface="Mulish Light"/>
                <a:ea typeface="Mulish Light"/>
                <a:cs typeface="Mulish Light"/>
                <a:sym typeface="Mulish Light"/>
              </a:rPr>
              <a:t>  |   linkedin.com/company/ihtsdo   |   twitter.com/snomedct   |   youtube.com/@snomedct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3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79"/>
          <p:cNvSpPr/>
          <p:nvPr/>
        </p:nvSpPr>
        <p:spPr>
          <a:xfrm>
            <a:off x="0" y="0"/>
            <a:ext cx="233440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79"/>
          <p:cNvSpPr/>
          <p:nvPr>
            <p:ph idx="2" type="pic"/>
          </p:nvPr>
        </p:nvSpPr>
        <p:spPr>
          <a:xfrm>
            <a:off x="129088" y="0"/>
            <a:ext cx="220532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309" name="Google Shape;309;p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79"/>
          <p:cNvSpPr txBox="1"/>
          <p:nvPr>
            <p:ph idx="1" type="body"/>
          </p:nvPr>
        </p:nvSpPr>
        <p:spPr>
          <a:xfrm>
            <a:off x="2653626" y="360000"/>
            <a:ext cx="8169585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1" name="Google Shape;311;p79"/>
          <p:cNvSpPr txBox="1"/>
          <p:nvPr>
            <p:ph idx="3" type="body"/>
          </p:nvPr>
        </p:nvSpPr>
        <p:spPr>
          <a:xfrm>
            <a:off x="2653989" y="1014413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4"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80"/>
          <p:cNvSpPr/>
          <p:nvPr/>
        </p:nvSpPr>
        <p:spPr>
          <a:xfrm>
            <a:off x="0" y="0"/>
            <a:ext cx="233440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80"/>
          <p:cNvSpPr/>
          <p:nvPr>
            <p:ph idx="2" type="pic"/>
          </p:nvPr>
        </p:nvSpPr>
        <p:spPr>
          <a:xfrm>
            <a:off x="129088" y="0"/>
            <a:ext cx="220532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315" name="Google Shape;315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80"/>
          <p:cNvSpPr txBox="1"/>
          <p:nvPr>
            <p:ph idx="1" type="body"/>
          </p:nvPr>
        </p:nvSpPr>
        <p:spPr>
          <a:xfrm>
            <a:off x="2653626" y="360000"/>
            <a:ext cx="8169585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80"/>
          <p:cNvSpPr txBox="1"/>
          <p:nvPr>
            <p:ph idx="3" type="body"/>
          </p:nvPr>
        </p:nvSpPr>
        <p:spPr>
          <a:xfrm>
            <a:off x="2653989" y="1014413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5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81"/>
          <p:cNvSpPr/>
          <p:nvPr/>
        </p:nvSpPr>
        <p:spPr>
          <a:xfrm>
            <a:off x="0" y="0"/>
            <a:ext cx="23344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81"/>
          <p:cNvSpPr/>
          <p:nvPr>
            <p:ph idx="2" type="pic"/>
          </p:nvPr>
        </p:nvSpPr>
        <p:spPr>
          <a:xfrm>
            <a:off x="129088" y="0"/>
            <a:ext cx="442061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pic>
        <p:nvPicPr>
          <p:cNvPr id="321" name="Google Shape;321;p8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81"/>
          <p:cNvSpPr txBox="1"/>
          <p:nvPr>
            <p:ph idx="1" type="body"/>
          </p:nvPr>
        </p:nvSpPr>
        <p:spPr>
          <a:xfrm>
            <a:off x="4906174" y="360000"/>
            <a:ext cx="5917037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81"/>
          <p:cNvSpPr txBox="1"/>
          <p:nvPr>
            <p:ph idx="3" type="body"/>
          </p:nvPr>
        </p:nvSpPr>
        <p:spPr>
          <a:xfrm>
            <a:off x="4906537" y="1014413"/>
            <a:ext cx="5917037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4_Title Slide 6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82"/>
          <p:cNvSpPr/>
          <p:nvPr/>
        </p:nvSpPr>
        <p:spPr>
          <a:xfrm>
            <a:off x="0" y="0"/>
            <a:ext cx="104169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82"/>
          <p:cNvSpPr/>
          <p:nvPr/>
        </p:nvSpPr>
        <p:spPr>
          <a:xfrm>
            <a:off x="0" y="0"/>
            <a:ext cx="86061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7" name="Google Shape;327;p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92000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82"/>
          <p:cNvSpPr txBox="1"/>
          <p:nvPr>
            <p:ph idx="1" type="body"/>
          </p:nvPr>
        </p:nvSpPr>
        <p:spPr>
          <a:xfrm>
            <a:off x="360000" y="360000"/>
            <a:ext cx="10463212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i="1" sz="3200">
                <a:solidFill>
                  <a:schemeClr val="accent1"/>
                </a:solidFill>
                <a:latin typeface="Mulish SemiBold"/>
                <a:ea typeface="Mulish SemiBold"/>
                <a:cs typeface="Mulish SemiBold"/>
                <a:sym typeface="Mulish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9" name="Google Shape;329;p82"/>
          <p:cNvSpPr txBox="1"/>
          <p:nvPr>
            <p:ph idx="2" type="body"/>
          </p:nvPr>
        </p:nvSpPr>
        <p:spPr>
          <a:xfrm>
            <a:off x="360363" y="1014413"/>
            <a:ext cx="10463212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latin typeface="Mulish"/>
                <a:ea typeface="Mulish"/>
                <a:cs typeface="Mulish"/>
                <a:sym typeface="Mulish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83"/>
          <p:cNvSpPr/>
          <p:nvPr/>
        </p:nvSpPr>
        <p:spPr>
          <a:xfrm>
            <a:off x="13231947" y="6084143"/>
            <a:ext cx="901200" cy="9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83"/>
          <p:cNvSpPr/>
          <p:nvPr>
            <p:ph idx="2" type="pic"/>
          </p:nvPr>
        </p:nvSpPr>
        <p:spPr>
          <a:xfrm>
            <a:off x="13231947" y="6104022"/>
            <a:ext cx="901200" cy="901200"/>
          </a:xfrm>
          <a:prstGeom prst="rect">
            <a:avLst/>
          </a:prstGeom>
          <a:noFill/>
          <a:ln>
            <a:noFill/>
          </a:ln>
        </p:spPr>
      </p:sp>
      <p:sp>
        <p:nvSpPr>
          <p:cNvPr id="333" name="Google Shape;333;p83"/>
          <p:cNvSpPr/>
          <p:nvPr/>
        </p:nvSpPr>
        <p:spPr>
          <a:xfrm>
            <a:off x="13384347" y="6256422"/>
            <a:ext cx="901200" cy="90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8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83"/>
          <p:cNvSpPr txBox="1"/>
          <p:nvPr/>
        </p:nvSpPr>
        <p:spPr>
          <a:xfrm>
            <a:off x="353116" y="613012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6" name="Google Shape;336;p83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50"/>
          <p:cNvPicPr preferRelativeResize="0"/>
          <p:nvPr/>
        </p:nvPicPr>
        <p:blipFill rotWithShape="1">
          <a:blip r:embed="rId2">
            <a:alphaModFix/>
          </a:blip>
          <a:srcRect b="0" l="0" r="38243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50"/>
          <p:cNvSpPr txBox="1"/>
          <p:nvPr>
            <p:ph idx="1" type="subTitle"/>
          </p:nvPr>
        </p:nvSpPr>
        <p:spPr>
          <a:xfrm>
            <a:off x="457200" y="1371600"/>
            <a:ext cx="10825893" cy="4563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50"/>
          <p:cNvSpPr/>
          <p:nvPr>
            <p:ph idx="2" type="pic"/>
          </p:nvPr>
        </p:nvSpPr>
        <p:spPr>
          <a:xfrm>
            <a:off x="13568021" y="6710021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0"/>
          <p:cNvSpPr txBox="1"/>
          <p:nvPr>
            <p:ph type="ctrTitle"/>
          </p:nvPr>
        </p:nvSpPr>
        <p:spPr>
          <a:xfrm>
            <a:off x="457200" y="365760"/>
            <a:ext cx="728776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1"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0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50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50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_Title and Content">
  <p:cSld name="27_Title and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1"/>
          <p:cNvSpPr/>
          <p:nvPr/>
        </p:nvSpPr>
        <p:spPr>
          <a:xfrm>
            <a:off x="11141765" y="1371600"/>
            <a:ext cx="1050235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51"/>
          <p:cNvSpPr/>
          <p:nvPr>
            <p:ph idx="2" type="pic"/>
          </p:nvPr>
        </p:nvSpPr>
        <p:spPr>
          <a:xfrm>
            <a:off x="0" y="1371600"/>
            <a:ext cx="2975429" cy="32940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54" name="Google Shape;54;p51"/>
          <p:cNvSpPr/>
          <p:nvPr>
            <p:ph idx="3" type="pic"/>
          </p:nvPr>
        </p:nvSpPr>
        <p:spPr>
          <a:xfrm>
            <a:off x="3018971" y="1371600"/>
            <a:ext cx="2975429" cy="32940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55" name="Google Shape;55;p51"/>
          <p:cNvSpPr/>
          <p:nvPr>
            <p:ph idx="4" type="pic"/>
          </p:nvPr>
        </p:nvSpPr>
        <p:spPr>
          <a:xfrm>
            <a:off x="6008914" y="1371600"/>
            <a:ext cx="3164115" cy="32940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56" name="Google Shape;56;p51"/>
          <p:cNvSpPr/>
          <p:nvPr>
            <p:ph idx="5" type="pic"/>
          </p:nvPr>
        </p:nvSpPr>
        <p:spPr>
          <a:xfrm>
            <a:off x="9187543" y="1371600"/>
            <a:ext cx="2960915" cy="329406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57" name="Google Shape;57;p51"/>
          <p:cNvSpPr/>
          <p:nvPr>
            <p:ph idx="6" type="pic"/>
          </p:nvPr>
        </p:nvSpPr>
        <p:spPr>
          <a:xfrm>
            <a:off x="13119652" y="5596863"/>
            <a:ext cx="901148" cy="901148"/>
          </a:xfrm>
          <a:prstGeom prst="rect">
            <a:avLst/>
          </a:prstGeom>
          <a:noFill/>
          <a:ln>
            <a:noFill/>
          </a:ln>
        </p:spPr>
      </p:sp>
      <p:pic>
        <p:nvPicPr>
          <p:cNvPr id="58" name="Google Shape;58;p51"/>
          <p:cNvPicPr preferRelativeResize="0"/>
          <p:nvPr/>
        </p:nvPicPr>
        <p:blipFill rotWithShape="1">
          <a:blip r:embed="rId2">
            <a:alphaModFix/>
          </a:blip>
          <a:srcRect b="0" l="0" r="38243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51"/>
          <p:cNvSpPr txBox="1"/>
          <p:nvPr>
            <p:ph type="ctrTitle"/>
          </p:nvPr>
        </p:nvSpPr>
        <p:spPr>
          <a:xfrm>
            <a:off x="400050" y="255350"/>
            <a:ext cx="728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60" name="Google Shape;60;p51"/>
          <p:cNvSpPr/>
          <p:nvPr>
            <p:ph idx="7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61" name="Google Shape;61;p51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51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2"/>
          <p:cNvSpPr/>
          <p:nvPr/>
        </p:nvSpPr>
        <p:spPr>
          <a:xfrm>
            <a:off x="13231947" y="6084143"/>
            <a:ext cx="901148" cy="93427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52"/>
          <p:cNvSpPr/>
          <p:nvPr>
            <p:ph idx="2" type="pic"/>
          </p:nvPr>
        </p:nvSpPr>
        <p:spPr>
          <a:xfrm>
            <a:off x="13231947" y="6104022"/>
            <a:ext cx="901148" cy="901148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52"/>
          <p:cNvSpPr/>
          <p:nvPr/>
        </p:nvSpPr>
        <p:spPr>
          <a:xfrm flipH="1">
            <a:off x="6095999" y="0"/>
            <a:ext cx="1056571" cy="59436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2"/>
          <p:cNvSpPr/>
          <p:nvPr/>
        </p:nvSpPr>
        <p:spPr>
          <a:xfrm>
            <a:off x="13384347" y="6256422"/>
            <a:ext cx="901148" cy="901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52"/>
          <p:cNvSpPr txBox="1"/>
          <p:nvPr>
            <p:ph type="ctrTitle"/>
          </p:nvPr>
        </p:nvSpPr>
        <p:spPr>
          <a:xfrm>
            <a:off x="400050" y="255350"/>
            <a:ext cx="519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pic>
        <p:nvPicPr>
          <p:cNvPr id="69" name="Google Shape;69;p52"/>
          <p:cNvPicPr preferRelativeResize="0"/>
          <p:nvPr/>
        </p:nvPicPr>
        <p:blipFill rotWithShape="1">
          <a:blip r:embed="rId2">
            <a:alphaModFix/>
          </a:blip>
          <a:srcRect b="0" l="0" r="38243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52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52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_Title Slide">
  <p:cSld name="25_Title Slide"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3"/>
          <p:cNvSpPr/>
          <p:nvPr/>
        </p:nvSpPr>
        <p:spPr>
          <a:xfrm>
            <a:off x="0" y="0"/>
            <a:ext cx="7658100" cy="6858000"/>
          </a:xfrm>
          <a:custGeom>
            <a:rect b="b" l="l" r="r" t="t"/>
            <a:pathLst>
              <a:path extrusionOk="0" h="6858000" w="7658100">
                <a:moveTo>
                  <a:pt x="0" y="0"/>
                </a:moveTo>
                <a:lnTo>
                  <a:pt x="1729248" y="0"/>
                </a:lnTo>
                <a:lnTo>
                  <a:pt x="76581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53"/>
          <p:cNvSpPr/>
          <p:nvPr>
            <p:ph idx="2" type="pic"/>
          </p:nvPr>
        </p:nvSpPr>
        <p:spPr>
          <a:xfrm>
            <a:off x="1132113" y="1301250"/>
            <a:ext cx="4738411" cy="298987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75" name="Google Shape;75;p53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53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Google Shape;77;p53"/>
          <p:cNvPicPr preferRelativeResize="0"/>
          <p:nvPr/>
        </p:nvPicPr>
        <p:blipFill rotWithShape="1">
          <a:blip r:embed="rId2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1_Blank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4"/>
          <p:cNvSpPr/>
          <p:nvPr/>
        </p:nvSpPr>
        <p:spPr>
          <a:xfrm>
            <a:off x="13231947" y="6084143"/>
            <a:ext cx="901148" cy="93427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54"/>
          <p:cNvSpPr/>
          <p:nvPr>
            <p:ph idx="2" type="pic"/>
          </p:nvPr>
        </p:nvSpPr>
        <p:spPr>
          <a:xfrm>
            <a:off x="13231947" y="6104022"/>
            <a:ext cx="901148" cy="90114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54"/>
          <p:cNvSpPr/>
          <p:nvPr/>
        </p:nvSpPr>
        <p:spPr>
          <a:xfrm>
            <a:off x="13384347" y="6256422"/>
            <a:ext cx="901148" cy="901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" name="Google Shape;82;p54"/>
          <p:cNvPicPr preferRelativeResize="0"/>
          <p:nvPr/>
        </p:nvPicPr>
        <p:blipFill rotWithShape="1">
          <a:blip r:embed="rId2">
            <a:alphaModFix/>
          </a:blip>
          <a:srcRect b="0" l="0" r="38243" t="50573"/>
          <a:stretch/>
        </p:blipFill>
        <p:spPr>
          <a:xfrm>
            <a:off x="0" y="373500"/>
            <a:ext cx="400050" cy="43595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54"/>
          <p:cNvSpPr txBox="1"/>
          <p:nvPr>
            <p:ph type="ctrTitle"/>
          </p:nvPr>
        </p:nvSpPr>
        <p:spPr>
          <a:xfrm>
            <a:off x="400050" y="255350"/>
            <a:ext cx="728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1" sz="4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84" name="Google Shape;84;p5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54"/>
          <p:cNvSpPr/>
          <p:nvPr>
            <p:ph idx="3" type="pic"/>
          </p:nvPr>
        </p:nvSpPr>
        <p:spPr>
          <a:xfrm>
            <a:off x="-7" y="5935092"/>
            <a:ext cx="918000" cy="9180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54"/>
          <p:cNvSpPr txBox="1"/>
          <p:nvPr/>
        </p:nvSpPr>
        <p:spPr>
          <a:xfrm>
            <a:off x="11305816" y="6079874"/>
            <a:ext cx="5736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54"/>
          <p:cNvPicPr preferRelativeResize="0"/>
          <p:nvPr/>
        </p:nvPicPr>
        <p:blipFill rotWithShape="1">
          <a:blip r:embed="rId3">
            <a:alphaModFix/>
          </a:blip>
          <a:srcRect b="0" l="0" r="55744" t="0"/>
          <a:stretch/>
        </p:blipFill>
        <p:spPr>
          <a:xfrm>
            <a:off x="11376975" y="0"/>
            <a:ext cx="815025" cy="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37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92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92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925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925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925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925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3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3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3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9" name="Google Shape;189;p3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4" name="Google Shape;274;p4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5" name="Google Shape;275;p41"/>
          <p:cNvSpPr txBox="1"/>
          <p:nvPr/>
        </p:nvSpPr>
        <p:spPr>
          <a:xfrm rot="-5400000">
            <a:off x="10215800" y="4865565"/>
            <a:ext cx="3134700" cy="2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1100" u="none" cap="none" strike="noStrike">
                <a:solidFill>
                  <a:srgbClr val="222222"/>
                </a:solidFill>
                <a:latin typeface="Mulish Light"/>
                <a:ea typeface="Mulish Light"/>
                <a:cs typeface="Mulish Light"/>
                <a:sym typeface="Mulish Light"/>
              </a:rPr>
              <a:t>April 2023 Business Meetings</a:t>
            </a:r>
            <a:endParaRPr b="0" i="0" sz="1100" u="none" cap="none" strike="noStrike">
              <a:solidFill>
                <a:srgbClr val="434A55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sp>
        <p:nvSpPr>
          <p:cNvPr id="276" name="Google Shape;276;p41"/>
          <p:cNvSpPr/>
          <p:nvPr/>
        </p:nvSpPr>
        <p:spPr>
          <a:xfrm>
            <a:off x="11783150" y="1243066"/>
            <a:ext cx="3600" cy="3134700"/>
          </a:xfrm>
          <a:prstGeom prst="rect">
            <a:avLst/>
          </a:prstGeom>
          <a:solidFill>
            <a:srgbClr val="B2B7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  <p:pic>
        <p:nvPicPr>
          <p:cNvPr id="277" name="Google Shape;277;p4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1" y="0"/>
            <a:ext cx="900000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1"/>
          <p:cNvSpPr txBox="1"/>
          <p:nvPr/>
        </p:nvSpPr>
        <p:spPr>
          <a:xfrm>
            <a:off x="11587566" y="2272998"/>
            <a:ext cx="416448" cy="42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Mulish Light"/>
                <a:ea typeface="Mulish Light"/>
                <a:cs typeface="Mulish Light"/>
                <a:sym typeface="Mulish Light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Mulish Light"/>
              <a:ea typeface="Mulish Light"/>
              <a:cs typeface="Mulish Light"/>
              <a:sym typeface="Mulish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31.png"/><Relationship Id="rId9" Type="http://schemas.openxmlformats.org/officeDocument/2006/relationships/image" Target="../media/image11.jpg"/><Relationship Id="rId5" Type="http://schemas.openxmlformats.org/officeDocument/2006/relationships/image" Target="../media/image26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Relationship Id="rId4" Type="http://schemas.openxmlformats.org/officeDocument/2006/relationships/image" Target="../media/image33.png"/><Relationship Id="rId5" Type="http://schemas.openxmlformats.org/officeDocument/2006/relationships/image" Target="../media/image42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2.png"/><Relationship Id="rId6" Type="http://schemas.openxmlformats.org/officeDocument/2006/relationships/image" Target="../media/image46.png"/><Relationship Id="rId7" Type="http://schemas.openxmlformats.org/officeDocument/2006/relationships/image" Target="../media/image4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png"/><Relationship Id="rId4" Type="http://schemas.openxmlformats.org/officeDocument/2006/relationships/image" Target="../media/image39.png"/><Relationship Id="rId5" Type="http://schemas.openxmlformats.org/officeDocument/2006/relationships/image" Target="../media/image44.png"/><Relationship Id="rId6" Type="http://schemas.openxmlformats.org/officeDocument/2006/relationships/image" Target="../media/image41.png"/><Relationship Id="rId7" Type="http://schemas.openxmlformats.org/officeDocument/2006/relationships/image" Target="../media/image40.png"/><Relationship Id="rId8" Type="http://schemas.openxmlformats.org/officeDocument/2006/relationships/image" Target="../media/image5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Relationship Id="rId3" Type="http://schemas.openxmlformats.org/officeDocument/2006/relationships/hyperlink" Target="mailto:elearning@snomed.org" TargetMode="External"/><Relationship Id="rId4" Type="http://schemas.openxmlformats.org/officeDocument/2006/relationships/image" Target="../media/image5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7.xml"/><Relationship Id="rId3" Type="http://schemas.openxmlformats.org/officeDocument/2006/relationships/hyperlink" Target="mailto:elearning@snomed.org" TargetMode="External"/><Relationship Id="rId4" Type="http://schemas.openxmlformats.org/officeDocument/2006/relationships/image" Target="../media/image5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4.png"/><Relationship Id="rId4" Type="http://schemas.openxmlformats.org/officeDocument/2006/relationships/image" Target="../media/image51.gif"/><Relationship Id="rId5" Type="http://schemas.openxmlformats.org/officeDocument/2006/relationships/image" Target="../media/image4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snomed.org/elag" TargetMode="External"/><Relationship Id="rId4" Type="http://schemas.openxmlformats.org/officeDocument/2006/relationships/hyperlink" Target="http://snomed.org/elag" TargetMode="External"/><Relationship Id="rId5" Type="http://schemas.openxmlformats.org/officeDocument/2006/relationships/hyperlink" Target="mailto:arh@snomed.org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1"/>
          <p:cNvPicPr preferRelativeResize="0"/>
          <p:nvPr/>
        </p:nvPicPr>
        <p:blipFill rotWithShape="1">
          <a:blip r:embed="rId3">
            <a:alphaModFix/>
          </a:blip>
          <a:srcRect b="0" l="61331" r="0" t="0"/>
          <a:stretch/>
        </p:blipFill>
        <p:spPr>
          <a:xfrm>
            <a:off x="7477811" y="-1"/>
            <a:ext cx="471418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"/>
          <p:cNvPicPr preferRelativeResize="0"/>
          <p:nvPr/>
        </p:nvPicPr>
        <p:blipFill rotWithShape="1">
          <a:blip r:embed="rId4">
            <a:alphaModFix/>
          </a:blip>
          <a:srcRect b="0" l="0" r="55514" t="0"/>
          <a:stretch/>
        </p:blipFill>
        <p:spPr>
          <a:xfrm>
            <a:off x="11290793" y="0"/>
            <a:ext cx="901201" cy="901199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"/>
          <p:cNvSpPr/>
          <p:nvPr/>
        </p:nvSpPr>
        <p:spPr>
          <a:xfrm>
            <a:off x="480050" y="6183625"/>
            <a:ext cx="365700" cy="351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"/>
          <p:cNvSpPr txBox="1"/>
          <p:nvPr/>
        </p:nvSpPr>
        <p:spPr>
          <a:xfrm>
            <a:off x="203450" y="262875"/>
            <a:ext cx="6483000" cy="765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  <a:t>OCTOBER 2024 </a:t>
            </a:r>
            <a:b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</a:br>
            <a: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  <a:t>SNOMED INTERNATIONAL BUSINESS MEETINGS</a:t>
            </a:r>
            <a:endParaRPr b="0" i="0" sz="1700" u="none" cap="none" strike="noStrike">
              <a:solidFill>
                <a:schemeClr val="accent1"/>
              </a:solidFill>
              <a:latin typeface="Mulish ExtraBold"/>
              <a:ea typeface="Mulish ExtraBold"/>
              <a:cs typeface="Mulish ExtraBold"/>
              <a:sym typeface="Mulish ExtraBold"/>
            </a:endParaRPr>
          </a:p>
        </p:txBody>
      </p:sp>
      <p:sp>
        <p:nvSpPr>
          <p:cNvPr id="345" name="Google Shape;345;p1"/>
          <p:cNvSpPr txBox="1"/>
          <p:nvPr/>
        </p:nvSpPr>
        <p:spPr>
          <a:xfrm>
            <a:off x="203450" y="5811100"/>
            <a:ext cx="6483000" cy="765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MONDAY OCTOBER 21, 2024  </a:t>
            </a:r>
            <a:br>
              <a:rPr b="0" i="0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b="0" i="0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SEOUL, REPUBLIC OF KOREA</a:t>
            </a:r>
            <a:endParaRPr b="0" i="0" sz="1700" u="none" cap="none" strike="noStrike">
              <a:solidFill>
                <a:schemeClr val="accen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346" name="Google Shape;346;p1"/>
          <p:cNvSpPr/>
          <p:nvPr/>
        </p:nvSpPr>
        <p:spPr>
          <a:xfrm flipH="1">
            <a:off x="11115617" y="4589795"/>
            <a:ext cx="1120500" cy="2561700"/>
          </a:xfrm>
          <a:prstGeom prst="rtTriangl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"/>
          <p:cNvSpPr/>
          <p:nvPr/>
        </p:nvSpPr>
        <p:spPr>
          <a:xfrm rot="10800000">
            <a:off x="7576075" y="5189125"/>
            <a:ext cx="4382100" cy="1680300"/>
          </a:xfrm>
          <a:prstGeom prst="parallelogram">
            <a:avLst>
              <a:gd fmla="val 43613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"/>
          <p:cNvSpPr txBox="1"/>
          <p:nvPr/>
        </p:nvSpPr>
        <p:spPr>
          <a:xfrm>
            <a:off x="7955270" y="5284330"/>
            <a:ext cx="37263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12001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1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Leading healthcare terminology, </a:t>
            </a:r>
            <a:endParaRPr b="1" i="1" sz="1700" u="none" cap="none" strike="noStrike">
              <a:solidFill>
                <a:schemeClr val="accent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0" lvl="0" marL="12001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1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worldwide</a:t>
            </a:r>
            <a:endParaRPr b="1" i="0" sz="1700" u="none" cap="none" strike="noStrike">
              <a:solidFill>
                <a:schemeClr val="accen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349" name="Google Shape;349;p1"/>
          <p:cNvPicPr preferRelativeResize="0"/>
          <p:nvPr/>
        </p:nvPicPr>
        <p:blipFill rotWithShape="1">
          <a:blip r:embed="rId4">
            <a:alphaModFix/>
          </a:blip>
          <a:srcRect b="0" l="0" r="55514" t="0"/>
          <a:stretch/>
        </p:blipFill>
        <p:spPr>
          <a:xfrm>
            <a:off x="8465743" y="5720180"/>
            <a:ext cx="674375" cy="67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"/>
          <p:cNvSpPr/>
          <p:nvPr/>
        </p:nvSpPr>
        <p:spPr>
          <a:xfrm flipH="1" rot="10800000">
            <a:off x="7208825" y="4450"/>
            <a:ext cx="3429000" cy="7644000"/>
          </a:xfrm>
          <a:prstGeom prst="rtTriangl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1"/>
          <p:cNvSpPr txBox="1"/>
          <p:nvPr/>
        </p:nvSpPr>
        <p:spPr>
          <a:xfrm>
            <a:off x="203450" y="1509318"/>
            <a:ext cx="10746600" cy="2392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6000" u="none" cap="none" strike="noStrike">
                <a:solidFill>
                  <a:schemeClr val="accent1"/>
                </a:solidFill>
                <a:latin typeface="Mulish Black"/>
                <a:ea typeface="Mulish Black"/>
                <a:cs typeface="Mulish Black"/>
                <a:sym typeface="Mulish Black"/>
              </a:rPr>
              <a:t>E-Learning Advisory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6000" u="none" cap="none" strike="noStrike">
                <a:solidFill>
                  <a:schemeClr val="accent1"/>
                </a:solidFill>
                <a:latin typeface="Mulish Black"/>
                <a:ea typeface="Mulish Black"/>
                <a:cs typeface="Mulish Black"/>
                <a:sym typeface="Mulish Black"/>
              </a:rPr>
              <a:t>Group (ELAG) Meeting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"/>
          <p:cNvSpPr txBox="1"/>
          <p:nvPr/>
        </p:nvSpPr>
        <p:spPr>
          <a:xfrm>
            <a:off x="321854" y="4344684"/>
            <a:ext cx="7210096" cy="1156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600" u="none" cap="none" strike="noStrike">
                <a:solidFill>
                  <a:srgbClr val="00A9E1"/>
                </a:solidFill>
                <a:latin typeface="Mulish"/>
                <a:ea typeface="Mulish"/>
                <a:cs typeface="Mulish"/>
                <a:sym typeface="Mulish"/>
              </a:rPr>
              <a:t>Chair: Liara Tutina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600" u="none" cap="none" strike="noStrike">
                <a:solidFill>
                  <a:srgbClr val="00A9E1"/>
                </a:solidFill>
                <a:latin typeface="Mulish"/>
                <a:ea typeface="Mulish"/>
                <a:cs typeface="Mulish"/>
                <a:sym typeface="Mulish"/>
              </a:rPr>
              <a:t>Customer Relations Executive Asia Pacific &amp; Global Education Lead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600" u="none" cap="none" strike="noStrike">
                <a:solidFill>
                  <a:srgbClr val="00A9E1"/>
                </a:solidFill>
                <a:latin typeface="Mulish"/>
                <a:ea typeface="Mulish"/>
                <a:cs typeface="Mulish"/>
                <a:sym typeface="Mulish"/>
              </a:rPr>
              <a:t>SNOMED International</a:t>
            </a:r>
            <a:endParaRPr b="0" i="0" sz="1600" u="none" cap="none" strike="noStrike">
              <a:solidFill>
                <a:srgbClr val="00A9E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0"/>
          <p:cNvSpPr txBox="1"/>
          <p:nvPr/>
        </p:nvSpPr>
        <p:spPr>
          <a:xfrm>
            <a:off x="114475" y="64975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rgbClr val="000000"/>
                </a:solidFill>
                <a:latin typeface="Mulish"/>
                <a:ea typeface="Mulish"/>
                <a:cs typeface="Mulish"/>
                <a:sym typeface="Mulish"/>
              </a:rPr>
              <a:t>Photo by Humphrey Muleba: https://www.pexels.com/photo/photo-of-black-vehicle-at-the-road-1647120/</a:t>
            </a:r>
            <a:endParaRPr b="0" i="0" sz="600" u="none" cap="none" strike="noStrike">
              <a:solidFill>
                <a:srgbClr val="000000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444" name="Google Shape;444;p10"/>
          <p:cNvPicPr preferRelativeResize="0"/>
          <p:nvPr/>
        </p:nvPicPr>
        <p:blipFill rotWithShape="1">
          <a:blip r:embed="rId3">
            <a:alphaModFix/>
          </a:blip>
          <a:srcRect b="0" l="33698" r="37168" t="0"/>
          <a:stretch/>
        </p:blipFill>
        <p:spPr>
          <a:xfrm>
            <a:off x="114475" y="-546"/>
            <a:ext cx="3000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10"/>
          <p:cNvSpPr txBox="1"/>
          <p:nvPr>
            <p:ph idx="1" type="body"/>
          </p:nvPr>
        </p:nvSpPr>
        <p:spPr>
          <a:xfrm>
            <a:off x="3547003" y="360000"/>
            <a:ext cx="8169585" cy="9786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Education Team Update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446" name="Google Shape;446;p10"/>
          <p:cNvSpPr txBox="1"/>
          <p:nvPr>
            <p:ph idx="3" type="body"/>
          </p:nvPr>
        </p:nvSpPr>
        <p:spPr>
          <a:xfrm>
            <a:off x="3547366" y="1014413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/>
              <a:t>E&amp;PS Team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/>
              <a:t>E-Learning Status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/>
              <a:t>AL1 Course Update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/>
              <a:t>Implementation Course Update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47" name="Google Shape;447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27072" y="3429000"/>
            <a:ext cx="4562363" cy="30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1"/>
          <p:cNvSpPr txBox="1"/>
          <p:nvPr/>
        </p:nvSpPr>
        <p:spPr>
          <a:xfrm>
            <a:off x="999338" y="408859"/>
            <a:ext cx="7074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3" name="Google Shape;453;p11"/>
          <p:cNvSpPr/>
          <p:nvPr/>
        </p:nvSpPr>
        <p:spPr>
          <a:xfrm>
            <a:off x="930752" y="1471146"/>
            <a:ext cx="2049056" cy="502208"/>
          </a:xfrm>
          <a:prstGeom prst="round2SameRect">
            <a:avLst>
              <a:gd fmla="val 16667" name="adj1"/>
              <a:gd fmla="val 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Liara Tutina</a:t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4" name="Google Shape;454;p11"/>
          <p:cNvSpPr/>
          <p:nvPr/>
        </p:nvSpPr>
        <p:spPr>
          <a:xfrm rot="10800000">
            <a:off x="930623" y="1973535"/>
            <a:ext cx="2040733" cy="1580752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5" name="Google Shape;455;p11"/>
          <p:cNvSpPr/>
          <p:nvPr/>
        </p:nvSpPr>
        <p:spPr>
          <a:xfrm>
            <a:off x="6437994" y="1471141"/>
            <a:ext cx="2049600" cy="502211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32A4F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Kath Priest</a:t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6" name="Google Shape;456;p11"/>
          <p:cNvSpPr/>
          <p:nvPr/>
        </p:nvSpPr>
        <p:spPr>
          <a:xfrm rot="10800000">
            <a:off x="6437860" y="1973535"/>
            <a:ext cx="2049600" cy="1575752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7" name="Google Shape;457;p11"/>
          <p:cNvSpPr/>
          <p:nvPr/>
        </p:nvSpPr>
        <p:spPr>
          <a:xfrm>
            <a:off x="9108715" y="1505747"/>
            <a:ext cx="2049600" cy="502211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007EA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Ian Spiers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11"/>
          <p:cNvSpPr/>
          <p:nvPr/>
        </p:nvSpPr>
        <p:spPr>
          <a:xfrm rot="10800000">
            <a:off x="9108590" y="2008228"/>
            <a:ext cx="2049600" cy="1500896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9" name="Google Shape;459;p11"/>
          <p:cNvSpPr/>
          <p:nvPr/>
        </p:nvSpPr>
        <p:spPr>
          <a:xfrm>
            <a:off x="5020252" y="4376852"/>
            <a:ext cx="2049600" cy="549338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60" name="Google Shape;460;p11"/>
          <p:cNvSpPr/>
          <p:nvPr/>
        </p:nvSpPr>
        <p:spPr>
          <a:xfrm rot="10800000">
            <a:off x="5020127" y="4926371"/>
            <a:ext cx="2049600" cy="1476174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61" name="Google Shape;46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73427" y="4991727"/>
            <a:ext cx="114300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17227" y="2064904"/>
            <a:ext cx="1276349" cy="1351062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11"/>
          <p:cNvSpPr txBox="1"/>
          <p:nvPr/>
        </p:nvSpPr>
        <p:spPr>
          <a:xfrm>
            <a:off x="5020265" y="4376852"/>
            <a:ext cx="2049600" cy="5566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est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Penny Livesay</a:t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64" name="Google Shape;464;p11"/>
          <p:cNvSpPr txBox="1"/>
          <p:nvPr/>
        </p:nvSpPr>
        <p:spPr>
          <a:xfrm>
            <a:off x="1368777" y="3551254"/>
            <a:ext cx="1613519" cy="307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 Lead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11"/>
          <p:cNvSpPr txBox="1"/>
          <p:nvPr/>
        </p:nvSpPr>
        <p:spPr>
          <a:xfrm>
            <a:off x="6297271" y="3549287"/>
            <a:ext cx="2310312" cy="800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 and Product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Specialist</a:t>
            </a:r>
            <a:endParaRPr b="1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11"/>
          <p:cNvSpPr txBox="1"/>
          <p:nvPr/>
        </p:nvSpPr>
        <p:spPr>
          <a:xfrm>
            <a:off x="8537727" y="3550431"/>
            <a:ext cx="3251147" cy="800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Terminology Education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Specialist</a:t>
            </a:r>
            <a:endParaRPr b="1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1"/>
          <p:cNvSpPr/>
          <p:nvPr/>
        </p:nvSpPr>
        <p:spPr>
          <a:xfrm>
            <a:off x="3672592" y="1486767"/>
            <a:ext cx="2049600" cy="549337"/>
          </a:xfrm>
          <a:prstGeom prst="round2SameRect">
            <a:avLst>
              <a:gd fmla="val 16667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68" name="Google Shape;468;p11"/>
          <p:cNvSpPr/>
          <p:nvPr/>
        </p:nvSpPr>
        <p:spPr>
          <a:xfrm rot="10800000">
            <a:off x="3672458" y="2036286"/>
            <a:ext cx="2049600" cy="1518000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69" name="Google Shape;469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35267" y="2133298"/>
            <a:ext cx="1323975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1"/>
          <p:cNvSpPr txBox="1"/>
          <p:nvPr/>
        </p:nvSpPr>
        <p:spPr>
          <a:xfrm>
            <a:off x="3672455" y="1494547"/>
            <a:ext cx="2049600" cy="549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Louise Jones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11"/>
          <p:cNvSpPr/>
          <p:nvPr/>
        </p:nvSpPr>
        <p:spPr>
          <a:xfrm>
            <a:off x="2027670" y="4381224"/>
            <a:ext cx="2048656" cy="502298"/>
          </a:xfrm>
          <a:prstGeom prst="round2SameRect">
            <a:avLst>
              <a:gd fmla="val 28712" name="adj1"/>
              <a:gd fmla="val 0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Anne Højen</a:t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72" name="Google Shape;472;p11"/>
          <p:cNvSpPr/>
          <p:nvPr/>
        </p:nvSpPr>
        <p:spPr>
          <a:xfrm rot="10800000">
            <a:off x="2027551" y="4883704"/>
            <a:ext cx="2049600" cy="1490427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73" name="Google Shape;473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33220" y="4980716"/>
            <a:ext cx="1438275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11"/>
          <p:cNvSpPr txBox="1"/>
          <p:nvPr/>
        </p:nvSpPr>
        <p:spPr>
          <a:xfrm>
            <a:off x="1441204" y="6354171"/>
            <a:ext cx="3221588" cy="800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Specialist</a:t>
            </a:r>
            <a:endParaRPr b="1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1"/>
          <p:cNvSpPr txBox="1"/>
          <p:nvPr/>
        </p:nvSpPr>
        <p:spPr>
          <a:xfrm>
            <a:off x="3408449" y="3554792"/>
            <a:ext cx="2454070" cy="307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eLearning Administrator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11"/>
          <p:cNvSpPr txBox="1"/>
          <p:nvPr/>
        </p:nvSpPr>
        <p:spPr>
          <a:xfrm>
            <a:off x="5237288" y="6402546"/>
            <a:ext cx="2051203" cy="307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Authoring Specialist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11"/>
          <p:cNvSpPr/>
          <p:nvPr/>
        </p:nvSpPr>
        <p:spPr>
          <a:xfrm>
            <a:off x="7967249" y="4356221"/>
            <a:ext cx="2049600" cy="502211"/>
          </a:xfrm>
          <a:prstGeom prst="round2SameRect">
            <a:avLst>
              <a:gd fmla="val 16667" name="adj1"/>
              <a:gd fmla="val 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78" name="Google Shape;478;p11"/>
          <p:cNvSpPr/>
          <p:nvPr/>
        </p:nvSpPr>
        <p:spPr>
          <a:xfrm rot="10800000">
            <a:off x="7967115" y="4858615"/>
            <a:ext cx="2049600" cy="1575752"/>
          </a:xfrm>
          <a:prstGeom prst="round2SameRect">
            <a:avLst>
              <a:gd fmla="val 4584" name="adj1"/>
              <a:gd fmla="val 0" name="adj2"/>
            </a:avLst>
          </a:prstGeom>
          <a:solidFill>
            <a:srgbClr val="F0F4F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79" name="Google Shape;479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353737" y="4973052"/>
            <a:ext cx="1276350" cy="1304925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11"/>
          <p:cNvSpPr txBox="1"/>
          <p:nvPr/>
        </p:nvSpPr>
        <p:spPr>
          <a:xfrm>
            <a:off x="7823078" y="6372131"/>
            <a:ext cx="2310312" cy="800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 and Product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Specialist</a:t>
            </a:r>
            <a:endParaRPr b="1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1"/>
          <p:cNvSpPr txBox="1"/>
          <p:nvPr/>
        </p:nvSpPr>
        <p:spPr>
          <a:xfrm>
            <a:off x="7967224" y="4356222"/>
            <a:ext cx="2048656" cy="472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estrial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Jon Zammit</a:t>
            </a:r>
            <a:endParaRPr b="1" i="0" sz="1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A person wearing glasses&#10;&#10;Description automatically generated with medium confidence" id="482" name="Google Shape;482;p11"/>
          <p:cNvPicPr preferRelativeResize="0"/>
          <p:nvPr/>
        </p:nvPicPr>
        <p:blipFill rotWithShape="1">
          <a:blip r:embed="rId8">
            <a:alphaModFix/>
          </a:blip>
          <a:srcRect b="1191" l="17616" r="17163" t="1533"/>
          <a:stretch/>
        </p:blipFill>
        <p:spPr>
          <a:xfrm>
            <a:off x="9498663" y="2097941"/>
            <a:ext cx="1276349" cy="13141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person, wall, indoor&#10;&#10;Description automatically generated" id="483" name="Google Shape;483;p11"/>
          <p:cNvPicPr preferRelativeResize="0"/>
          <p:nvPr/>
        </p:nvPicPr>
        <p:blipFill rotWithShape="1">
          <a:blip r:embed="rId9">
            <a:alphaModFix/>
          </a:blip>
          <a:srcRect b="22000" l="0" r="10119" t="15938"/>
          <a:stretch/>
        </p:blipFill>
        <p:spPr>
          <a:xfrm>
            <a:off x="6731030" y="2024623"/>
            <a:ext cx="1532542" cy="1398223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11"/>
          <p:cNvSpPr txBox="1"/>
          <p:nvPr/>
        </p:nvSpPr>
        <p:spPr>
          <a:xfrm>
            <a:off x="1006473" y="3894819"/>
            <a:ext cx="204895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 from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Google Shape;489;p12"/>
          <p:cNvPicPr preferRelativeResize="0"/>
          <p:nvPr/>
        </p:nvPicPr>
        <p:blipFill rotWithShape="1">
          <a:blip r:embed="rId3">
            <a:alphaModFix/>
          </a:blip>
          <a:srcRect b="0" l="62917" r="3435" t="0"/>
          <a:stretch/>
        </p:blipFill>
        <p:spPr>
          <a:xfrm>
            <a:off x="102500" y="0"/>
            <a:ext cx="30294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12"/>
          <p:cNvSpPr txBox="1"/>
          <p:nvPr>
            <p:ph idx="1" type="body"/>
          </p:nvPr>
        </p:nvSpPr>
        <p:spPr>
          <a:xfrm>
            <a:off x="3326288" y="412552"/>
            <a:ext cx="8169585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en-US" sz="3200" u="none" cap="none" strike="noStrike">
                <a:latin typeface="Mulish SemiBold"/>
                <a:ea typeface="Mulish SemiBold"/>
                <a:cs typeface="Mulish SemiBold"/>
                <a:sym typeface="Mulish SemiBold"/>
              </a:rPr>
              <a:t>E-Learning Courses</a:t>
            </a:r>
            <a:endParaRPr/>
          </a:p>
        </p:txBody>
      </p:sp>
      <p:sp>
        <p:nvSpPr>
          <p:cNvPr id="491" name="Google Shape;491;p12"/>
          <p:cNvSpPr txBox="1"/>
          <p:nvPr>
            <p:ph idx="3" type="body"/>
          </p:nvPr>
        </p:nvSpPr>
        <p:spPr>
          <a:xfrm>
            <a:off x="3326651" y="1066965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SNOMED CT courses are all free for SNOMED International Members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Fees for certification exams (50% discount for Members)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Members – 1 free certification exam per year for each type of certification exam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lang="en-US" sz="2400">
                <a:latin typeface="Trebuchet MS"/>
                <a:ea typeface="Trebuchet MS"/>
                <a:cs typeface="Trebuchet MS"/>
                <a:sym typeface="Trebuchet MS"/>
              </a:rPr>
              <a:t>All learning pathways free to all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Increased demand for courses – book early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Authoring Courses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Currently AL1 course seats are offered by a first come, first served basis so book early (Capped)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Places retained for NRC’s</a:t>
            </a:r>
            <a:endParaRPr b="0" i="0" sz="2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3"/>
          <p:cNvSpPr/>
          <p:nvPr/>
        </p:nvSpPr>
        <p:spPr>
          <a:xfrm>
            <a:off x="273270" y="1996966"/>
            <a:ext cx="11262939" cy="464557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7" name="Google Shape;497;p13"/>
          <p:cNvCxnSpPr/>
          <p:nvPr/>
        </p:nvCxnSpPr>
        <p:spPr>
          <a:xfrm>
            <a:off x="2103580" y="4234223"/>
            <a:ext cx="9157800" cy="237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98" name="Google Shape;498;p13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Status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99" name="Google Shape;499;p13"/>
          <p:cNvSpPr/>
          <p:nvPr/>
        </p:nvSpPr>
        <p:spPr>
          <a:xfrm>
            <a:off x="427180" y="3319823"/>
            <a:ext cx="1828800" cy="1828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00" name="Google Shape;500;p13"/>
          <p:cNvSpPr txBox="1"/>
          <p:nvPr/>
        </p:nvSpPr>
        <p:spPr>
          <a:xfrm>
            <a:off x="655791" y="3907073"/>
            <a:ext cx="13716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Platform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501" name="Google Shape;501;p13"/>
          <p:cNvGrpSpPr/>
          <p:nvPr/>
        </p:nvGrpSpPr>
        <p:grpSpPr>
          <a:xfrm>
            <a:off x="8815955" y="2328664"/>
            <a:ext cx="2506501" cy="1578511"/>
            <a:chOff x="8605751" y="-195124"/>
            <a:chExt cx="2506501" cy="1578511"/>
          </a:xfrm>
        </p:grpSpPr>
        <p:sp>
          <p:nvSpPr>
            <p:cNvPr id="502" name="Google Shape;502;p13"/>
            <p:cNvSpPr/>
            <p:nvPr/>
          </p:nvSpPr>
          <p:spPr>
            <a:xfrm>
              <a:off x="8742262" y="219987"/>
              <a:ext cx="2068200" cy="1163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64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806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03" name="Google Shape;503;p13"/>
            <p:cNvSpPr txBox="1"/>
            <p:nvPr/>
          </p:nvSpPr>
          <p:spPr>
            <a:xfrm>
              <a:off x="8605751" y="-195124"/>
              <a:ext cx="2506501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5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Implementation Course</a:t>
              </a:r>
              <a:endParaRPr b="1" i="0" sz="18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04" name="Google Shape;504;p13"/>
          <p:cNvGrpSpPr/>
          <p:nvPr/>
        </p:nvGrpSpPr>
        <p:grpSpPr>
          <a:xfrm>
            <a:off x="5924723" y="4497755"/>
            <a:ext cx="2356618" cy="1575933"/>
            <a:chOff x="6310063" y="2331100"/>
            <a:chExt cx="2356618" cy="1417843"/>
          </a:xfrm>
        </p:grpSpPr>
        <p:sp>
          <p:nvSpPr>
            <p:cNvPr id="505" name="Google Shape;505;p13"/>
            <p:cNvSpPr/>
            <p:nvPr/>
          </p:nvSpPr>
          <p:spPr>
            <a:xfrm>
              <a:off x="6498138" y="2698643"/>
              <a:ext cx="2043300" cy="1050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232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595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06" name="Google Shape;506;p13"/>
            <p:cNvSpPr txBox="1"/>
            <p:nvPr/>
          </p:nvSpPr>
          <p:spPr>
            <a:xfrm>
              <a:off x="6310063" y="2331100"/>
              <a:ext cx="2356618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2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Fundamentos Course</a:t>
              </a:r>
              <a:endParaRPr b="1" i="0" sz="1800" u="none" cap="none" strike="noStrik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07" name="Google Shape;507;p13"/>
          <p:cNvSpPr/>
          <p:nvPr/>
        </p:nvSpPr>
        <p:spPr>
          <a:xfrm>
            <a:off x="744706" y="4666522"/>
            <a:ext cx="1931700" cy="123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91425">
            <a:noAutofit/>
          </a:bodyPr>
          <a:lstStyle/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Unique user logins the last year: </a:t>
            </a:r>
            <a:r>
              <a:rPr b="1" i="0" lang="en-US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rPr>
              <a:t>2548</a:t>
            </a:r>
            <a:endParaRPr b="0" i="0" sz="1800" u="none" cap="none" strike="noStrike">
              <a:solidFill>
                <a:schemeClr val="dk1"/>
              </a:solidFill>
              <a:highlight>
                <a:schemeClr val="lt1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508" name="Google Shape;508;p13"/>
          <p:cNvGrpSpPr/>
          <p:nvPr/>
        </p:nvGrpSpPr>
        <p:grpSpPr>
          <a:xfrm>
            <a:off x="8461033" y="2420795"/>
            <a:ext cx="273000" cy="1930500"/>
            <a:chOff x="5598446" y="2452663"/>
            <a:chExt cx="273000" cy="1930500"/>
          </a:xfrm>
        </p:grpSpPr>
        <p:sp>
          <p:nvSpPr>
            <p:cNvPr id="509" name="Google Shape;509;p13"/>
            <p:cNvSpPr/>
            <p:nvPr/>
          </p:nvSpPr>
          <p:spPr>
            <a:xfrm>
              <a:off x="5598446" y="4108963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10" name="Google Shape;510;p13"/>
            <p:cNvCxnSpPr>
              <a:stCxn id="509" idx="0"/>
            </p:cNvCxnSpPr>
            <p:nvPr/>
          </p:nvCxnSpPr>
          <p:spPr>
            <a:xfrm rot="10800000">
              <a:off x="5734946" y="2452663"/>
              <a:ext cx="0" cy="1656300"/>
            </a:xfrm>
            <a:prstGeom prst="straightConnector1">
              <a:avLst/>
            </a:prstGeom>
            <a:noFill/>
            <a:ln cap="flat" cmpd="sng" w="19050">
              <a:solidFill>
                <a:schemeClr val="accent5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11" name="Google Shape;511;p13"/>
          <p:cNvGrpSpPr/>
          <p:nvPr/>
        </p:nvGrpSpPr>
        <p:grpSpPr>
          <a:xfrm>
            <a:off x="3007705" y="2274905"/>
            <a:ext cx="2690419" cy="2096416"/>
            <a:chOff x="2555764" y="2274906"/>
            <a:chExt cx="2690419" cy="2096416"/>
          </a:xfrm>
        </p:grpSpPr>
        <p:sp>
          <p:nvSpPr>
            <p:cNvPr id="512" name="Google Shape;512;p13"/>
            <p:cNvSpPr/>
            <p:nvPr/>
          </p:nvSpPr>
          <p:spPr>
            <a:xfrm>
              <a:off x="2555764" y="4097122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13" name="Google Shape;513;p13"/>
            <p:cNvCxnSpPr>
              <a:stCxn id="512" idx="0"/>
            </p:cNvCxnSpPr>
            <p:nvPr/>
          </p:nvCxnSpPr>
          <p:spPr>
            <a:xfrm rot="10800000">
              <a:off x="2678464" y="2387122"/>
              <a:ext cx="13800" cy="1710000"/>
            </a:xfrm>
            <a:prstGeom prst="straightConnector1">
              <a:avLst/>
            </a:prstGeom>
            <a:noFill/>
            <a:ln cap="flat" cmpd="sng" w="19050">
              <a:solidFill>
                <a:schemeClr val="dk2"/>
              </a:solidFill>
              <a:prstDash val="dot"/>
              <a:round/>
              <a:headEnd len="sm" w="sm" type="none"/>
              <a:tailEnd len="sm" w="sm" type="none"/>
            </a:ln>
          </p:spPr>
        </p:cxnSp>
        <p:sp>
          <p:nvSpPr>
            <p:cNvPr id="514" name="Google Shape;514;p13"/>
            <p:cNvSpPr txBox="1"/>
            <p:nvPr/>
          </p:nvSpPr>
          <p:spPr>
            <a:xfrm>
              <a:off x="2739683" y="2274906"/>
              <a:ext cx="25065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dk2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Foundation Course </a:t>
              </a:r>
              <a:endParaRPr b="1" i="0" sz="18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15" name="Google Shape;515;p13"/>
            <p:cNvSpPr/>
            <p:nvPr/>
          </p:nvSpPr>
          <p:spPr>
            <a:xfrm>
              <a:off x="2872151" y="2711188"/>
              <a:ext cx="2068200" cy="1238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883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4156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16" name="Google Shape;516;p13"/>
          <p:cNvGrpSpPr/>
          <p:nvPr/>
        </p:nvGrpSpPr>
        <p:grpSpPr>
          <a:xfrm>
            <a:off x="5602977" y="4108972"/>
            <a:ext cx="273000" cy="2218800"/>
            <a:chOff x="6557530" y="4108972"/>
            <a:chExt cx="273000" cy="2218800"/>
          </a:xfrm>
        </p:grpSpPr>
        <p:sp>
          <p:nvSpPr>
            <p:cNvPr id="517" name="Google Shape;517;p13"/>
            <p:cNvSpPr/>
            <p:nvPr/>
          </p:nvSpPr>
          <p:spPr>
            <a:xfrm>
              <a:off x="6557530" y="4108972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18" name="Google Shape;518;p13"/>
            <p:cNvCxnSpPr>
              <a:endCxn id="517" idx="4"/>
            </p:cNvCxnSpPr>
            <p:nvPr/>
          </p:nvCxnSpPr>
          <p:spPr>
            <a:xfrm rot="10800000">
              <a:off x="6694030" y="4383172"/>
              <a:ext cx="6300" cy="19446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4"/>
          <p:cNvSpPr/>
          <p:nvPr/>
        </p:nvSpPr>
        <p:spPr>
          <a:xfrm>
            <a:off x="188370" y="1996966"/>
            <a:ext cx="11262900" cy="4645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24" name="Google Shape;524;p14"/>
          <p:cNvCxnSpPr/>
          <p:nvPr/>
        </p:nvCxnSpPr>
        <p:spPr>
          <a:xfrm flipH="1" rot="10800000">
            <a:off x="188375" y="4201349"/>
            <a:ext cx="10852200" cy="363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25" name="Google Shape;525;p14"/>
          <p:cNvGrpSpPr/>
          <p:nvPr/>
        </p:nvGrpSpPr>
        <p:grpSpPr>
          <a:xfrm>
            <a:off x="1002735" y="2301718"/>
            <a:ext cx="2821559" cy="1589619"/>
            <a:chOff x="1112952" y="2293105"/>
            <a:chExt cx="2821559" cy="1589619"/>
          </a:xfrm>
        </p:grpSpPr>
        <p:sp>
          <p:nvSpPr>
            <p:cNvPr id="526" name="Google Shape;526;p14"/>
            <p:cNvSpPr/>
            <p:nvPr/>
          </p:nvSpPr>
          <p:spPr>
            <a:xfrm>
              <a:off x="1212625" y="2805424"/>
              <a:ext cx="1931700" cy="1077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41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393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27" name="Google Shape;527;p14"/>
            <p:cNvSpPr txBox="1"/>
            <p:nvPr/>
          </p:nvSpPr>
          <p:spPr>
            <a:xfrm>
              <a:off x="1112952" y="2293105"/>
              <a:ext cx="2821559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5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Authoring Level 1 Course</a:t>
              </a:r>
              <a:endParaRPr b="1" i="0" sz="18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28" name="Google Shape;528;p14"/>
          <p:cNvGrpSpPr/>
          <p:nvPr/>
        </p:nvGrpSpPr>
        <p:grpSpPr>
          <a:xfrm>
            <a:off x="4246954" y="4436817"/>
            <a:ext cx="2742127" cy="1568599"/>
            <a:chOff x="2795627" y="2376788"/>
            <a:chExt cx="2742127" cy="1568599"/>
          </a:xfrm>
        </p:grpSpPr>
        <p:sp>
          <p:nvSpPr>
            <p:cNvPr id="529" name="Google Shape;529;p14"/>
            <p:cNvSpPr/>
            <p:nvPr/>
          </p:nvSpPr>
          <p:spPr>
            <a:xfrm>
              <a:off x="2895300" y="2868087"/>
              <a:ext cx="1931700" cy="1077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10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61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30" name="Google Shape;530;p14"/>
            <p:cNvSpPr txBox="1"/>
            <p:nvPr/>
          </p:nvSpPr>
          <p:spPr>
            <a:xfrm>
              <a:off x="2795627" y="2376788"/>
              <a:ext cx="2742127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FF93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Authoring Level 2 Course</a:t>
              </a:r>
              <a:endParaRPr b="1" i="0" sz="1800" u="none" cap="none" strike="noStrike">
                <a:solidFill>
                  <a:srgbClr val="FF93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31" name="Google Shape;531;p14"/>
          <p:cNvGrpSpPr/>
          <p:nvPr/>
        </p:nvGrpSpPr>
        <p:grpSpPr>
          <a:xfrm>
            <a:off x="7882165" y="2344913"/>
            <a:ext cx="3095350" cy="1546512"/>
            <a:chOff x="-260885" y="2450638"/>
            <a:chExt cx="3095350" cy="1546512"/>
          </a:xfrm>
        </p:grpSpPr>
        <p:sp>
          <p:nvSpPr>
            <p:cNvPr id="532" name="Google Shape;532;p14"/>
            <p:cNvSpPr/>
            <p:nvPr/>
          </p:nvSpPr>
          <p:spPr>
            <a:xfrm>
              <a:off x="-64925" y="2919850"/>
              <a:ext cx="1931700" cy="1077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 Active: 9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7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Completions: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138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33" name="Google Shape;533;p14"/>
            <p:cNvSpPr txBox="1"/>
            <p:nvPr/>
          </p:nvSpPr>
          <p:spPr>
            <a:xfrm>
              <a:off x="-260885" y="2450638"/>
              <a:ext cx="309535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2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Terminology Services Course</a:t>
              </a:r>
              <a:endParaRPr b="1" i="0" sz="1800" u="none" cap="none" strike="noStrik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34" name="Google Shape;534;p14"/>
          <p:cNvGrpSpPr/>
          <p:nvPr/>
        </p:nvGrpSpPr>
        <p:grpSpPr>
          <a:xfrm>
            <a:off x="639954" y="2458975"/>
            <a:ext cx="273000" cy="1918800"/>
            <a:chOff x="5624729" y="2458975"/>
            <a:chExt cx="273000" cy="1918800"/>
          </a:xfrm>
        </p:grpSpPr>
        <p:sp>
          <p:nvSpPr>
            <p:cNvPr id="535" name="Google Shape;535;p14"/>
            <p:cNvSpPr/>
            <p:nvPr/>
          </p:nvSpPr>
          <p:spPr>
            <a:xfrm>
              <a:off x="5624729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36" name="Google Shape;536;p14"/>
            <p:cNvCxnSpPr>
              <a:stCxn id="535" idx="0"/>
            </p:cNvCxnSpPr>
            <p:nvPr/>
          </p:nvCxnSpPr>
          <p:spPr>
            <a:xfrm rot="10800000">
              <a:off x="5761229" y="2458975"/>
              <a:ext cx="0" cy="1644600"/>
            </a:xfrm>
            <a:prstGeom prst="straightConnector1">
              <a:avLst/>
            </a:prstGeom>
            <a:noFill/>
            <a:ln cap="flat" cmpd="sng" w="19050">
              <a:solidFill>
                <a:schemeClr val="accent5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37" name="Google Shape;537;p14"/>
          <p:cNvGrpSpPr/>
          <p:nvPr/>
        </p:nvGrpSpPr>
        <p:grpSpPr>
          <a:xfrm>
            <a:off x="3687799" y="4052375"/>
            <a:ext cx="273000" cy="1948500"/>
            <a:chOff x="7209004" y="4103575"/>
            <a:chExt cx="273000" cy="1948500"/>
          </a:xfrm>
        </p:grpSpPr>
        <p:sp>
          <p:nvSpPr>
            <p:cNvPr id="538" name="Google Shape;538;p14"/>
            <p:cNvSpPr/>
            <p:nvPr/>
          </p:nvSpPr>
          <p:spPr>
            <a:xfrm>
              <a:off x="7209004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rgbClr val="E6913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highlight>
                  <a:srgbClr val="E69138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39" name="Google Shape;539;p14"/>
            <p:cNvCxnSpPr>
              <a:endCxn id="538" idx="4"/>
            </p:cNvCxnSpPr>
            <p:nvPr/>
          </p:nvCxnSpPr>
          <p:spPr>
            <a:xfrm rot="10800000">
              <a:off x="7345504" y="4377775"/>
              <a:ext cx="2700" cy="1674300"/>
            </a:xfrm>
            <a:prstGeom prst="straightConnector1">
              <a:avLst/>
            </a:prstGeom>
            <a:noFill/>
            <a:ln cap="flat" cmpd="sng" w="19050">
              <a:solidFill>
                <a:srgbClr val="E69138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40" name="Google Shape;540;p14"/>
          <p:cNvGrpSpPr/>
          <p:nvPr/>
        </p:nvGrpSpPr>
        <p:grpSpPr>
          <a:xfrm>
            <a:off x="7556404" y="2421125"/>
            <a:ext cx="273000" cy="1918800"/>
            <a:chOff x="5624729" y="2458975"/>
            <a:chExt cx="273000" cy="1918800"/>
          </a:xfrm>
        </p:grpSpPr>
        <p:sp>
          <p:nvSpPr>
            <p:cNvPr id="541" name="Google Shape;541;p14"/>
            <p:cNvSpPr/>
            <p:nvPr/>
          </p:nvSpPr>
          <p:spPr>
            <a:xfrm>
              <a:off x="5624729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42" name="Google Shape;542;p14"/>
            <p:cNvCxnSpPr>
              <a:stCxn id="541" idx="0"/>
            </p:cNvCxnSpPr>
            <p:nvPr/>
          </p:nvCxnSpPr>
          <p:spPr>
            <a:xfrm rot="10800000">
              <a:off x="5761229" y="2458975"/>
              <a:ext cx="0" cy="16446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sp>
        <p:nvSpPr>
          <p:cNvPr id="543" name="Google Shape;543;p14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Status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15"/>
          <p:cNvSpPr/>
          <p:nvPr/>
        </p:nvSpPr>
        <p:spPr>
          <a:xfrm>
            <a:off x="182245" y="1996966"/>
            <a:ext cx="11262900" cy="4645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15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Status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550" name="Google Shape;550;p15"/>
          <p:cNvCxnSpPr/>
          <p:nvPr/>
        </p:nvCxnSpPr>
        <p:spPr>
          <a:xfrm flipH="1" rot="10800000">
            <a:off x="188375" y="4201349"/>
            <a:ext cx="10852200" cy="363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51" name="Google Shape;551;p15"/>
          <p:cNvGrpSpPr/>
          <p:nvPr/>
        </p:nvGrpSpPr>
        <p:grpSpPr>
          <a:xfrm>
            <a:off x="999340" y="2480125"/>
            <a:ext cx="4198913" cy="1411300"/>
            <a:chOff x="5461874" y="4576625"/>
            <a:chExt cx="4198913" cy="1411300"/>
          </a:xfrm>
        </p:grpSpPr>
        <p:sp>
          <p:nvSpPr>
            <p:cNvPr id="552" name="Google Shape;552;p15"/>
            <p:cNvSpPr/>
            <p:nvPr/>
          </p:nvSpPr>
          <p:spPr>
            <a:xfrm>
              <a:off x="5801925" y="5073825"/>
              <a:ext cx="1931700" cy="914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Passed: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135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53" name="Google Shape;553;p15"/>
            <p:cNvSpPr txBox="1"/>
            <p:nvPr/>
          </p:nvSpPr>
          <p:spPr>
            <a:xfrm>
              <a:off x="5461874" y="4576625"/>
              <a:ext cx="4198913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5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Authoring Level 1 Certification Exam</a:t>
              </a:r>
              <a:endParaRPr b="1" i="0" sz="18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54" name="Google Shape;554;p15"/>
          <p:cNvGrpSpPr/>
          <p:nvPr/>
        </p:nvGrpSpPr>
        <p:grpSpPr>
          <a:xfrm>
            <a:off x="3831449" y="4525475"/>
            <a:ext cx="3964527" cy="1411300"/>
            <a:chOff x="5470137" y="4380550"/>
            <a:chExt cx="3964527" cy="1411300"/>
          </a:xfrm>
        </p:grpSpPr>
        <p:sp>
          <p:nvSpPr>
            <p:cNvPr id="555" name="Google Shape;555;p15"/>
            <p:cNvSpPr/>
            <p:nvPr/>
          </p:nvSpPr>
          <p:spPr>
            <a:xfrm>
              <a:off x="5810188" y="4877750"/>
              <a:ext cx="1931700" cy="914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Passed: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32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56" name="Google Shape;556;p15"/>
            <p:cNvSpPr txBox="1"/>
            <p:nvPr/>
          </p:nvSpPr>
          <p:spPr>
            <a:xfrm>
              <a:off x="5470137" y="4380550"/>
              <a:ext cx="3964527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FF93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Authoring Level 2 Certification Exam</a:t>
              </a:r>
              <a:endParaRPr b="1" i="0" sz="1800" u="none" cap="none" strike="noStrike">
                <a:solidFill>
                  <a:srgbClr val="FF9300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57" name="Google Shape;557;p15"/>
          <p:cNvGrpSpPr/>
          <p:nvPr/>
        </p:nvGrpSpPr>
        <p:grpSpPr>
          <a:xfrm>
            <a:off x="639954" y="2458975"/>
            <a:ext cx="273000" cy="1918800"/>
            <a:chOff x="5624729" y="2458975"/>
            <a:chExt cx="273000" cy="1918800"/>
          </a:xfrm>
        </p:grpSpPr>
        <p:sp>
          <p:nvSpPr>
            <p:cNvPr id="558" name="Google Shape;558;p15"/>
            <p:cNvSpPr/>
            <p:nvPr/>
          </p:nvSpPr>
          <p:spPr>
            <a:xfrm>
              <a:off x="5624729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59" name="Google Shape;559;p15"/>
            <p:cNvCxnSpPr>
              <a:stCxn id="558" idx="0"/>
            </p:cNvCxnSpPr>
            <p:nvPr/>
          </p:nvCxnSpPr>
          <p:spPr>
            <a:xfrm rot="10800000">
              <a:off x="5761229" y="2458975"/>
              <a:ext cx="0" cy="1644600"/>
            </a:xfrm>
            <a:prstGeom prst="straightConnector1">
              <a:avLst/>
            </a:prstGeom>
            <a:noFill/>
            <a:ln cap="flat" cmpd="sng" w="19050">
              <a:solidFill>
                <a:schemeClr val="accent5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60" name="Google Shape;560;p15"/>
          <p:cNvGrpSpPr/>
          <p:nvPr/>
        </p:nvGrpSpPr>
        <p:grpSpPr>
          <a:xfrm>
            <a:off x="6521708" y="2483346"/>
            <a:ext cx="4367009" cy="1411297"/>
            <a:chOff x="1097974" y="4559438"/>
            <a:chExt cx="4367009" cy="1411297"/>
          </a:xfrm>
        </p:grpSpPr>
        <p:sp>
          <p:nvSpPr>
            <p:cNvPr id="561" name="Google Shape;561;p15"/>
            <p:cNvSpPr/>
            <p:nvPr/>
          </p:nvSpPr>
          <p:spPr>
            <a:xfrm>
              <a:off x="1438022" y="5056635"/>
              <a:ext cx="1861500" cy="914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Passed: </a:t>
              </a:r>
              <a:r>
                <a:rPr b="1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32</a:t>
              </a:r>
              <a:endParaRPr b="1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62" name="Google Shape;562;p15"/>
            <p:cNvSpPr txBox="1"/>
            <p:nvPr/>
          </p:nvSpPr>
          <p:spPr>
            <a:xfrm>
              <a:off x="1097974" y="4559438"/>
              <a:ext cx="4367009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2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Terminology Services Certification Exam</a:t>
              </a:r>
              <a:endParaRPr b="1" i="0" sz="1800" u="none" cap="none" strike="noStrik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63" name="Google Shape;563;p15"/>
          <p:cNvGrpSpPr/>
          <p:nvPr/>
        </p:nvGrpSpPr>
        <p:grpSpPr>
          <a:xfrm>
            <a:off x="3467083" y="4052375"/>
            <a:ext cx="273000" cy="1948500"/>
            <a:chOff x="7209004" y="4103575"/>
            <a:chExt cx="273000" cy="1948500"/>
          </a:xfrm>
        </p:grpSpPr>
        <p:sp>
          <p:nvSpPr>
            <p:cNvPr id="564" name="Google Shape;564;p15"/>
            <p:cNvSpPr/>
            <p:nvPr/>
          </p:nvSpPr>
          <p:spPr>
            <a:xfrm>
              <a:off x="7209004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rgbClr val="E6913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highlight>
                  <a:srgbClr val="E69138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65" name="Google Shape;565;p15"/>
            <p:cNvCxnSpPr>
              <a:endCxn id="564" idx="4"/>
            </p:cNvCxnSpPr>
            <p:nvPr/>
          </p:nvCxnSpPr>
          <p:spPr>
            <a:xfrm rot="10800000">
              <a:off x="7345504" y="4377775"/>
              <a:ext cx="2700" cy="1674300"/>
            </a:xfrm>
            <a:prstGeom prst="straightConnector1">
              <a:avLst/>
            </a:prstGeom>
            <a:noFill/>
            <a:ln cap="flat" cmpd="sng" w="19050">
              <a:solidFill>
                <a:srgbClr val="E69138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66" name="Google Shape;566;p15"/>
          <p:cNvGrpSpPr/>
          <p:nvPr/>
        </p:nvGrpSpPr>
        <p:grpSpPr>
          <a:xfrm>
            <a:off x="6158531" y="2421125"/>
            <a:ext cx="273000" cy="1918800"/>
            <a:chOff x="5624729" y="2458975"/>
            <a:chExt cx="273000" cy="1918800"/>
          </a:xfrm>
        </p:grpSpPr>
        <p:sp>
          <p:nvSpPr>
            <p:cNvPr id="567" name="Google Shape;567;p15"/>
            <p:cNvSpPr/>
            <p:nvPr/>
          </p:nvSpPr>
          <p:spPr>
            <a:xfrm>
              <a:off x="5624729" y="4103575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68" name="Google Shape;568;p15"/>
            <p:cNvCxnSpPr>
              <a:stCxn id="567" idx="0"/>
            </p:cNvCxnSpPr>
            <p:nvPr/>
          </p:nvCxnSpPr>
          <p:spPr>
            <a:xfrm rot="10800000">
              <a:off x="5761229" y="2458975"/>
              <a:ext cx="0" cy="16446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6"/>
          <p:cNvSpPr/>
          <p:nvPr/>
        </p:nvSpPr>
        <p:spPr>
          <a:xfrm>
            <a:off x="273270" y="1996966"/>
            <a:ext cx="11262900" cy="4645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6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Status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575" name="Google Shape;575;p16"/>
          <p:cNvCxnSpPr/>
          <p:nvPr/>
        </p:nvCxnSpPr>
        <p:spPr>
          <a:xfrm>
            <a:off x="420414" y="4257923"/>
            <a:ext cx="10620250" cy="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76" name="Google Shape;576;p16"/>
          <p:cNvGrpSpPr/>
          <p:nvPr/>
        </p:nvGrpSpPr>
        <p:grpSpPr>
          <a:xfrm>
            <a:off x="3317727" y="2410288"/>
            <a:ext cx="273000" cy="1951500"/>
            <a:chOff x="5598446" y="2431663"/>
            <a:chExt cx="273000" cy="1951500"/>
          </a:xfrm>
        </p:grpSpPr>
        <p:sp>
          <p:nvSpPr>
            <p:cNvPr id="577" name="Google Shape;577;p16"/>
            <p:cNvSpPr/>
            <p:nvPr/>
          </p:nvSpPr>
          <p:spPr>
            <a:xfrm>
              <a:off x="5598446" y="4108963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rgbClr val="4B3A7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78" name="Google Shape;578;p16"/>
            <p:cNvCxnSpPr>
              <a:stCxn id="577" idx="0"/>
            </p:cNvCxnSpPr>
            <p:nvPr/>
          </p:nvCxnSpPr>
          <p:spPr>
            <a:xfrm rot="10800000">
              <a:off x="5734946" y="2431663"/>
              <a:ext cx="0" cy="16773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79" name="Google Shape;579;p16"/>
          <p:cNvGrpSpPr/>
          <p:nvPr/>
        </p:nvGrpSpPr>
        <p:grpSpPr>
          <a:xfrm>
            <a:off x="5768222" y="2420795"/>
            <a:ext cx="273000" cy="1930500"/>
            <a:chOff x="5598446" y="2452663"/>
            <a:chExt cx="273000" cy="1930500"/>
          </a:xfrm>
        </p:grpSpPr>
        <p:sp>
          <p:nvSpPr>
            <p:cNvPr id="580" name="Google Shape;580;p16"/>
            <p:cNvSpPr/>
            <p:nvPr/>
          </p:nvSpPr>
          <p:spPr>
            <a:xfrm>
              <a:off x="5598446" y="4108963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rgbClr val="FF93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81" name="Google Shape;581;p16"/>
            <p:cNvCxnSpPr>
              <a:stCxn id="580" idx="0"/>
            </p:cNvCxnSpPr>
            <p:nvPr/>
          </p:nvCxnSpPr>
          <p:spPr>
            <a:xfrm rot="10800000">
              <a:off x="5734946" y="2452663"/>
              <a:ext cx="0" cy="1656300"/>
            </a:xfrm>
            <a:prstGeom prst="straightConnector1">
              <a:avLst/>
            </a:prstGeom>
            <a:noFill/>
            <a:ln cap="flat" cmpd="sng" w="19050">
              <a:solidFill>
                <a:srgbClr val="FF9300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582" name="Google Shape;582;p16"/>
          <p:cNvGrpSpPr/>
          <p:nvPr/>
        </p:nvGrpSpPr>
        <p:grpSpPr>
          <a:xfrm>
            <a:off x="420429" y="2431680"/>
            <a:ext cx="3253417" cy="1411408"/>
            <a:chOff x="420429" y="2431680"/>
            <a:chExt cx="3253417" cy="1411408"/>
          </a:xfrm>
        </p:grpSpPr>
        <p:sp>
          <p:nvSpPr>
            <p:cNvPr id="583" name="Google Shape;583;p16"/>
            <p:cNvSpPr/>
            <p:nvPr/>
          </p:nvSpPr>
          <p:spPr>
            <a:xfrm>
              <a:off x="1170950" y="2928988"/>
              <a:ext cx="2043300" cy="914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Enrolments: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1324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213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84" name="Google Shape;584;p16"/>
            <p:cNvSpPr txBox="1"/>
            <p:nvPr/>
          </p:nvSpPr>
          <p:spPr>
            <a:xfrm>
              <a:off x="420429" y="2431680"/>
              <a:ext cx="3253417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accent3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Clinicians learning pathway</a:t>
              </a:r>
              <a:endParaRPr b="1" i="0" sz="1800" u="none" cap="none" strike="noStrike">
                <a:solidFill>
                  <a:schemeClr val="accent3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85" name="Google Shape;585;p16"/>
          <p:cNvGrpSpPr/>
          <p:nvPr/>
        </p:nvGrpSpPr>
        <p:grpSpPr>
          <a:xfrm>
            <a:off x="2103743" y="4091297"/>
            <a:ext cx="273000" cy="2218800"/>
            <a:chOff x="6557530" y="4108972"/>
            <a:chExt cx="273000" cy="2218800"/>
          </a:xfrm>
        </p:grpSpPr>
        <p:sp>
          <p:nvSpPr>
            <p:cNvPr id="586" name="Google Shape;586;p16"/>
            <p:cNvSpPr/>
            <p:nvPr/>
          </p:nvSpPr>
          <p:spPr>
            <a:xfrm>
              <a:off x="6557530" y="4108972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87" name="Google Shape;587;p16"/>
            <p:cNvCxnSpPr>
              <a:endCxn id="586" idx="4"/>
            </p:cNvCxnSpPr>
            <p:nvPr/>
          </p:nvCxnSpPr>
          <p:spPr>
            <a:xfrm rot="10800000">
              <a:off x="6694030" y="4383172"/>
              <a:ext cx="6300" cy="19446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sp>
        <p:nvSpPr>
          <p:cNvPr id="588" name="Google Shape;588;p16"/>
          <p:cNvSpPr/>
          <p:nvPr/>
        </p:nvSpPr>
        <p:spPr>
          <a:xfrm>
            <a:off x="2545166" y="5227701"/>
            <a:ext cx="2065500" cy="920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91425">
            <a:noAutofit/>
          </a:bodyPr>
          <a:lstStyle/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Enrolments: </a:t>
            </a:r>
            <a:r>
              <a:rPr b="1" i="0" lang="en-US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rPr>
              <a:t>1930</a:t>
            </a:r>
            <a:endParaRPr b="1" i="0" sz="1800" u="none" cap="none" strike="noStrike">
              <a:solidFill>
                <a:schemeClr val="dk1"/>
              </a:solidFill>
              <a:highlight>
                <a:schemeClr val="lt1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Active: </a:t>
            </a:r>
            <a:r>
              <a:rPr b="1" i="0" lang="en-US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rPr>
              <a:t>148</a:t>
            </a:r>
            <a:endParaRPr b="1" i="0" sz="1800" u="none" cap="none" strike="noStrike">
              <a:solidFill>
                <a:schemeClr val="dk1"/>
              </a:solidFill>
              <a:highlight>
                <a:schemeClr val="lt1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9" name="Google Shape;589;p16"/>
          <p:cNvSpPr txBox="1"/>
          <p:nvPr/>
        </p:nvSpPr>
        <p:spPr>
          <a:xfrm>
            <a:off x="2408989" y="4656308"/>
            <a:ext cx="3586431" cy="2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Data Analysts learning pathway</a:t>
            </a:r>
            <a:endParaRPr b="1" i="0" sz="1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590" name="Google Shape;590;p16"/>
          <p:cNvGrpSpPr/>
          <p:nvPr/>
        </p:nvGrpSpPr>
        <p:grpSpPr>
          <a:xfrm>
            <a:off x="6095997" y="2431663"/>
            <a:ext cx="3386100" cy="1364925"/>
            <a:chOff x="5633249" y="5115663"/>
            <a:chExt cx="3386100" cy="1364925"/>
          </a:xfrm>
        </p:grpSpPr>
        <p:sp>
          <p:nvSpPr>
            <p:cNvPr id="591" name="Google Shape;591;p16"/>
            <p:cNvSpPr txBox="1"/>
            <p:nvPr/>
          </p:nvSpPr>
          <p:spPr>
            <a:xfrm>
              <a:off x="5633249" y="5115663"/>
              <a:ext cx="33861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E69138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Developers learning pathway</a:t>
              </a:r>
              <a:endParaRPr b="1" i="0" sz="1800" u="none" cap="none" strike="noStrike">
                <a:solidFill>
                  <a:srgbClr val="E69138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92" name="Google Shape;592;p16"/>
            <p:cNvSpPr/>
            <p:nvPr/>
          </p:nvSpPr>
          <p:spPr>
            <a:xfrm>
              <a:off x="5695250" y="5522688"/>
              <a:ext cx="2049300" cy="957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91425">
              <a:noAutofit/>
            </a:bodyPr>
            <a:lstStyle/>
            <a:p>
              <a:pPr indent="0" lvl="0" marL="9144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Enrolments: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1716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  <a:p>
              <a:pPr indent="0" lvl="0" marL="91440" marR="0" rtl="0" algn="l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Active: </a:t>
              </a:r>
              <a:r>
                <a:rPr b="1" i="0" lang="en-US" sz="1800" u="none" cap="none" strike="noStrike">
                  <a:solidFill>
                    <a:schemeClr val="dk1"/>
                  </a:solidFill>
                  <a:highlight>
                    <a:schemeClr val="lt1"/>
                  </a:highlight>
                  <a:latin typeface="Trebuchet MS"/>
                  <a:ea typeface="Trebuchet MS"/>
                  <a:cs typeface="Trebuchet MS"/>
                  <a:sym typeface="Trebuchet MS"/>
                </a:rPr>
                <a:t>148</a:t>
              </a:r>
              <a:endParaRPr b="1" i="0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93" name="Google Shape;593;p16"/>
          <p:cNvGrpSpPr/>
          <p:nvPr/>
        </p:nvGrpSpPr>
        <p:grpSpPr>
          <a:xfrm>
            <a:off x="7046143" y="4091297"/>
            <a:ext cx="273000" cy="2218800"/>
            <a:chOff x="6557530" y="4108972"/>
            <a:chExt cx="273000" cy="2218800"/>
          </a:xfrm>
        </p:grpSpPr>
        <p:sp>
          <p:nvSpPr>
            <p:cNvPr id="594" name="Google Shape;594;p16"/>
            <p:cNvSpPr/>
            <p:nvPr/>
          </p:nvSpPr>
          <p:spPr>
            <a:xfrm>
              <a:off x="6557530" y="4108972"/>
              <a:ext cx="273000" cy="274200"/>
            </a:xfrm>
            <a:prstGeom prst="ellipse">
              <a:avLst/>
            </a:prstGeom>
            <a:solidFill>
              <a:srgbClr val="E4E2ED"/>
            </a:solidFill>
            <a:ln cap="flat" cmpd="sng" w="381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1"/>
                <a:buFont typeface="Arial"/>
                <a:buNone/>
              </a:pPr>
              <a:r>
                <a:t/>
              </a:r>
              <a:endParaRPr b="0" i="0" sz="1351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cxnSp>
          <p:nvCxnSpPr>
            <p:cNvPr id="595" name="Google Shape;595;p16"/>
            <p:cNvCxnSpPr>
              <a:endCxn id="594" idx="4"/>
            </p:cNvCxnSpPr>
            <p:nvPr/>
          </p:nvCxnSpPr>
          <p:spPr>
            <a:xfrm rot="10800000">
              <a:off x="6694030" y="4383172"/>
              <a:ext cx="6300" cy="1944600"/>
            </a:xfrm>
            <a:prstGeom prst="straightConnector1">
              <a:avLst/>
            </a:prstGeom>
            <a:noFill/>
            <a:ln cap="flat" cmpd="sng" w="19050">
              <a:solidFill>
                <a:schemeClr val="accent5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sp>
        <p:nvSpPr>
          <p:cNvPr id="596" name="Google Shape;596;p16"/>
          <p:cNvSpPr txBox="1"/>
          <p:nvPr/>
        </p:nvSpPr>
        <p:spPr>
          <a:xfrm>
            <a:off x="7454165" y="4672858"/>
            <a:ext cx="3586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rPr>
              <a:t>Translators Learning Pathway</a:t>
            </a:r>
            <a:endParaRPr b="1" i="0" sz="1800" u="none" cap="none" strike="noStrike">
              <a:solidFill>
                <a:schemeClr val="accent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7" name="Google Shape;597;p16"/>
          <p:cNvSpPr/>
          <p:nvPr/>
        </p:nvSpPr>
        <p:spPr>
          <a:xfrm>
            <a:off x="7531628" y="5227701"/>
            <a:ext cx="2065500" cy="920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91425">
            <a:noAutofit/>
          </a:bodyPr>
          <a:lstStyle/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Enrolments: </a:t>
            </a:r>
            <a:r>
              <a:rPr b="1" i="0" lang="en-US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rPr>
              <a:t>240</a:t>
            </a:r>
            <a:endParaRPr b="1" i="0" sz="1800" u="none" cap="none" strike="noStrike">
              <a:solidFill>
                <a:schemeClr val="dk1"/>
              </a:solidFill>
              <a:highlight>
                <a:schemeClr val="lt1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Active: </a:t>
            </a:r>
            <a:r>
              <a:rPr b="1" i="0" lang="en-US" sz="18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rebuchet MS"/>
                <a:ea typeface="Trebuchet MS"/>
                <a:cs typeface="Trebuchet MS"/>
                <a:sym typeface="Trebuchet MS"/>
              </a:rPr>
              <a:t>47</a:t>
            </a:r>
            <a:endParaRPr b="1" i="0" sz="1800" u="none" cap="none" strike="noStrike">
              <a:solidFill>
                <a:schemeClr val="dk1"/>
              </a:solidFill>
              <a:highlight>
                <a:schemeClr val="lt1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17"/>
          <p:cNvSpPr/>
          <p:nvPr/>
        </p:nvSpPr>
        <p:spPr>
          <a:xfrm>
            <a:off x="766124" y="1643447"/>
            <a:ext cx="9700054" cy="3546389"/>
          </a:xfrm>
          <a:prstGeom prst="rect">
            <a:avLst/>
          </a:prstGeom>
          <a:solidFill>
            <a:srgbClr val="BEE1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Overall, how would you rate the course? 1-5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17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Course Ratings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604" name="Google Shape;604;p17"/>
          <p:cNvGraphicFramePr/>
          <p:nvPr/>
        </p:nvGraphicFramePr>
        <p:xfrm>
          <a:off x="923156" y="21783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{AC0C75B4-581D-4657-90B1-DA6AF798A883}</a:tableStyleId>
              </a:tblPr>
              <a:tblGrid>
                <a:gridCol w="2461000"/>
                <a:gridCol w="3442150"/>
                <a:gridCol w="3442150"/>
              </a:tblGrid>
              <a:tr h="203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/>
                        <a:t>Course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/>
                        <a:t>Average Score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Score of 3 or above (%)</a:t>
                      </a:r>
                      <a:endParaRPr b="1"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Foundation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4.3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99%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Foundation Spanish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4.2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99%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Implementation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4.2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98%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Terminology Services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4.2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96%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Authoring Level 1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4.4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Authoring Level 2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4.6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18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Authoring Level 1 Course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quiz&#10;&#10;Description automatically generated" id="611" name="Google Shape;61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2206" y="1655328"/>
            <a:ext cx="7748985" cy="45607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light bulb with black text&#10;&#10;Description automatically generated" id="612" name="Google Shape;612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2029" y="1698577"/>
            <a:ext cx="3053404" cy="3089668"/>
          </a:xfrm>
          <a:prstGeom prst="rect">
            <a:avLst/>
          </a:prstGeom>
          <a:noFill/>
          <a:ln cap="flat" cmpd="sng" w="9525">
            <a:solidFill>
              <a:srgbClr val="002B4E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9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9" name="Google Shape;61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5587" y="1479255"/>
            <a:ext cx="7240826" cy="510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"/>
          <p:cNvSpPr txBox="1"/>
          <p:nvPr/>
        </p:nvSpPr>
        <p:spPr>
          <a:xfrm>
            <a:off x="291761" y="2382503"/>
            <a:ext cx="4178700" cy="232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4500" u="none" cap="none" strike="noStrike">
                <a:solidFill>
                  <a:schemeClr val="accent4"/>
                </a:solidFill>
                <a:latin typeface="Mulish"/>
                <a:ea typeface="Mulish"/>
                <a:cs typeface="Mulish"/>
                <a:sym typeface="Mulish"/>
              </a:rPr>
              <a:t>Welcome</a:t>
            </a:r>
            <a:endParaRPr b="1" i="1" sz="4500" u="none" cap="none" strike="noStrike">
              <a:solidFill>
                <a:schemeClr val="accent4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358" name="Google Shape;358;p2"/>
          <p:cNvSpPr txBox="1"/>
          <p:nvPr/>
        </p:nvSpPr>
        <p:spPr>
          <a:xfrm>
            <a:off x="4654923" y="324688"/>
            <a:ext cx="7399200" cy="57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Agenda</a:t>
            </a:r>
            <a:r>
              <a:rPr b="1" i="0" lang="en-US" sz="20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			</a:t>
            </a:r>
            <a:endParaRPr b="1" i="0" sz="2200" u="none" cap="none" strike="noStrike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1. ELAG Administration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2. Education Team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3. Lessons learnt – French Translation Project – SNOMED CT Foundation Course.  David Op de Beeck, Belgium.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Mulish"/>
                <a:ea typeface="Mulish"/>
                <a:cs typeface="Mulish"/>
                <a:sym typeface="Mulish"/>
              </a:rPr>
              <a:t>4. Any other business</a:t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400" u="none" cap="none" strike="noStrike">
              <a:solidFill>
                <a:schemeClr val="l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359" name="Google Shape;359;p2"/>
          <p:cNvSpPr/>
          <p:nvPr/>
        </p:nvSpPr>
        <p:spPr>
          <a:xfrm>
            <a:off x="12888230" y="7138801"/>
            <a:ext cx="901148" cy="901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21"/>
          <p:cNvSpPr/>
          <p:nvPr/>
        </p:nvSpPr>
        <p:spPr>
          <a:xfrm>
            <a:off x="744706" y="1407605"/>
            <a:ext cx="11060607" cy="5450396"/>
          </a:xfrm>
          <a:prstGeom prst="rect">
            <a:avLst/>
          </a:prstGeom>
          <a:solidFill>
            <a:srgbClr val="BEE1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21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21"/>
          <p:cNvSpPr/>
          <p:nvPr/>
        </p:nvSpPr>
        <p:spPr>
          <a:xfrm rot="-626273">
            <a:off x="2425443" y="3273799"/>
            <a:ext cx="359113" cy="3852809"/>
          </a:xfrm>
          <a:prstGeom prst="rect">
            <a:avLst/>
          </a:prstGeom>
          <a:solidFill>
            <a:srgbClr val="FCDAD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21"/>
          <p:cNvSpPr/>
          <p:nvPr/>
        </p:nvSpPr>
        <p:spPr>
          <a:xfrm rot="266001">
            <a:off x="3847753" y="3523990"/>
            <a:ext cx="359113" cy="3852809"/>
          </a:xfrm>
          <a:prstGeom prst="rect">
            <a:avLst/>
          </a:prstGeom>
          <a:solidFill>
            <a:srgbClr val="FCDAD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21"/>
          <p:cNvSpPr/>
          <p:nvPr/>
        </p:nvSpPr>
        <p:spPr>
          <a:xfrm rot="266001">
            <a:off x="5789197" y="3359296"/>
            <a:ext cx="359113" cy="3852809"/>
          </a:xfrm>
          <a:prstGeom prst="rect">
            <a:avLst/>
          </a:prstGeom>
          <a:solidFill>
            <a:srgbClr val="FCDAD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21"/>
          <p:cNvSpPr/>
          <p:nvPr/>
        </p:nvSpPr>
        <p:spPr>
          <a:xfrm rot="-220336">
            <a:off x="7889681" y="3591356"/>
            <a:ext cx="359113" cy="3852809"/>
          </a:xfrm>
          <a:prstGeom prst="rect">
            <a:avLst/>
          </a:prstGeom>
          <a:solidFill>
            <a:srgbClr val="FCDAD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21"/>
          <p:cNvSpPr/>
          <p:nvPr/>
        </p:nvSpPr>
        <p:spPr>
          <a:xfrm rot="372836">
            <a:off x="9452228" y="3318432"/>
            <a:ext cx="359113" cy="3852809"/>
          </a:xfrm>
          <a:prstGeom prst="rect">
            <a:avLst/>
          </a:prstGeom>
          <a:solidFill>
            <a:srgbClr val="FCDAD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2" name="Google Shape;632;p21"/>
          <p:cNvGrpSpPr/>
          <p:nvPr/>
        </p:nvGrpSpPr>
        <p:grpSpPr>
          <a:xfrm>
            <a:off x="1090529" y="1611804"/>
            <a:ext cx="9758797" cy="2367034"/>
            <a:chOff x="566310" y="1659908"/>
            <a:chExt cx="9758797" cy="2367034"/>
          </a:xfrm>
        </p:grpSpPr>
        <p:sp>
          <p:nvSpPr>
            <p:cNvPr id="633" name="Google Shape;633;p21"/>
            <p:cNvSpPr/>
            <p:nvPr/>
          </p:nvSpPr>
          <p:spPr>
            <a:xfrm>
              <a:off x="2503735" y="2007074"/>
              <a:ext cx="2142698" cy="2019868"/>
            </a:xfrm>
            <a:prstGeom prst="ellipse">
              <a:avLst/>
            </a:prstGeom>
            <a:solidFill>
              <a:srgbClr val="FFC000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/>
            </a:p>
          </p:txBody>
        </p:sp>
        <p:sp>
          <p:nvSpPr>
            <p:cNvPr id="634" name="Google Shape;634;p21"/>
            <p:cNvSpPr/>
            <p:nvPr/>
          </p:nvSpPr>
          <p:spPr>
            <a:xfrm>
              <a:off x="4459078" y="1659908"/>
              <a:ext cx="2142698" cy="2019868"/>
            </a:xfrm>
            <a:prstGeom prst="ellipse">
              <a:avLst/>
            </a:prstGeom>
            <a:solidFill>
              <a:schemeClr val="accent4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endParaRPr/>
            </a:p>
          </p:txBody>
        </p:sp>
        <p:sp>
          <p:nvSpPr>
            <p:cNvPr id="635" name="Google Shape;635;p21"/>
            <p:cNvSpPr/>
            <p:nvPr/>
          </p:nvSpPr>
          <p:spPr>
            <a:xfrm>
              <a:off x="6414421" y="2007074"/>
              <a:ext cx="2142698" cy="2019868"/>
            </a:xfrm>
            <a:prstGeom prst="ellipse">
              <a:avLst/>
            </a:prstGeom>
            <a:solidFill>
              <a:schemeClr val="accent5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</a:t>
              </a:r>
              <a:endParaRPr/>
            </a:p>
          </p:txBody>
        </p:sp>
        <p:sp>
          <p:nvSpPr>
            <p:cNvPr id="636" name="Google Shape;636;p21"/>
            <p:cNvSpPr/>
            <p:nvPr/>
          </p:nvSpPr>
          <p:spPr>
            <a:xfrm>
              <a:off x="8182409" y="1659908"/>
              <a:ext cx="2142698" cy="2019868"/>
            </a:xfrm>
            <a:prstGeom prst="ellipse">
              <a:avLst/>
            </a:prstGeom>
            <a:solidFill>
              <a:schemeClr val="dk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K</a:t>
              </a:r>
              <a:endParaRPr/>
            </a:p>
          </p:txBody>
        </p:sp>
        <p:sp>
          <p:nvSpPr>
            <p:cNvPr id="637" name="Google Shape;637;p21"/>
            <p:cNvSpPr/>
            <p:nvPr/>
          </p:nvSpPr>
          <p:spPr>
            <a:xfrm>
              <a:off x="566310" y="1659908"/>
              <a:ext cx="2142698" cy="2019868"/>
            </a:xfrm>
            <a:prstGeom prst="ellipse">
              <a:avLst/>
            </a:prstGeom>
            <a:solidFill>
              <a:schemeClr val="accent3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</a:t>
              </a:r>
              <a:endParaRPr/>
            </a:p>
          </p:txBody>
        </p:sp>
      </p:grpSp>
      <p:grpSp>
        <p:nvGrpSpPr>
          <p:cNvPr id="638" name="Google Shape;638;p21"/>
          <p:cNvGrpSpPr/>
          <p:nvPr/>
        </p:nvGrpSpPr>
        <p:grpSpPr>
          <a:xfrm>
            <a:off x="3008027" y="4254521"/>
            <a:ext cx="5923802" cy="2273175"/>
            <a:chOff x="3008027" y="4254521"/>
            <a:chExt cx="5923802" cy="2273175"/>
          </a:xfrm>
        </p:grpSpPr>
        <p:sp>
          <p:nvSpPr>
            <p:cNvPr id="639" name="Google Shape;639;p21"/>
            <p:cNvSpPr/>
            <p:nvPr/>
          </p:nvSpPr>
          <p:spPr>
            <a:xfrm>
              <a:off x="3008027" y="4254521"/>
              <a:ext cx="2142698" cy="2019868"/>
            </a:xfrm>
            <a:prstGeom prst="ellipse">
              <a:avLst/>
            </a:prstGeom>
            <a:solidFill>
              <a:schemeClr val="accent4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Y</a:t>
              </a:r>
              <a:endParaRPr/>
            </a:p>
          </p:txBody>
        </p:sp>
        <p:sp>
          <p:nvSpPr>
            <p:cNvPr id="640" name="Google Shape;640;p21"/>
            <p:cNvSpPr/>
            <p:nvPr/>
          </p:nvSpPr>
          <p:spPr>
            <a:xfrm>
              <a:off x="4898579" y="4507828"/>
              <a:ext cx="2142698" cy="2019868"/>
            </a:xfrm>
            <a:prstGeom prst="ellipse">
              <a:avLst/>
            </a:prstGeom>
            <a:solidFill>
              <a:schemeClr val="dk2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endParaRPr/>
            </a:p>
          </p:txBody>
        </p:sp>
        <p:sp>
          <p:nvSpPr>
            <p:cNvPr id="641" name="Google Shape;641;p21"/>
            <p:cNvSpPr/>
            <p:nvPr/>
          </p:nvSpPr>
          <p:spPr>
            <a:xfrm>
              <a:off x="6789131" y="4254521"/>
              <a:ext cx="2142698" cy="2019868"/>
            </a:xfrm>
            <a:prstGeom prst="ellipse">
              <a:avLst/>
            </a:prstGeom>
            <a:solidFill>
              <a:schemeClr val="accent3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7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</a:t>
              </a:r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20"/>
          <p:cNvSpPr/>
          <p:nvPr/>
        </p:nvSpPr>
        <p:spPr>
          <a:xfrm>
            <a:off x="2634611" y="1390383"/>
            <a:ext cx="6893400" cy="52485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00386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272B2F"/>
                </a:solidFill>
                <a:latin typeface="Arial"/>
                <a:ea typeface="Arial"/>
                <a:cs typeface="Arial"/>
                <a:sym typeface="Arial"/>
              </a:rPr>
              <a:t>Implementation Course</a:t>
            </a:r>
            <a:endParaRPr b="1" i="0" sz="1600" u="none" cap="none" strike="noStrike">
              <a:solidFill>
                <a:srgbClr val="272B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20"/>
          <p:cNvSpPr/>
          <p:nvPr/>
        </p:nvSpPr>
        <p:spPr>
          <a:xfrm rot="10800000">
            <a:off x="1264301" y="1736022"/>
            <a:ext cx="885140" cy="88514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2612" y="64639"/>
                </a:moveTo>
                <a:lnTo>
                  <a:pt x="-90412" y="45886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20"/>
          <p:cNvSpPr txBox="1"/>
          <p:nvPr/>
        </p:nvSpPr>
        <p:spPr>
          <a:xfrm>
            <a:off x="744706" y="33030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Changes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0" name="Google Shape;650;p20"/>
          <p:cNvGrpSpPr/>
          <p:nvPr/>
        </p:nvGrpSpPr>
        <p:grpSpPr>
          <a:xfrm>
            <a:off x="2746830" y="1806367"/>
            <a:ext cx="6698954" cy="4721329"/>
            <a:chOff x="485457" y="1652530"/>
            <a:chExt cx="6698954" cy="4721329"/>
          </a:xfrm>
        </p:grpSpPr>
        <p:sp>
          <p:nvSpPr>
            <p:cNvPr id="651" name="Google Shape;651;p20"/>
            <p:cNvSpPr/>
            <p:nvPr/>
          </p:nvSpPr>
          <p:spPr>
            <a:xfrm>
              <a:off x="5028630" y="2701051"/>
              <a:ext cx="2134882" cy="3011917"/>
            </a:xfrm>
            <a:prstGeom prst="rect">
              <a:avLst/>
            </a:prstGeom>
            <a:solidFill>
              <a:srgbClr val="6DBBA1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Extension Management</a:t>
              </a:r>
              <a:endParaRPr b="1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20"/>
            <p:cNvSpPr/>
            <p:nvPr/>
          </p:nvSpPr>
          <p:spPr>
            <a:xfrm>
              <a:off x="489412" y="6039968"/>
              <a:ext cx="6694999" cy="333891"/>
            </a:xfrm>
            <a:prstGeom prst="rect">
              <a:avLst/>
            </a:prstGeom>
            <a:solidFill>
              <a:srgbClr val="E4E6E4"/>
            </a:solidFill>
            <a:ln cap="flat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272B2F"/>
                  </a:solidFill>
                  <a:latin typeface="Arial"/>
                  <a:ea typeface="Arial"/>
                  <a:cs typeface="Arial"/>
                  <a:sym typeface="Arial"/>
                </a:rPr>
                <a:t>Full Implementation Course Certificate</a:t>
              </a:r>
              <a:endParaRPr b="1" i="0" sz="1100" u="none" cap="none" strike="noStrike">
                <a:solidFill>
                  <a:srgbClr val="272B2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20"/>
            <p:cNvSpPr/>
            <p:nvPr/>
          </p:nvSpPr>
          <p:spPr>
            <a:xfrm>
              <a:off x="2742370" y="2709438"/>
              <a:ext cx="2173998" cy="3011917"/>
            </a:xfrm>
            <a:prstGeom prst="rect">
              <a:avLst/>
            </a:prstGeom>
            <a:solidFill>
              <a:srgbClr val="8171AC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EHR Implementation Principles</a:t>
              </a:r>
              <a:endParaRPr b="1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20"/>
            <p:cNvSpPr/>
            <p:nvPr/>
          </p:nvSpPr>
          <p:spPr>
            <a:xfrm>
              <a:off x="485457" y="2719170"/>
              <a:ext cx="2173998" cy="3011917"/>
            </a:xfrm>
            <a:prstGeom prst="rect">
              <a:avLst/>
            </a:prstGeom>
            <a:solidFill>
              <a:srgbClr val="F8A73D"/>
            </a:solidFill>
            <a:ln cap="flat" cmpd="sng" w="28575">
              <a:solidFill>
                <a:srgbClr val="F8A73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General Implementation </a:t>
              </a:r>
              <a:b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and Customization</a:t>
              </a:r>
              <a:endParaRPr b="1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20"/>
            <p:cNvSpPr/>
            <p:nvPr/>
          </p:nvSpPr>
          <p:spPr>
            <a:xfrm>
              <a:off x="489325" y="1652530"/>
              <a:ext cx="6694999" cy="757760"/>
            </a:xfrm>
            <a:prstGeom prst="rect">
              <a:avLst/>
            </a:prstGeom>
            <a:solidFill>
              <a:srgbClr val="00A9E0"/>
            </a:solidFill>
            <a:ln cap="flat" cmpd="sng" w="28575">
              <a:solidFill>
                <a:srgbClr val="00A9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Implementation </a:t>
              </a:r>
              <a:b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Basics </a:t>
              </a:r>
              <a:endPara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20"/>
            <p:cNvSpPr/>
            <p:nvPr/>
          </p:nvSpPr>
          <p:spPr>
            <a:xfrm>
              <a:off x="523946" y="3283430"/>
              <a:ext cx="2110665" cy="333891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SNOMED CT and </a:t>
              </a:r>
              <a:b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Information models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20"/>
            <p:cNvSpPr/>
            <p:nvPr/>
          </p:nvSpPr>
          <p:spPr>
            <a:xfrm>
              <a:off x="523946" y="3680742"/>
              <a:ext cx="2110665" cy="333891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Expression constraints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20"/>
            <p:cNvSpPr/>
            <p:nvPr/>
          </p:nvSpPr>
          <p:spPr>
            <a:xfrm>
              <a:off x="523946" y="4078055"/>
              <a:ext cx="2110665" cy="333891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Subsets and Value sets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20"/>
            <p:cNvSpPr/>
            <p:nvPr/>
          </p:nvSpPr>
          <p:spPr>
            <a:xfrm>
              <a:off x="523946" y="4475361"/>
              <a:ext cx="2110665" cy="333891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Maps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20"/>
            <p:cNvSpPr/>
            <p:nvPr/>
          </p:nvSpPr>
          <p:spPr>
            <a:xfrm>
              <a:off x="523946" y="4872680"/>
              <a:ext cx="2110665" cy="333891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Terminology services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20"/>
            <p:cNvSpPr/>
            <p:nvPr/>
          </p:nvSpPr>
          <p:spPr>
            <a:xfrm>
              <a:off x="2774034" y="3283430"/>
              <a:ext cx="2110665" cy="333891"/>
            </a:xfrm>
            <a:prstGeom prst="rect">
              <a:avLst/>
            </a:prstGeom>
            <a:solidFill>
              <a:srgbClr val="D9D2E9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Data capture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20"/>
            <p:cNvSpPr/>
            <p:nvPr/>
          </p:nvSpPr>
          <p:spPr>
            <a:xfrm>
              <a:off x="2774034" y="3680743"/>
              <a:ext cx="2110665" cy="333891"/>
            </a:xfrm>
            <a:prstGeom prst="rect">
              <a:avLst/>
            </a:prstGeom>
            <a:solidFill>
              <a:srgbClr val="D9D2E9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Data analytics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20"/>
            <p:cNvSpPr/>
            <p:nvPr/>
          </p:nvSpPr>
          <p:spPr>
            <a:xfrm>
              <a:off x="2774034" y="4078056"/>
              <a:ext cx="2110665" cy="333891"/>
            </a:xfrm>
            <a:prstGeom prst="rect">
              <a:avLst/>
            </a:prstGeom>
            <a:solidFill>
              <a:srgbClr val="D9D2E9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Data exchange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20"/>
            <p:cNvSpPr/>
            <p:nvPr/>
          </p:nvSpPr>
          <p:spPr>
            <a:xfrm>
              <a:off x="2774034" y="4475370"/>
              <a:ext cx="2110665" cy="333891"/>
            </a:xfrm>
            <a:prstGeom prst="rect">
              <a:avLst/>
            </a:prstGeom>
            <a:solidFill>
              <a:srgbClr val="D9D2E9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Postcoordination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20"/>
            <p:cNvSpPr/>
            <p:nvPr/>
          </p:nvSpPr>
          <p:spPr>
            <a:xfrm>
              <a:off x="2774034" y="4872684"/>
              <a:ext cx="2110665" cy="333891"/>
            </a:xfrm>
            <a:prstGeom prst="rect">
              <a:avLst/>
            </a:prstGeom>
            <a:solidFill>
              <a:srgbClr val="D9D2E9"/>
            </a:solidFill>
            <a:ln cap="flat" cmpd="sng" w="28575">
              <a:solidFill>
                <a:srgbClr val="8171A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Clinical Decision Support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20"/>
            <p:cNvSpPr/>
            <p:nvPr/>
          </p:nvSpPr>
          <p:spPr>
            <a:xfrm>
              <a:off x="5038990" y="3283430"/>
              <a:ext cx="2110665" cy="333891"/>
            </a:xfrm>
            <a:prstGeom prst="rect">
              <a:avLst/>
            </a:prstGeom>
            <a:solidFill>
              <a:srgbClr val="DCF4EC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Extensions and Editions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20"/>
            <p:cNvSpPr/>
            <p:nvPr/>
          </p:nvSpPr>
          <p:spPr>
            <a:xfrm>
              <a:off x="5038990" y="3680743"/>
              <a:ext cx="2110665" cy="333891"/>
            </a:xfrm>
            <a:prstGeom prst="rect">
              <a:avLst/>
            </a:prstGeom>
            <a:solidFill>
              <a:srgbClr val="DCF4EC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Logical model, release files and versioning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20"/>
            <p:cNvSpPr/>
            <p:nvPr/>
          </p:nvSpPr>
          <p:spPr>
            <a:xfrm>
              <a:off x="5038990" y="4078056"/>
              <a:ext cx="2110665" cy="333891"/>
            </a:xfrm>
            <a:prstGeom prst="rect">
              <a:avLst/>
            </a:prstGeom>
            <a:solidFill>
              <a:srgbClr val="DCF4EC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Translating SNOMED CT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20"/>
            <p:cNvSpPr/>
            <p:nvPr/>
          </p:nvSpPr>
          <p:spPr>
            <a:xfrm>
              <a:off x="5038990" y="4475370"/>
              <a:ext cx="2110665" cy="333891"/>
            </a:xfrm>
            <a:prstGeom prst="rect">
              <a:avLst/>
            </a:prstGeom>
            <a:solidFill>
              <a:srgbClr val="DCF4EC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Maintenance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20"/>
            <p:cNvSpPr/>
            <p:nvPr/>
          </p:nvSpPr>
          <p:spPr>
            <a:xfrm>
              <a:off x="5038990" y="4872684"/>
              <a:ext cx="2110665" cy="333891"/>
            </a:xfrm>
            <a:prstGeom prst="rect">
              <a:avLst/>
            </a:prstGeom>
            <a:solidFill>
              <a:srgbClr val="DCF4EC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Logical foundation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20"/>
            <p:cNvSpPr/>
            <p:nvPr/>
          </p:nvSpPr>
          <p:spPr>
            <a:xfrm>
              <a:off x="1822875" y="1676660"/>
              <a:ext cx="5327021" cy="322291"/>
            </a:xfrm>
            <a:prstGeom prst="rect">
              <a:avLst/>
            </a:prstGeom>
            <a:solidFill>
              <a:srgbClr val="D8F1F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Introduction to Implementation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20"/>
            <p:cNvSpPr/>
            <p:nvPr/>
          </p:nvSpPr>
          <p:spPr>
            <a:xfrm>
              <a:off x="1822875" y="2060147"/>
              <a:ext cx="5327021" cy="322291"/>
            </a:xfrm>
            <a:prstGeom prst="rect">
              <a:avLst/>
            </a:prstGeom>
            <a:solidFill>
              <a:srgbClr val="D8F1F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Content and Features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20"/>
            <p:cNvSpPr/>
            <p:nvPr/>
          </p:nvSpPr>
          <p:spPr>
            <a:xfrm>
              <a:off x="523946" y="5269992"/>
              <a:ext cx="2110665" cy="333891"/>
            </a:xfrm>
            <a:prstGeom prst="rect">
              <a:avLst/>
            </a:prstGeom>
            <a:solidFill>
              <a:srgbClr val="E4E6E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Skills Assessment </a:t>
              </a:r>
              <a:b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+ Certificate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20"/>
            <p:cNvSpPr/>
            <p:nvPr/>
          </p:nvSpPr>
          <p:spPr>
            <a:xfrm>
              <a:off x="2781481" y="5270010"/>
              <a:ext cx="2110665" cy="333891"/>
            </a:xfrm>
            <a:prstGeom prst="rect">
              <a:avLst/>
            </a:prstGeom>
            <a:solidFill>
              <a:srgbClr val="E4E6E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Skills Assessment </a:t>
              </a:r>
              <a:b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+ Certificate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20"/>
            <p:cNvSpPr/>
            <p:nvPr/>
          </p:nvSpPr>
          <p:spPr>
            <a:xfrm>
              <a:off x="5038990" y="5270010"/>
              <a:ext cx="2110665" cy="333891"/>
            </a:xfrm>
            <a:prstGeom prst="rect">
              <a:avLst/>
            </a:prstGeom>
            <a:solidFill>
              <a:srgbClr val="E4E6E4"/>
            </a:solidFill>
            <a:ln cap="flat" cmpd="sng" w="28575">
              <a:solidFill>
                <a:srgbClr val="6DBB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Skills Assessment </a:t>
              </a:r>
              <a:b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+ Certificate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Checkbox Ticked with solid fill" id="676" name="Google Shape;6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7088" y="1722471"/>
            <a:ext cx="885141" cy="885141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20"/>
          <p:cNvSpPr/>
          <p:nvPr/>
        </p:nvSpPr>
        <p:spPr>
          <a:xfrm rot="10800000">
            <a:off x="1247087" y="3718842"/>
            <a:ext cx="885142" cy="88514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2612" y="64639"/>
                </a:moveTo>
                <a:lnTo>
                  <a:pt x="-117520" y="184385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eckbox Ticked with solid fill" id="678" name="Google Shape;67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3230" y="3718842"/>
            <a:ext cx="858040" cy="858040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20"/>
          <p:cNvSpPr/>
          <p:nvPr/>
        </p:nvSpPr>
        <p:spPr>
          <a:xfrm>
            <a:off x="9969051" y="1643550"/>
            <a:ext cx="1064639" cy="8927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346074" y="193459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eckbox Ticked with solid fill" id="680" name="Google Shape;68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69660" y="1678235"/>
            <a:ext cx="858040" cy="858040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20"/>
          <p:cNvSpPr/>
          <p:nvPr/>
        </p:nvSpPr>
        <p:spPr>
          <a:xfrm>
            <a:off x="10844707" y="2842010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318557" y="198623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eckbox Ticked with solid fill" id="682" name="Google Shape;68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05400" y="2727907"/>
            <a:ext cx="673785" cy="691095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20"/>
          <p:cNvSpPr/>
          <p:nvPr/>
        </p:nvSpPr>
        <p:spPr>
          <a:xfrm>
            <a:off x="10844707" y="3417717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329563" y="170318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20"/>
          <p:cNvSpPr/>
          <p:nvPr/>
        </p:nvSpPr>
        <p:spPr>
          <a:xfrm>
            <a:off x="10844707" y="3993424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2751" y="36653"/>
                </a:moveTo>
                <a:lnTo>
                  <a:pt x="-324060" y="117247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20"/>
          <p:cNvSpPr/>
          <p:nvPr/>
        </p:nvSpPr>
        <p:spPr>
          <a:xfrm>
            <a:off x="10844707" y="4569131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21006" y="57881"/>
                </a:moveTo>
                <a:lnTo>
                  <a:pt x="-324060" y="67715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20"/>
          <p:cNvSpPr/>
          <p:nvPr/>
        </p:nvSpPr>
        <p:spPr>
          <a:xfrm>
            <a:off x="10844707" y="5144838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5503" y="61418"/>
                </a:moveTo>
                <a:lnTo>
                  <a:pt x="-321308" y="11106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20"/>
          <p:cNvSpPr/>
          <p:nvPr/>
        </p:nvSpPr>
        <p:spPr>
          <a:xfrm>
            <a:off x="10844707" y="5720545"/>
            <a:ext cx="595173" cy="46289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61418"/>
                </a:moveTo>
                <a:lnTo>
                  <a:pt x="-315805" y="-34889"/>
                </a:lnTo>
              </a:path>
            </a:pathLst>
          </a:custGeom>
          <a:solidFill>
            <a:srgbClr val="F2F2F2"/>
          </a:solidFill>
          <a:ln cap="flat" cmpd="sng" w="25400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eckbox Ticked with solid fill" id="688" name="Google Shape;68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11366" y="3310429"/>
            <a:ext cx="673785" cy="6910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eckbox Ticked with solid fill" id="689" name="Google Shape;68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9467" y="3875270"/>
            <a:ext cx="673785" cy="6910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urglass Finished with solid fill" id="690" name="Google Shape;690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13608" y="4590336"/>
            <a:ext cx="445501" cy="445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eckbox Ticked with solid fill" id="691" name="Google Shape;69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9467" y="5040335"/>
            <a:ext cx="673785" cy="6910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urglass Finished with solid fill" id="692" name="Google Shape;69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13608" y="5729239"/>
            <a:ext cx="445501" cy="44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22"/>
          <p:cNvSpPr txBox="1"/>
          <p:nvPr>
            <p:ph idx="1" type="body"/>
          </p:nvPr>
        </p:nvSpPr>
        <p:spPr>
          <a:xfrm>
            <a:off x="520225" y="108540"/>
            <a:ext cx="10669950" cy="12351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i="0" lang="en-US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- What’s new?</a:t>
            </a:r>
            <a:endParaRPr/>
          </a:p>
        </p:txBody>
      </p:sp>
      <p:sp>
        <p:nvSpPr>
          <p:cNvPr id="699" name="Google Shape;699;p22"/>
          <p:cNvSpPr/>
          <p:nvPr/>
        </p:nvSpPr>
        <p:spPr>
          <a:xfrm>
            <a:off x="653955" y="1492648"/>
            <a:ext cx="10851108" cy="914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Expression Constraints</a:t>
            </a:r>
            <a:endParaRPr>
              <a:solidFill>
                <a:srgbClr val="3A3E3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rgbClr val="3A3E3A"/>
                </a:solidFill>
              </a:rPr>
              <a:t>Practical exercises using the SNOMED CT browser</a:t>
            </a:r>
            <a:endParaRPr b="1" sz="1800">
              <a:solidFill>
                <a:srgbClr val="3A3E3A"/>
              </a:solidFill>
            </a:endParaRPr>
          </a:p>
        </p:txBody>
      </p:sp>
      <p:sp>
        <p:nvSpPr>
          <p:cNvPr id="700" name="Google Shape;700;p22"/>
          <p:cNvSpPr/>
          <p:nvPr/>
        </p:nvSpPr>
        <p:spPr>
          <a:xfrm>
            <a:off x="670447" y="2504957"/>
            <a:ext cx="10851107" cy="914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Subsets and Value Sets</a:t>
            </a:r>
            <a:endParaRPr>
              <a:solidFill>
                <a:srgbClr val="3A3E3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rgbClr val="3A3E3A"/>
                </a:solidFill>
              </a:rPr>
              <a:t>Practical exercises using the SNOMED International Refset Tool</a:t>
            </a:r>
            <a:endParaRPr b="1" sz="1800">
              <a:solidFill>
                <a:srgbClr val="3A3E3A"/>
              </a:solidFill>
            </a:endParaRPr>
          </a:p>
        </p:txBody>
      </p:sp>
      <p:sp>
        <p:nvSpPr>
          <p:cNvPr id="701" name="Google Shape;701;p22"/>
          <p:cNvSpPr/>
          <p:nvPr/>
        </p:nvSpPr>
        <p:spPr>
          <a:xfrm>
            <a:off x="653954" y="3493826"/>
            <a:ext cx="10851106" cy="914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434343"/>
                </a:solidFill>
              </a:rPr>
              <a:t>Maps</a:t>
            </a:r>
            <a:endParaRPr>
              <a:solidFill>
                <a:srgbClr val="43434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rgbClr val="434343"/>
                </a:solidFill>
              </a:rPr>
              <a:t>Practical exercises using Snap2SNOMED</a:t>
            </a:r>
            <a:endParaRPr b="1" sz="1800">
              <a:solidFill>
                <a:srgbClr val="434343"/>
              </a:solidFill>
            </a:endParaRPr>
          </a:p>
        </p:txBody>
      </p:sp>
      <p:sp>
        <p:nvSpPr>
          <p:cNvPr id="702" name="Google Shape;702;p22"/>
          <p:cNvSpPr/>
          <p:nvPr/>
        </p:nvSpPr>
        <p:spPr>
          <a:xfrm>
            <a:off x="670447" y="4494415"/>
            <a:ext cx="10851106" cy="914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SNOMED CT and Information Models</a:t>
            </a:r>
            <a:endParaRPr>
              <a:solidFill>
                <a:srgbClr val="3A3E3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 </a:t>
            </a:r>
            <a:r>
              <a:rPr lang="en-US" sz="1600">
                <a:solidFill>
                  <a:srgbClr val="3A3E3A"/>
                </a:solidFill>
              </a:rPr>
              <a:t>Practical exercises using the terminology binding demonstrator</a:t>
            </a:r>
            <a:endParaRPr b="1" sz="1800">
              <a:solidFill>
                <a:srgbClr val="3A3E3A"/>
              </a:solidFill>
            </a:endParaRPr>
          </a:p>
        </p:txBody>
      </p:sp>
      <p:sp>
        <p:nvSpPr>
          <p:cNvPr id="703" name="Google Shape;703;p22"/>
          <p:cNvSpPr/>
          <p:nvPr/>
        </p:nvSpPr>
        <p:spPr>
          <a:xfrm>
            <a:off x="653952" y="5495005"/>
            <a:ext cx="10851108" cy="914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Terminology Services</a:t>
            </a:r>
            <a:endParaRPr>
              <a:solidFill>
                <a:srgbClr val="3A3E3A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3A3E3A"/>
                </a:solidFill>
              </a:rPr>
              <a:t>           </a:t>
            </a:r>
            <a:r>
              <a:rPr lang="en-US" sz="1600">
                <a:solidFill>
                  <a:srgbClr val="3A3E3A"/>
                </a:solidFill>
              </a:rPr>
              <a:t>Practical exercises using an Application Programming Interface that communicates with a terminology server</a:t>
            </a:r>
            <a:r>
              <a:rPr lang="en-US" sz="1600">
                <a:solidFill>
                  <a:srgbClr val="002060"/>
                </a:solidFill>
              </a:rPr>
              <a:t>.</a:t>
            </a: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Web design with solid fill" id="704" name="Google Shape;70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2748" y="152056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oup of people with solid fill" id="705" name="Google Shape;705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5773" y="2499239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22"/>
          <p:cNvSpPr/>
          <p:nvPr/>
        </p:nvSpPr>
        <p:spPr>
          <a:xfrm>
            <a:off x="1193575" y="2828924"/>
            <a:ext cx="516600" cy="578700"/>
          </a:xfrm>
          <a:prstGeom prst="ellipse">
            <a:avLst/>
          </a:prstGeom>
          <a:noFill/>
          <a:ln cap="flat" cmpd="sng" w="25400">
            <a:solidFill>
              <a:srgbClr val="72215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onnected with solid fill" id="707" name="Google Shape;707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5773" y="346712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ope Knot with solid fill" id="708" name="Google Shape;708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2500" y="4636600"/>
            <a:ext cx="824150" cy="824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 with solid fill" id="709" name="Google Shape;709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6149" y="5585762"/>
            <a:ext cx="732875" cy="73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30c79d27751_0_0"/>
          <p:cNvSpPr txBox="1"/>
          <p:nvPr>
            <p:ph idx="1" type="body"/>
          </p:nvPr>
        </p:nvSpPr>
        <p:spPr>
          <a:xfrm>
            <a:off x="520225" y="108540"/>
            <a:ext cx="10670100" cy="11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i="0" lang="en-US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- What’s new?</a:t>
            </a:r>
            <a:endParaRPr/>
          </a:p>
        </p:txBody>
      </p:sp>
      <p:sp>
        <p:nvSpPr>
          <p:cNvPr id="716" name="Google Shape;716;g30c79d27751_0_0"/>
          <p:cNvSpPr/>
          <p:nvPr/>
        </p:nvSpPr>
        <p:spPr>
          <a:xfrm>
            <a:off x="653955" y="1492648"/>
            <a:ext cx="10851000" cy="914400"/>
          </a:xfrm>
          <a:prstGeom prst="rect">
            <a:avLst/>
          </a:prstGeom>
          <a:solidFill>
            <a:srgbClr val="A090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Data Capture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the SNOMED CT browser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g30c79d27751_0_0"/>
          <p:cNvSpPr/>
          <p:nvPr/>
        </p:nvSpPr>
        <p:spPr>
          <a:xfrm>
            <a:off x="670447" y="2504957"/>
            <a:ext cx="10851000" cy="914400"/>
          </a:xfrm>
          <a:prstGeom prst="rect">
            <a:avLst/>
          </a:prstGeom>
          <a:solidFill>
            <a:srgbClr val="A090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Data Analytics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the SNOMED International Snolytical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g30c79d27751_0_0"/>
          <p:cNvSpPr/>
          <p:nvPr/>
        </p:nvSpPr>
        <p:spPr>
          <a:xfrm>
            <a:off x="653954" y="3493826"/>
            <a:ext cx="10851000" cy="914400"/>
          </a:xfrm>
          <a:prstGeom prst="rect">
            <a:avLst/>
          </a:prstGeom>
          <a:solidFill>
            <a:srgbClr val="A090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Data Exchange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New content and practical examples to explore and use of various tooling options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g30c79d27751_0_0"/>
          <p:cNvSpPr/>
          <p:nvPr/>
        </p:nvSpPr>
        <p:spPr>
          <a:xfrm>
            <a:off x="670447" y="4494415"/>
            <a:ext cx="10851000" cy="914400"/>
          </a:xfrm>
          <a:prstGeom prst="rect">
            <a:avLst/>
          </a:prstGeom>
          <a:solidFill>
            <a:srgbClr val="A090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Clinical Decision Support</a:t>
            </a:r>
            <a:endParaRPr b="1" i="0" sz="18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Activities and exercises with the ability to explore examples of clinical decision support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g30c79d27751_0_0"/>
          <p:cNvSpPr/>
          <p:nvPr/>
        </p:nvSpPr>
        <p:spPr>
          <a:xfrm>
            <a:off x="653952" y="5495005"/>
            <a:ext cx="10851000" cy="914400"/>
          </a:xfrm>
          <a:prstGeom prst="rect">
            <a:avLst/>
          </a:prstGeom>
          <a:solidFill>
            <a:srgbClr val="A090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Postcoordination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           </a:t>
            </a: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a Postcoordination demonstrator.  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usiness Growth with solid fill" id="721" name="Google Shape;721;g30c79d27751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8561" y="2524244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 with solid fill" id="722" name="Google Shape;722;g30c79d27751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0648" y="1511343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nsfer with solid fill" id="723" name="Google Shape;723;g30c79d27751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8144" y="356325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cision chart with solid fill" id="724" name="Google Shape;724;g30c79d27751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08144" y="4504946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grammer female with solid fill" id="725" name="Google Shape;725;g30c79d27751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08144" y="5441598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84"/>
          <p:cNvSpPr txBox="1"/>
          <p:nvPr>
            <p:ph idx="1" type="body"/>
          </p:nvPr>
        </p:nvSpPr>
        <p:spPr>
          <a:xfrm>
            <a:off x="520225" y="108540"/>
            <a:ext cx="10669950" cy="12351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i="0" lang="en-US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- What’s new?</a:t>
            </a:r>
            <a:endParaRPr/>
          </a:p>
        </p:txBody>
      </p:sp>
      <p:sp>
        <p:nvSpPr>
          <p:cNvPr id="732" name="Google Shape;732;p84"/>
          <p:cNvSpPr/>
          <p:nvPr/>
        </p:nvSpPr>
        <p:spPr>
          <a:xfrm>
            <a:off x="653955" y="1492648"/>
            <a:ext cx="10851108" cy="914400"/>
          </a:xfrm>
          <a:prstGeom prst="rect">
            <a:avLst/>
          </a:prstGeom>
          <a:solidFill>
            <a:srgbClr val="6CBB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Extensions and Editions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the SNOMED CT browser and Simplex tool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84"/>
          <p:cNvSpPr/>
          <p:nvPr/>
        </p:nvSpPr>
        <p:spPr>
          <a:xfrm>
            <a:off x="670447" y="2504957"/>
            <a:ext cx="10851107" cy="914400"/>
          </a:xfrm>
          <a:prstGeom prst="rect">
            <a:avLst/>
          </a:prstGeom>
          <a:solidFill>
            <a:srgbClr val="6CBB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Logical Design, Release Files and Versioning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the SNOMED International browser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84"/>
          <p:cNvSpPr/>
          <p:nvPr/>
        </p:nvSpPr>
        <p:spPr>
          <a:xfrm>
            <a:off x="653954" y="3493826"/>
            <a:ext cx="10851106" cy="914400"/>
          </a:xfrm>
          <a:prstGeom prst="rect">
            <a:avLst/>
          </a:prstGeom>
          <a:solidFill>
            <a:srgbClr val="6CBB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Logical Foundation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3A3E3A"/>
                </a:solidFill>
              </a:rPr>
              <a:t>Practical exercises using the SNOMED International browser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84"/>
          <p:cNvSpPr/>
          <p:nvPr/>
        </p:nvSpPr>
        <p:spPr>
          <a:xfrm>
            <a:off x="670447" y="4494415"/>
            <a:ext cx="10851106" cy="914400"/>
          </a:xfrm>
          <a:prstGeom prst="rect">
            <a:avLst/>
          </a:prstGeom>
          <a:solidFill>
            <a:srgbClr val="6CBB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Maintenance</a:t>
            </a:r>
            <a:endParaRPr b="1" i="0" sz="18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3A3E3A"/>
                </a:solidFill>
              </a:rPr>
              <a:t>TBC</a:t>
            </a:r>
            <a:r>
              <a:rPr i="0" lang="en-US" sz="1800" u="none" cap="none" strike="noStrike">
                <a:solidFill>
                  <a:srgbClr val="3A3E3A"/>
                </a:solidFill>
              </a:rPr>
              <a:t> 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84"/>
          <p:cNvSpPr/>
          <p:nvPr/>
        </p:nvSpPr>
        <p:spPr>
          <a:xfrm>
            <a:off x="653952" y="5495005"/>
            <a:ext cx="10851108" cy="914400"/>
          </a:xfrm>
          <a:prstGeom prst="rect">
            <a:avLst/>
          </a:prstGeom>
          <a:solidFill>
            <a:srgbClr val="6CBB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Translating SNOMED 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400" u="none" cap="none" strike="noStrike">
                <a:solidFill>
                  <a:srgbClr val="3A3E3A"/>
                </a:solidFill>
                <a:latin typeface="Arial"/>
                <a:ea typeface="Arial"/>
                <a:cs typeface="Arial"/>
                <a:sym typeface="Arial"/>
              </a:rPr>
              <a:t>Practical exercises using the Refset and Translation Tool</a:t>
            </a:r>
            <a:endParaRPr b="0" i="0" sz="1400" u="none" cap="none" strike="noStrike">
              <a:solidFill>
                <a:srgbClr val="3A3E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ourglass Finished with solid fill" id="737" name="Google Shape;737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40653" y="4623890"/>
            <a:ext cx="677700" cy="677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uilding Brick Wall with solid fill" id="738" name="Google Shape;738;p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4788" y="144161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i Ux with solid fill" id="739" name="Google Shape;739;p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0239" y="2493237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arch Inventory with solid fill" id="740" name="Google Shape;740;p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0239" y="3489522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ols with solid fill" id="741" name="Google Shape;741;p8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5690" y="448951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btitles with solid fill" id="742" name="Google Shape;742;p8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07493" y="5495005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25"/>
          <p:cNvSpPr txBox="1"/>
          <p:nvPr>
            <p:ph idx="1" type="body"/>
          </p:nvPr>
        </p:nvSpPr>
        <p:spPr>
          <a:xfrm>
            <a:off x="360000" y="360000"/>
            <a:ext cx="10463212" cy="12351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Education Team Update 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i="0" lang="en-US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Course – Next Steps</a:t>
            </a:r>
            <a:endParaRPr/>
          </a:p>
        </p:txBody>
      </p:sp>
      <p:sp>
        <p:nvSpPr>
          <p:cNvPr id="748" name="Google Shape;748;p25"/>
          <p:cNvSpPr txBox="1"/>
          <p:nvPr/>
        </p:nvSpPr>
        <p:spPr>
          <a:xfrm>
            <a:off x="491319" y="1856096"/>
            <a:ext cx="10822675" cy="224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Education Team </a:t>
            </a:r>
            <a:endParaRPr b="1" i="0" sz="18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Complete the Extension Management modules and skills assessment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Complete the review of these modules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Release the new implementation course for enrolments by the end of the year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26"/>
          <p:cNvSpPr/>
          <p:nvPr/>
        </p:nvSpPr>
        <p:spPr>
          <a:xfrm>
            <a:off x="273270" y="1996966"/>
            <a:ext cx="11262939" cy="464557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26"/>
          <p:cNvSpPr txBox="1"/>
          <p:nvPr/>
        </p:nvSpPr>
        <p:spPr>
          <a:xfrm>
            <a:off x="360000" y="29546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partnerships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26"/>
          <p:cNvSpPr/>
          <p:nvPr/>
        </p:nvSpPr>
        <p:spPr>
          <a:xfrm>
            <a:off x="1911693" y="2273391"/>
            <a:ext cx="7484555" cy="125808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91425">
            <a:noAutofit/>
          </a:bodyPr>
          <a:lstStyle/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SNOMED International is interested in Education partnerships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Please send enquiries to </a:t>
            </a:r>
            <a:r>
              <a:rPr b="0" i="0" lang="en-US" sz="18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elearning@snomed.org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56" name="Google Shape;756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59923" y="4063650"/>
            <a:ext cx="3886200" cy="24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27"/>
          <p:cNvSpPr/>
          <p:nvPr/>
        </p:nvSpPr>
        <p:spPr>
          <a:xfrm>
            <a:off x="273270" y="1996966"/>
            <a:ext cx="11262939" cy="464557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27"/>
          <p:cNvSpPr txBox="1"/>
          <p:nvPr/>
        </p:nvSpPr>
        <p:spPr>
          <a:xfrm>
            <a:off x="372507" y="284794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Sharing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63" name="Google Shape;763;p27"/>
          <p:cNvSpPr/>
          <p:nvPr/>
        </p:nvSpPr>
        <p:spPr>
          <a:xfrm>
            <a:off x="1911693" y="2273391"/>
            <a:ext cx="7677150" cy="16807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91425">
            <a:noAutofit/>
          </a:bodyPr>
          <a:lstStyle/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SNOMED International can share course content with members to enable reuse and translation of material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Please send enquiries to </a:t>
            </a:r>
            <a:r>
              <a:rPr b="0" i="0" lang="en-US" sz="18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elearning@snomed.org</a:t>
            </a: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and we can provide the material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64" name="Google Shape;76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13028" y="4045808"/>
            <a:ext cx="3074479" cy="2690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28"/>
          <p:cNvSpPr/>
          <p:nvPr/>
        </p:nvSpPr>
        <p:spPr>
          <a:xfrm>
            <a:off x="273270" y="1996966"/>
            <a:ext cx="11262939" cy="464557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28"/>
          <p:cNvSpPr txBox="1"/>
          <p:nvPr/>
        </p:nvSpPr>
        <p:spPr>
          <a:xfrm>
            <a:off x="360000" y="321575"/>
            <a:ext cx="6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1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1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E-Learning Sharing</a:t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Graphical user interface, application&#10;&#10;Description automatically generated" id="771" name="Google Shape;771;p28"/>
          <p:cNvPicPr preferRelativeResize="0"/>
          <p:nvPr/>
        </p:nvPicPr>
        <p:blipFill rotWithShape="1">
          <a:blip r:embed="rId3">
            <a:alphaModFix/>
          </a:blip>
          <a:srcRect b="2531" l="1164" r="0" t="0"/>
          <a:stretch/>
        </p:blipFill>
        <p:spPr>
          <a:xfrm>
            <a:off x="1981202" y="2231570"/>
            <a:ext cx="7045745" cy="419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6" name="Google Shape;776;p29"/>
          <p:cNvPicPr preferRelativeResize="0"/>
          <p:nvPr/>
        </p:nvPicPr>
        <p:blipFill rotWithShape="1">
          <a:blip r:embed="rId3">
            <a:alphaModFix/>
          </a:blip>
          <a:srcRect b="0" l="20380" r="20371" t="0"/>
          <a:stretch/>
        </p:blipFill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29"/>
          <p:cNvSpPr txBox="1"/>
          <p:nvPr/>
        </p:nvSpPr>
        <p:spPr>
          <a:xfrm>
            <a:off x="6593593" y="188850"/>
            <a:ext cx="4743600" cy="64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01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Agenda</a:t>
            </a:r>
            <a:endParaRPr b="0" i="1" sz="2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1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2800" u="none" cap="none" strike="noStrike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rgbClr val="FFC000"/>
                </a:solidFill>
                <a:latin typeface="Trebuchet MS"/>
                <a:ea typeface="Trebuchet MS"/>
                <a:cs typeface="Trebuchet MS"/>
                <a:sym typeface="Trebuchet MS"/>
              </a:rPr>
              <a:t>Lessons Learnt Presentation</a:t>
            </a:r>
            <a:endParaRPr b="0" i="0" sz="140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Any other business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3"/>
          <p:cNvPicPr preferRelativeResize="0"/>
          <p:nvPr/>
        </p:nvPicPr>
        <p:blipFill rotWithShape="1">
          <a:blip r:embed="rId3">
            <a:alphaModFix/>
          </a:blip>
          <a:srcRect b="0" l="20380" r="20371" t="0"/>
          <a:stretch/>
        </p:blipFill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3"/>
          <p:cNvSpPr txBox="1"/>
          <p:nvPr/>
        </p:nvSpPr>
        <p:spPr>
          <a:xfrm>
            <a:off x="6614614" y="188850"/>
            <a:ext cx="4743600" cy="64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01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Agenda</a:t>
            </a:r>
            <a:endParaRPr b="0" i="1" sz="2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FFC000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1400" u="none" cap="none" strike="noStrike">
              <a:solidFill>
                <a:srgbClr val="FFC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2800" u="none" cap="none" strike="noStrike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Lessons Learnt Presentation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Any other business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2" name="Google Shape;782;p30"/>
          <p:cNvPicPr preferRelativeResize="0"/>
          <p:nvPr/>
        </p:nvPicPr>
        <p:blipFill rotWithShape="1">
          <a:blip r:embed="rId3">
            <a:alphaModFix/>
          </a:blip>
          <a:srcRect b="0" l="20380" r="20371" t="0"/>
          <a:stretch/>
        </p:blipFill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30"/>
          <p:cNvSpPr txBox="1"/>
          <p:nvPr/>
        </p:nvSpPr>
        <p:spPr>
          <a:xfrm>
            <a:off x="6593593" y="188850"/>
            <a:ext cx="4743600" cy="64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01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Agenda</a:t>
            </a:r>
            <a:endParaRPr b="0" i="1" sz="2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1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2800" u="none" cap="none" strike="noStrike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Lessons Learnt Presentation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FFC000"/>
                </a:solidFill>
                <a:latin typeface="Trebuchet MS"/>
                <a:ea typeface="Trebuchet MS"/>
                <a:cs typeface="Trebuchet MS"/>
                <a:sym typeface="Trebuchet MS"/>
              </a:rPr>
              <a:t>Any other business</a:t>
            </a:r>
            <a:endParaRPr b="0" i="0" sz="140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31"/>
          <p:cNvSpPr txBox="1"/>
          <p:nvPr/>
        </p:nvSpPr>
        <p:spPr>
          <a:xfrm>
            <a:off x="4879996" y="6581100"/>
            <a:ext cx="6312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39C3EF"/>
                </a:solidFill>
                <a:latin typeface="Mulish"/>
                <a:ea typeface="Mulish"/>
                <a:cs typeface="Mulish"/>
                <a:sym typeface="Mulish"/>
              </a:rPr>
              <a:t>linkedin.com/company/xqihtsdo   |   twitter.com/snomedct   |   youtube.com/@snomedct</a:t>
            </a:r>
            <a:endParaRPr b="0" i="0" sz="800" u="none" cap="none" strike="noStrike">
              <a:solidFill>
                <a:srgbClr val="39C3E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p31"/>
          <p:cNvSpPr txBox="1"/>
          <p:nvPr/>
        </p:nvSpPr>
        <p:spPr>
          <a:xfrm>
            <a:off x="5860806" y="758061"/>
            <a:ext cx="6098058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335C"/>
                </a:solidFill>
                <a:latin typeface="Arial"/>
                <a:ea typeface="Arial"/>
                <a:cs typeface="Arial"/>
                <a:sym typeface="Arial"/>
              </a:rPr>
              <a:t>https://www.snomed.org/snomedct-expo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tatue in a city&#10;&#10;Description automatically generated" id="791" name="Google Shape;79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7569" y="1789181"/>
            <a:ext cx="8190128" cy="45918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oster of a city&#10;&#10;Description automatically generated" id="792" name="Google Shape;792;p31"/>
          <p:cNvPicPr preferRelativeResize="0"/>
          <p:nvPr/>
        </p:nvPicPr>
        <p:blipFill rotWithShape="1">
          <a:blip r:embed="rId4">
            <a:alphaModFix/>
          </a:blip>
          <a:srcRect b="57299" l="-135" r="47980" t="4495"/>
          <a:stretch/>
        </p:blipFill>
        <p:spPr>
          <a:xfrm>
            <a:off x="233136" y="61500"/>
            <a:ext cx="4865409" cy="204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32"/>
          <p:cNvSpPr txBox="1"/>
          <p:nvPr>
            <p:ph idx="1" type="body"/>
          </p:nvPr>
        </p:nvSpPr>
        <p:spPr>
          <a:xfrm>
            <a:off x="360000" y="360000"/>
            <a:ext cx="10463212" cy="6637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rPr lang="en-US"/>
              <a:t>Next ELAG Meeting – April 2025 (Hybrid)</a:t>
            </a:r>
            <a:endParaRPr/>
          </a:p>
        </p:txBody>
      </p:sp>
      <p:sp>
        <p:nvSpPr>
          <p:cNvPr id="799" name="Google Shape;799;p32"/>
          <p:cNvSpPr txBox="1"/>
          <p:nvPr/>
        </p:nvSpPr>
        <p:spPr>
          <a:xfrm>
            <a:off x="578069" y="1428452"/>
            <a:ext cx="6096000" cy="1508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2025: </a:t>
            </a:r>
            <a:r>
              <a:rPr b="0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6</a:t>
            </a:r>
            <a:r>
              <a:rPr b="0" baseline="30000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-10</a:t>
            </a:r>
            <a:r>
              <a:rPr b="0" baseline="30000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Oslo, Norway</a:t>
            </a:r>
            <a:endParaRPr b="0" i="0" sz="32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map of the world&#10;&#10;Description automatically generated" id="800" name="Google Shape;80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8069" y="2540521"/>
            <a:ext cx="9377968" cy="43174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red white and blue flag&#10;&#10;Description automatically generated" id="801" name="Google Shape;801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49916" y="935523"/>
            <a:ext cx="2722077" cy="27220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 with solid fill" id="802" name="Google Shape;802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81774" y="2817637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807;p33"/>
          <p:cNvPicPr preferRelativeResize="0"/>
          <p:nvPr/>
        </p:nvPicPr>
        <p:blipFill rotWithShape="1">
          <a:blip r:embed="rId3">
            <a:alphaModFix/>
          </a:blip>
          <a:srcRect b="0" l="61833" r="0" t="0"/>
          <a:stretch/>
        </p:blipFill>
        <p:spPr>
          <a:xfrm>
            <a:off x="7538703" y="0"/>
            <a:ext cx="46532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8" name="Google Shape;808;p33"/>
          <p:cNvPicPr preferRelativeResize="0"/>
          <p:nvPr/>
        </p:nvPicPr>
        <p:blipFill rotWithShape="1">
          <a:blip r:embed="rId4">
            <a:alphaModFix/>
          </a:blip>
          <a:srcRect b="0" l="0" r="55514" t="0"/>
          <a:stretch/>
        </p:blipFill>
        <p:spPr>
          <a:xfrm>
            <a:off x="11290793" y="0"/>
            <a:ext cx="901201" cy="901199"/>
          </a:xfrm>
          <a:prstGeom prst="rect">
            <a:avLst/>
          </a:prstGeom>
          <a:noFill/>
          <a:ln>
            <a:noFill/>
          </a:ln>
        </p:spPr>
      </p:pic>
      <p:sp>
        <p:nvSpPr>
          <p:cNvPr id="809" name="Google Shape;809;p33"/>
          <p:cNvSpPr/>
          <p:nvPr/>
        </p:nvSpPr>
        <p:spPr>
          <a:xfrm>
            <a:off x="480050" y="6183625"/>
            <a:ext cx="365700" cy="351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33"/>
          <p:cNvSpPr txBox="1"/>
          <p:nvPr/>
        </p:nvSpPr>
        <p:spPr>
          <a:xfrm>
            <a:off x="203450" y="262875"/>
            <a:ext cx="6483300" cy="765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  <a:t>OCTOBER 2024 </a:t>
            </a:r>
            <a:b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</a:br>
            <a:r>
              <a:rPr b="0" i="0" lang="en-US" sz="1700" u="none" cap="none" strike="noStrike">
                <a:solidFill>
                  <a:schemeClr val="accent1"/>
                </a:solidFill>
                <a:latin typeface="Mulish ExtraBold"/>
                <a:ea typeface="Mulish ExtraBold"/>
                <a:cs typeface="Mulish ExtraBold"/>
                <a:sym typeface="Mulish ExtraBold"/>
              </a:rPr>
              <a:t>SNOMED INTERNATIONAL BUSINESS MEETINGS</a:t>
            </a:r>
            <a:endParaRPr b="0" i="0" sz="1700" u="none" cap="none" strike="noStrike">
              <a:solidFill>
                <a:schemeClr val="accent1"/>
              </a:solidFill>
              <a:latin typeface="Mulish ExtraBold"/>
              <a:ea typeface="Mulish ExtraBold"/>
              <a:cs typeface="Mulish ExtraBold"/>
              <a:sym typeface="Mulish ExtraBold"/>
            </a:endParaRPr>
          </a:p>
        </p:txBody>
      </p:sp>
      <p:sp>
        <p:nvSpPr>
          <p:cNvPr id="811" name="Google Shape;811;p33"/>
          <p:cNvSpPr/>
          <p:nvPr/>
        </p:nvSpPr>
        <p:spPr>
          <a:xfrm flipH="1">
            <a:off x="11115617" y="4589795"/>
            <a:ext cx="1120500" cy="2561700"/>
          </a:xfrm>
          <a:prstGeom prst="rtTriangl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33"/>
          <p:cNvSpPr/>
          <p:nvPr/>
        </p:nvSpPr>
        <p:spPr>
          <a:xfrm rot="10800000">
            <a:off x="7575850" y="5189125"/>
            <a:ext cx="4394700" cy="1680300"/>
          </a:xfrm>
          <a:prstGeom prst="parallelogram">
            <a:avLst>
              <a:gd fmla="val 43613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33"/>
          <p:cNvSpPr txBox="1"/>
          <p:nvPr/>
        </p:nvSpPr>
        <p:spPr>
          <a:xfrm>
            <a:off x="7955270" y="5284330"/>
            <a:ext cx="37263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12065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1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Leading healthcare terminology, </a:t>
            </a:r>
            <a:endParaRPr b="1" i="1" sz="1700" u="none" cap="none" strike="noStrike">
              <a:solidFill>
                <a:schemeClr val="accent1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0" lvl="0" marL="12065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1" lang="en-US" sz="1700" u="none" cap="none" strike="noStrike">
                <a:solidFill>
                  <a:schemeClr val="accent1"/>
                </a:solidFill>
                <a:latin typeface="Mulish"/>
                <a:ea typeface="Mulish"/>
                <a:cs typeface="Mulish"/>
                <a:sym typeface="Mulish"/>
              </a:rPr>
              <a:t>worldwide</a:t>
            </a:r>
            <a:endParaRPr b="1" i="0" sz="1700" u="none" cap="none" strike="noStrike">
              <a:solidFill>
                <a:schemeClr val="accent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814" name="Google Shape;814;p33"/>
          <p:cNvPicPr preferRelativeResize="0"/>
          <p:nvPr/>
        </p:nvPicPr>
        <p:blipFill rotWithShape="1">
          <a:blip r:embed="rId4">
            <a:alphaModFix/>
          </a:blip>
          <a:srcRect b="0" l="0" r="55514" t="0"/>
          <a:stretch/>
        </p:blipFill>
        <p:spPr>
          <a:xfrm>
            <a:off x="8465743" y="5720180"/>
            <a:ext cx="674375" cy="674375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33"/>
          <p:cNvSpPr/>
          <p:nvPr/>
        </p:nvSpPr>
        <p:spPr>
          <a:xfrm flipH="1" rot="10800000">
            <a:off x="7208825" y="4450"/>
            <a:ext cx="3429300" cy="7644000"/>
          </a:xfrm>
          <a:prstGeom prst="rtTriangl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" name="Google Shape;816;p33"/>
          <p:cNvSpPr txBox="1"/>
          <p:nvPr/>
        </p:nvSpPr>
        <p:spPr>
          <a:xfrm>
            <a:off x="180600" y="2613750"/>
            <a:ext cx="10746300" cy="168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300"/>
              <a:buFont typeface="Oswald"/>
              <a:buNone/>
            </a:pPr>
            <a:r>
              <a:rPr b="0" i="0" lang="en-US" sz="7500" u="none" cap="none" strike="noStrike">
                <a:solidFill>
                  <a:schemeClr val="dk1"/>
                </a:solidFill>
                <a:latin typeface="Mulish Black"/>
                <a:ea typeface="Mulish Black"/>
                <a:cs typeface="Mulish Black"/>
                <a:sym typeface="Mulish Black"/>
              </a:rPr>
              <a:t>THANK YOU</a:t>
            </a:r>
            <a:endParaRPr b="0" i="0" sz="7500" u="none" cap="none" strike="noStrike">
              <a:solidFill>
                <a:schemeClr val="dk1"/>
              </a:solidFill>
              <a:latin typeface="Mulish Black"/>
              <a:ea typeface="Mulish Black"/>
              <a:cs typeface="Mulish Black"/>
              <a:sym typeface="Mulish Blac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4"/>
          <p:cNvPicPr preferRelativeResize="0"/>
          <p:nvPr/>
        </p:nvPicPr>
        <p:blipFill rotWithShape="1">
          <a:blip r:embed="rId3">
            <a:alphaModFix/>
          </a:blip>
          <a:srcRect b="0" l="10880" r="59963" t="0"/>
          <a:stretch/>
        </p:blipFill>
        <p:spPr>
          <a:xfrm>
            <a:off x="102096" y="0"/>
            <a:ext cx="3000003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4"/>
          <p:cNvSpPr txBox="1"/>
          <p:nvPr/>
        </p:nvSpPr>
        <p:spPr>
          <a:xfrm>
            <a:off x="114475" y="64975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rgbClr val="000000"/>
                </a:solidFill>
                <a:latin typeface="Mulish"/>
                <a:ea typeface="Mulish"/>
                <a:cs typeface="Mulish"/>
                <a:sym typeface="Mulish"/>
              </a:rPr>
              <a:t>Photo by Humphrey Muleba: https://www.pexels.com/photo/photo-of-black-vehicle-at-the-road-1647120/</a:t>
            </a:r>
            <a:endParaRPr b="0" i="0" sz="600" u="none" cap="none" strike="noStrike">
              <a:solidFill>
                <a:srgbClr val="000000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372" name="Google Shape;372;p4"/>
          <p:cNvSpPr txBox="1"/>
          <p:nvPr>
            <p:ph idx="1" type="body"/>
          </p:nvPr>
        </p:nvSpPr>
        <p:spPr>
          <a:xfrm>
            <a:off x="3536495" y="359887"/>
            <a:ext cx="8169585" cy="9786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ELAG Administration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373" name="Google Shape;373;p4"/>
          <p:cNvSpPr txBox="1"/>
          <p:nvPr>
            <p:ph idx="3" type="body"/>
          </p:nvPr>
        </p:nvSpPr>
        <p:spPr>
          <a:xfrm>
            <a:off x="3536858" y="1014300"/>
            <a:ext cx="8169585" cy="548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Objectives of ELAG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Members of ELAG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Work Items for 2024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74" name="Google Shape;37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7247" y="3207484"/>
            <a:ext cx="4562363" cy="30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"/>
          <p:cNvSpPr/>
          <p:nvPr/>
        </p:nvSpPr>
        <p:spPr>
          <a:xfrm rot="-5400000">
            <a:off x="1333500" y="-1333500"/>
            <a:ext cx="3429000" cy="609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80" name="Google Shape;380;p5"/>
          <p:cNvSpPr/>
          <p:nvPr/>
        </p:nvSpPr>
        <p:spPr>
          <a:xfrm>
            <a:off x="6253122" y="945930"/>
            <a:ext cx="5781900" cy="5728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marR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rgbClr val="424A55"/>
              </a:buClr>
              <a:buSzPts val="1100"/>
              <a:buFont typeface="Trebuchet MS"/>
              <a:buChar char="●"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Provide an effective link between SI E-Learning activities and educational requirements and activities in Member countries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24A55"/>
              </a:buClr>
              <a:buSzPts val="1100"/>
              <a:buFont typeface="Trebuchet MS"/>
              <a:buChar char="●"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Ensure that the MF reps of the Member countries represented on the Group are kept informed about prioritization and other advice on E-Learning given by the group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24A55"/>
              </a:buClr>
              <a:buSzPts val="1100"/>
              <a:buFont typeface="Trebuchet MS"/>
              <a:buChar char="●"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Review and provide constructive feedback on new E-Learning materials and regularly revisiting existing materials to identify areas where changes are needed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rgbClr val="424A55"/>
              </a:buClr>
              <a:buSzPts val="1100"/>
              <a:buFont typeface="Trebuchet MS"/>
              <a:buChar char="●"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Facilitate effective sharing and reuse of materials by SI and Members to enable translation and localization while maintaining international consistency </a:t>
            </a:r>
            <a:b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 						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424A55"/>
              </a:buClr>
              <a:buSzPts val="1800"/>
              <a:buFont typeface="Trebuchet MS"/>
              <a:buNone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					 				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576072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424A55"/>
              </a:buClr>
              <a:buSzPts val="1800"/>
              <a:buFont typeface="Trebuchet MS"/>
              <a:buNone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			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576072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424A55"/>
              </a:buClr>
              <a:buSzPts val="1800"/>
              <a:buFont typeface="Trebuchet MS"/>
              <a:buNone/>
            </a:pPr>
            <a:r>
              <a:rPr b="0" i="0" lang="en-US" sz="1800" u="none" cap="none" strike="noStrike">
                <a:solidFill>
                  <a:srgbClr val="424A55"/>
                </a:solidFill>
                <a:latin typeface="Trebuchet MS"/>
                <a:ea typeface="Trebuchet MS"/>
                <a:cs typeface="Trebuchet MS"/>
                <a:sym typeface="Trebuchet MS"/>
              </a:rPr>
              <a:t>		</a:t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576072" marR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424A55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424A5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81" name="Google Shape;381;p5"/>
          <p:cNvSpPr txBox="1"/>
          <p:nvPr/>
        </p:nvSpPr>
        <p:spPr>
          <a:xfrm>
            <a:off x="571499" y="914400"/>
            <a:ext cx="5206273" cy="1646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167B9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3200" u="none" cap="none" strike="noStrike">
              <a:solidFill>
                <a:srgbClr val="0167B9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Objective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82" name="Google Shape;38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813" y="3651350"/>
            <a:ext cx="4562363" cy="3084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3" name="Google Shape;383;p5"/>
          <p:cNvGrpSpPr/>
          <p:nvPr/>
        </p:nvGrpSpPr>
        <p:grpSpPr>
          <a:xfrm flipH="1">
            <a:off x="-2331998" y="2378310"/>
            <a:ext cx="8735737" cy="2101380"/>
            <a:chOff x="6927898" y="1407881"/>
            <a:chExt cx="8735737" cy="2101380"/>
          </a:xfrm>
        </p:grpSpPr>
        <p:sp>
          <p:nvSpPr>
            <p:cNvPr id="384" name="Google Shape;384;p5"/>
            <p:cNvSpPr/>
            <p:nvPr/>
          </p:nvSpPr>
          <p:spPr>
            <a:xfrm rot="-5400000">
              <a:off x="11682940" y="-1383953"/>
              <a:ext cx="276343" cy="7685047"/>
            </a:xfrm>
            <a:custGeom>
              <a:rect b="b" l="l" r="r" t="t"/>
              <a:pathLst>
                <a:path extrusionOk="0" h="1362075" w="1067752">
                  <a:moveTo>
                    <a:pt x="1" y="0"/>
                  </a:moveTo>
                  <a:lnTo>
                    <a:pt x="1067750" y="0"/>
                  </a:lnTo>
                  <a:lnTo>
                    <a:pt x="1041659" y="21527"/>
                  </a:lnTo>
                  <a:cubicBezTo>
                    <a:pt x="872876" y="190311"/>
                    <a:pt x="768481" y="423483"/>
                    <a:pt x="768481" y="681037"/>
                  </a:cubicBezTo>
                  <a:cubicBezTo>
                    <a:pt x="768481" y="938592"/>
                    <a:pt x="872876" y="1171764"/>
                    <a:pt x="1041659" y="1340547"/>
                  </a:cubicBezTo>
                  <a:lnTo>
                    <a:pt x="1067752" y="1362075"/>
                  </a:lnTo>
                  <a:lnTo>
                    <a:pt x="0" y="1362075"/>
                  </a:lnTo>
                  <a:lnTo>
                    <a:pt x="26092" y="1340547"/>
                  </a:lnTo>
                  <a:cubicBezTo>
                    <a:pt x="194875" y="1171764"/>
                    <a:pt x="299270" y="938592"/>
                    <a:pt x="299270" y="681037"/>
                  </a:cubicBezTo>
                  <a:cubicBezTo>
                    <a:pt x="299270" y="423483"/>
                    <a:pt x="194875" y="190311"/>
                    <a:pt x="26092" y="215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t/>
              </a:r>
              <a:endParaRPr b="0" i="0" sz="135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grpSp>
          <p:nvGrpSpPr>
            <p:cNvPr id="385" name="Google Shape;385;p5"/>
            <p:cNvGrpSpPr/>
            <p:nvPr/>
          </p:nvGrpSpPr>
          <p:grpSpPr>
            <a:xfrm rot="-5400000">
              <a:off x="6927898" y="1407881"/>
              <a:ext cx="2101380" cy="2101380"/>
              <a:chOff x="7007460" y="1425810"/>
              <a:chExt cx="2101380" cy="2101380"/>
            </a:xfrm>
          </p:grpSpPr>
          <p:sp>
            <p:nvSpPr>
              <p:cNvPr id="386" name="Google Shape;386;p5"/>
              <p:cNvSpPr/>
              <p:nvPr/>
            </p:nvSpPr>
            <p:spPr>
              <a:xfrm rot="8100000">
                <a:off x="7450700" y="1869050"/>
                <a:ext cx="1214900" cy="1214900"/>
              </a:xfrm>
              <a:custGeom>
                <a:rect b="b" l="l" r="r" t="t"/>
                <a:pathLst>
                  <a:path extrusionOk="0" h="1214900" w="1214900">
                    <a:moveTo>
                      <a:pt x="177918" y="1036982"/>
                    </a:moveTo>
                    <a:cubicBezTo>
                      <a:pt x="67991" y="927055"/>
                      <a:pt x="0" y="775192"/>
                      <a:pt x="0" y="607450"/>
                    </a:cubicBezTo>
                    <a:cubicBezTo>
                      <a:pt x="0" y="271965"/>
                      <a:pt x="271965" y="0"/>
                      <a:pt x="607450" y="0"/>
                    </a:cubicBezTo>
                    <a:lnTo>
                      <a:pt x="1214900" y="0"/>
                    </a:lnTo>
                    <a:lnTo>
                      <a:pt x="1214900" y="607450"/>
                    </a:lnTo>
                    <a:cubicBezTo>
                      <a:pt x="1214899" y="942935"/>
                      <a:pt x="942935" y="1214899"/>
                      <a:pt x="607450" y="1214900"/>
                    </a:cubicBezTo>
                    <a:cubicBezTo>
                      <a:pt x="439707" y="1214900"/>
                      <a:pt x="287845" y="1146909"/>
                      <a:pt x="177918" y="103698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  <p:sp>
            <p:nvSpPr>
              <p:cNvPr id="387" name="Google Shape;387;p5"/>
              <p:cNvSpPr/>
              <p:nvPr/>
            </p:nvSpPr>
            <p:spPr>
              <a:xfrm rot="8100000">
                <a:off x="7315200" y="1733550"/>
                <a:ext cx="1485900" cy="1485900"/>
              </a:xfrm>
              <a:custGeom>
                <a:rect b="b" l="l" r="r" t="t"/>
                <a:pathLst>
                  <a:path extrusionOk="0" h="1485900" w="1485900">
                    <a:moveTo>
                      <a:pt x="217605" y="1268295"/>
                    </a:moveTo>
                    <a:cubicBezTo>
                      <a:pt x="83158" y="1133847"/>
                      <a:pt x="0" y="948110"/>
                      <a:pt x="0" y="742950"/>
                    </a:cubicBezTo>
                    <a:cubicBezTo>
                      <a:pt x="0" y="332630"/>
                      <a:pt x="332630" y="0"/>
                      <a:pt x="742950" y="0"/>
                    </a:cubicBezTo>
                    <a:lnTo>
                      <a:pt x="1485900" y="0"/>
                    </a:lnTo>
                    <a:lnTo>
                      <a:pt x="1485900" y="742950"/>
                    </a:lnTo>
                    <a:cubicBezTo>
                      <a:pt x="1485900" y="1153270"/>
                      <a:pt x="1153270" y="1485900"/>
                      <a:pt x="742950" y="1485900"/>
                    </a:cubicBezTo>
                    <a:cubicBezTo>
                      <a:pt x="537790" y="1485900"/>
                      <a:pt x="352053" y="1402742"/>
                      <a:pt x="217605" y="1268295"/>
                    </a:cubicBezTo>
                    <a:close/>
                    <a:moveTo>
                      <a:pt x="313418" y="1172482"/>
                    </a:moveTo>
                    <a:cubicBezTo>
                      <a:pt x="423345" y="1282409"/>
                      <a:pt x="575207" y="1350400"/>
                      <a:pt x="742950" y="1350400"/>
                    </a:cubicBezTo>
                    <a:cubicBezTo>
                      <a:pt x="1078435" y="1350399"/>
                      <a:pt x="1350399" y="1078435"/>
                      <a:pt x="1350400" y="742950"/>
                    </a:cubicBezTo>
                    <a:lnTo>
                      <a:pt x="1350400" y="135500"/>
                    </a:lnTo>
                    <a:lnTo>
                      <a:pt x="742950" y="135500"/>
                    </a:lnTo>
                    <a:cubicBezTo>
                      <a:pt x="407465" y="135500"/>
                      <a:pt x="135500" y="407465"/>
                      <a:pt x="135500" y="742950"/>
                    </a:cubicBezTo>
                    <a:cubicBezTo>
                      <a:pt x="135500" y="910692"/>
                      <a:pt x="203491" y="1062555"/>
                      <a:pt x="313418" y="11724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</p:grpSp>
      </p:grpSp>
      <p:sp>
        <p:nvSpPr>
          <p:cNvPr id="388" name="Google Shape;388;p5"/>
          <p:cNvSpPr txBox="1"/>
          <p:nvPr/>
        </p:nvSpPr>
        <p:spPr>
          <a:xfrm>
            <a:off x="4844956" y="3140094"/>
            <a:ext cx="93281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F05130"/>
                </a:solidFill>
                <a:latin typeface="Trebuchet MS"/>
                <a:ea typeface="Trebuchet MS"/>
                <a:cs typeface="Trebuchet MS"/>
                <a:sym typeface="Trebuchet MS"/>
              </a:rPr>
              <a:t>!</a:t>
            </a:r>
            <a:endParaRPr b="0" i="0" sz="1400" u="none" cap="none" strike="noStrike">
              <a:solidFill>
                <a:srgbClr val="F0513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"/>
          <p:cNvSpPr/>
          <p:nvPr/>
        </p:nvSpPr>
        <p:spPr>
          <a:xfrm rot="-5400000">
            <a:off x="1333500" y="-1333500"/>
            <a:ext cx="3429000" cy="609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94" name="Google Shape;394;p6"/>
          <p:cNvSpPr txBox="1"/>
          <p:nvPr/>
        </p:nvSpPr>
        <p:spPr>
          <a:xfrm>
            <a:off x="571499" y="914400"/>
            <a:ext cx="52062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Members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95" name="Google Shape;39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21300" y="1108775"/>
            <a:ext cx="4626467" cy="312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813" y="3651350"/>
            <a:ext cx="4562363" cy="3084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7" name="Google Shape;397;p6"/>
          <p:cNvGrpSpPr/>
          <p:nvPr/>
        </p:nvGrpSpPr>
        <p:grpSpPr>
          <a:xfrm flipH="1">
            <a:off x="99" y="2378311"/>
            <a:ext cx="6404229" cy="2102547"/>
            <a:chOff x="6927314" y="1407882"/>
            <a:chExt cx="6404229" cy="2102548"/>
          </a:xfrm>
        </p:grpSpPr>
        <p:sp>
          <p:nvSpPr>
            <p:cNvPr id="398" name="Google Shape;398;p6"/>
            <p:cNvSpPr/>
            <p:nvPr/>
          </p:nvSpPr>
          <p:spPr>
            <a:xfrm rot="-5400000">
              <a:off x="10516257" y="-218539"/>
              <a:ext cx="277616" cy="5352955"/>
            </a:xfrm>
            <a:custGeom>
              <a:rect b="b" l="l" r="r" t="t"/>
              <a:pathLst>
                <a:path extrusionOk="0" h="1362075" w="1067752">
                  <a:moveTo>
                    <a:pt x="1" y="0"/>
                  </a:moveTo>
                  <a:lnTo>
                    <a:pt x="1067750" y="0"/>
                  </a:lnTo>
                  <a:lnTo>
                    <a:pt x="1041659" y="21527"/>
                  </a:lnTo>
                  <a:cubicBezTo>
                    <a:pt x="872876" y="190311"/>
                    <a:pt x="768481" y="423483"/>
                    <a:pt x="768481" y="681037"/>
                  </a:cubicBezTo>
                  <a:cubicBezTo>
                    <a:pt x="768481" y="938592"/>
                    <a:pt x="872876" y="1171764"/>
                    <a:pt x="1041659" y="1340547"/>
                  </a:cubicBezTo>
                  <a:lnTo>
                    <a:pt x="1067752" y="1362075"/>
                  </a:lnTo>
                  <a:lnTo>
                    <a:pt x="0" y="1362075"/>
                  </a:lnTo>
                  <a:lnTo>
                    <a:pt x="26092" y="1340547"/>
                  </a:lnTo>
                  <a:cubicBezTo>
                    <a:pt x="194875" y="1171764"/>
                    <a:pt x="299270" y="938592"/>
                    <a:pt x="299270" y="681037"/>
                  </a:cubicBezTo>
                  <a:cubicBezTo>
                    <a:pt x="299270" y="423483"/>
                    <a:pt x="194875" y="190311"/>
                    <a:pt x="26092" y="215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t/>
              </a:r>
              <a:endParaRPr b="0" i="0" sz="135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grpSp>
          <p:nvGrpSpPr>
            <p:cNvPr id="399" name="Google Shape;399;p6"/>
            <p:cNvGrpSpPr/>
            <p:nvPr/>
          </p:nvGrpSpPr>
          <p:grpSpPr>
            <a:xfrm rot="-5400000">
              <a:off x="6927314" y="1407882"/>
              <a:ext cx="2102548" cy="2102548"/>
              <a:chOff x="7006291" y="1425226"/>
              <a:chExt cx="2102548" cy="2102548"/>
            </a:xfrm>
          </p:grpSpPr>
          <p:sp>
            <p:nvSpPr>
              <p:cNvPr id="400" name="Google Shape;400;p6"/>
              <p:cNvSpPr/>
              <p:nvPr/>
            </p:nvSpPr>
            <p:spPr>
              <a:xfrm rot="8100000">
                <a:off x="7449885" y="1868712"/>
                <a:ext cx="1215576" cy="1215576"/>
              </a:xfrm>
              <a:custGeom>
                <a:rect b="b" l="l" r="r" t="t"/>
                <a:pathLst>
                  <a:path extrusionOk="0" h="1214900" w="1214900">
                    <a:moveTo>
                      <a:pt x="177918" y="1036982"/>
                    </a:moveTo>
                    <a:cubicBezTo>
                      <a:pt x="67991" y="927055"/>
                      <a:pt x="0" y="775192"/>
                      <a:pt x="0" y="607450"/>
                    </a:cubicBezTo>
                    <a:cubicBezTo>
                      <a:pt x="0" y="271965"/>
                      <a:pt x="271965" y="0"/>
                      <a:pt x="607450" y="0"/>
                    </a:cubicBezTo>
                    <a:lnTo>
                      <a:pt x="1214900" y="0"/>
                    </a:lnTo>
                    <a:lnTo>
                      <a:pt x="1214900" y="607450"/>
                    </a:lnTo>
                    <a:cubicBezTo>
                      <a:pt x="1214899" y="942935"/>
                      <a:pt x="942935" y="1214899"/>
                      <a:pt x="607450" y="1214900"/>
                    </a:cubicBezTo>
                    <a:cubicBezTo>
                      <a:pt x="439707" y="1214900"/>
                      <a:pt x="287845" y="1146909"/>
                      <a:pt x="177918" y="103698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  <p:sp>
            <p:nvSpPr>
              <p:cNvPr id="401" name="Google Shape;401;p6"/>
              <p:cNvSpPr/>
              <p:nvPr/>
            </p:nvSpPr>
            <p:spPr>
              <a:xfrm rot="8100000">
                <a:off x="7314202" y="1733137"/>
                <a:ext cx="1486726" cy="1486726"/>
              </a:xfrm>
              <a:custGeom>
                <a:rect b="b" l="l" r="r" t="t"/>
                <a:pathLst>
                  <a:path extrusionOk="0" h="1485900" w="1485900">
                    <a:moveTo>
                      <a:pt x="217605" y="1268295"/>
                    </a:moveTo>
                    <a:cubicBezTo>
                      <a:pt x="83158" y="1133847"/>
                      <a:pt x="0" y="948110"/>
                      <a:pt x="0" y="742950"/>
                    </a:cubicBezTo>
                    <a:cubicBezTo>
                      <a:pt x="0" y="332630"/>
                      <a:pt x="332630" y="0"/>
                      <a:pt x="742950" y="0"/>
                    </a:cubicBezTo>
                    <a:lnTo>
                      <a:pt x="1485900" y="0"/>
                    </a:lnTo>
                    <a:lnTo>
                      <a:pt x="1485900" y="742950"/>
                    </a:lnTo>
                    <a:cubicBezTo>
                      <a:pt x="1485900" y="1153270"/>
                      <a:pt x="1153270" y="1485900"/>
                      <a:pt x="742950" y="1485900"/>
                    </a:cubicBezTo>
                    <a:cubicBezTo>
                      <a:pt x="537790" y="1485900"/>
                      <a:pt x="352053" y="1402742"/>
                      <a:pt x="217605" y="1268295"/>
                    </a:cubicBezTo>
                    <a:close/>
                    <a:moveTo>
                      <a:pt x="313418" y="1172482"/>
                    </a:moveTo>
                    <a:cubicBezTo>
                      <a:pt x="423345" y="1282409"/>
                      <a:pt x="575207" y="1350400"/>
                      <a:pt x="742950" y="1350400"/>
                    </a:cubicBezTo>
                    <a:cubicBezTo>
                      <a:pt x="1078435" y="1350399"/>
                      <a:pt x="1350399" y="1078435"/>
                      <a:pt x="1350400" y="742950"/>
                    </a:cubicBezTo>
                    <a:lnTo>
                      <a:pt x="1350400" y="135500"/>
                    </a:lnTo>
                    <a:lnTo>
                      <a:pt x="742950" y="135500"/>
                    </a:lnTo>
                    <a:cubicBezTo>
                      <a:pt x="407465" y="135500"/>
                      <a:pt x="135500" y="407465"/>
                      <a:pt x="135500" y="742950"/>
                    </a:cubicBezTo>
                    <a:cubicBezTo>
                      <a:pt x="135500" y="910692"/>
                      <a:pt x="203491" y="1062555"/>
                      <a:pt x="313418" y="11724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</p:grpSp>
      </p:grpSp>
      <p:sp>
        <p:nvSpPr>
          <p:cNvPr id="402" name="Google Shape;402;p6"/>
          <p:cNvSpPr txBox="1"/>
          <p:nvPr/>
        </p:nvSpPr>
        <p:spPr>
          <a:xfrm>
            <a:off x="4844956" y="3140094"/>
            <a:ext cx="932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accent4"/>
                </a:solidFill>
                <a:latin typeface="Trebuchet MS"/>
                <a:ea typeface="Trebuchet MS"/>
                <a:cs typeface="Trebuchet MS"/>
                <a:sym typeface="Trebuchet MS"/>
              </a:rPr>
              <a:t>!</a:t>
            </a:r>
            <a:endParaRPr b="0" i="0" sz="1400" u="none" cap="none" strike="noStrike">
              <a:solidFill>
                <a:schemeClr val="accent4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403" name="Google Shape;403;p6"/>
          <p:cNvGraphicFramePr/>
          <p:nvPr/>
        </p:nvGraphicFramePr>
        <p:xfrm>
          <a:off x="6479050" y="101802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{AC0C75B4-581D-4657-90B1-DA6AF798A883}</a:tableStyleId>
              </a:tblPr>
              <a:tblGrid>
                <a:gridCol w="2160750"/>
                <a:gridCol w="2058800"/>
                <a:gridCol w="1447700"/>
              </a:tblGrid>
              <a:tr h="214250">
                <a:tc grid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b="1" lang="en-US" sz="1300" u="none" cap="none" strike="noStrike"/>
                        <a:t>ELAG Members</a:t>
                      </a:r>
                      <a:endParaRPr b="1" sz="1300" u="none" cap="none" strike="noStrike"/>
                    </a:p>
                  </a:txBody>
                  <a:tcPr marT="9525" marB="9525" marR="47625" marL="47625" anchor="ctr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t/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t/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t/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Ayala Pablo</a:t>
                      </a:r>
                      <a:endParaRPr sz="14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Argentina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Aileen dela Pena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Australia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David Op de Beeck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Belgium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Janice Spence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Canada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Vasos Scoutellas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Cyprus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Louise Bie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Denmark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Rutt Lindström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Estonia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Mikko Härkönen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b="0" i="0" lang="en-US" sz="13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Elisabeth Serrot-Damatte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4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Finland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France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Vicky Fung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Hong Kong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Manisha Mantri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India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Yvonne Coughlan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Ireland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Kristina Dienine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Lithuania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Fareed Mohamad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Malaysia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Inge Soons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Netherlands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Stephanie Kerruish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New Zealand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Leandro Luis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Portugal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Belen Delgado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Spain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Keng-Ling Wallin</a:t>
                      </a:r>
                      <a:endParaRPr sz="1300" u="sng" cap="none" strike="noStrike">
                        <a:solidFill>
                          <a:schemeClr val="hlink"/>
                        </a:solidFill>
                      </a:endParaRPr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Sweden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40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Pero Grgic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Patrick McLaughlin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Tracy Simmonite</a:t>
                      </a:r>
                      <a:endParaRPr sz="14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Member Representative</a:t>
                      </a:r>
                      <a:endParaRPr sz="14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Switzerland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United States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300" u="none" cap="none" strike="noStrike"/>
                        <a:t>United Kingdom</a:t>
                      </a:r>
                      <a:endParaRPr sz="1300" u="none" cap="none" strike="noStrike"/>
                    </a:p>
                  </a:txBody>
                  <a:tcPr marT="9525" marB="9525" marR="47625" marL="47625">
                    <a:lnL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A9A9A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7"/>
          <p:cNvSpPr/>
          <p:nvPr/>
        </p:nvSpPr>
        <p:spPr>
          <a:xfrm rot="-5400000">
            <a:off x="4619625" y="-4619625"/>
            <a:ext cx="2952750" cy="12192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09" name="Google Shape;409;p7"/>
          <p:cNvSpPr/>
          <p:nvPr/>
        </p:nvSpPr>
        <p:spPr>
          <a:xfrm flipH="1" rot="5400000">
            <a:off x="1386641" y="-958756"/>
            <a:ext cx="276343" cy="7713622"/>
          </a:xfrm>
          <a:custGeom>
            <a:rect b="b" l="l" r="r" t="t"/>
            <a:pathLst>
              <a:path extrusionOk="0" h="1362075" w="1067752">
                <a:moveTo>
                  <a:pt x="1" y="0"/>
                </a:moveTo>
                <a:lnTo>
                  <a:pt x="1067750" y="0"/>
                </a:lnTo>
                <a:lnTo>
                  <a:pt x="1041659" y="21527"/>
                </a:lnTo>
                <a:cubicBezTo>
                  <a:pt x="872876" y="190311"/>
                  <a:pt x="768481" y="423483"/>
                  <a:pt x="768481" y="681037"/>
                </a:cubicBezTo>
                <a:cubicBezTo>
                  <a:pt x="768481" y="938592"/>
                  <a:pt x="872876" y="1171764"/>
                  <a:pt x="1041659" y="1340547"/>
                </a:cubicBezTo>
                <a:lnTo>
                  <a:pt x="1067752" y="1362075"/>
                </a:lnTo>
                <a:lnTo>
                  <a:pt x="0" y="1362075"/>
                </a:lnTo>
                <a:lnTo>
                  <a:pt x="26092" y="1340547"/>
                </a:lnTo>
                <a:cubicBezTo>
                  <a:pt x="194875" y="1171764"/>
                  <a:pt x="299270" y="938592"/>
                  <a:pt x="299270" y="681037"/>
                </a:cubicBezTo>
                <a:cubicBezTo>
                  <a:pt x="299270" y="423483"/>
                  <a:pt x="194875" y="190311"/>
                  <a:pt x="26092" y="215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410" name="Google Shape;410;p7"/>
          <p:cNvGrpSpPr/>
          <p:nvPr/>
        </p:nvGrpSpPr>
        <p:grpSpPr>
          <a:xfrm flipH="1">
            <a:off x="5045310" y="1847366"/>
            <a:ext cx="2101380" cy="2101380"/>
            <a:chOff x="7007460" y="1425810"/>
            <a:chExt cx="2101380" cy="2101380"/>
          </a:xfrm>
        </p:grpSpPr>
        <p:sp>
          <p:nvSpPr>
            <p:cNvPr id="411" name="Google Shape;411;p7"/>
            <p:cNvSpPr/>
            <p:nvPr/>
          </p:nvSpPr>
          <p:spPr>
            <a:xfrm rot="8100000">
              <a:off x="7450700" y="1869050"/>
              <a:ext cx="1214900" cy="1214900"/>
            </a:xfrm>
            <a:custGeom>
              <a:rect b="b" l="l" r="r" t="t"/>
              <a:pathLst>
                <a:path extrusionOk="0" h="1214900" w="1214900">
                  <a:moveTo>
                    <a:pt x="177918" y="1036982"/>
                  </a:moveTo>
                  <a:cubicBezTo>
                    <a:pt x="67991" y="927055"/>
                    <a:pt x="0" y="775192"/>
                    <a:pt x="0" y="607450"/>
                  </a:cubicBezTo>
                  <a:cubicBezTo>
                    <a:pt x="0" y="271965"/>
                    <a:pt x="271965" y="0"/>
                    <a:pt x="607450" y="0"/>
                  </a:cubicBezTo>
                  <a:lnTo>
                    <a:pt x="1214900" y="0"/>
                  </a:lnTo>
                  <a:lnTo>
                    <a:pt x="1214900" y="607450"/>
                  </a:lnTo>
                  <a:cubicBezTo>
                    <a:pt x="1214899" y="942935"/>
                    <a:pt x="942935" y="1214899"/>
                    <a:pt x="607450" y="1214900"/>
                  </a:cubicBezTo>
                  <a:cubicBezTo>
                    <a:pt x="439707" y="1214900"/>
                    <a:pt x="287845" y="1146909"/>
                    <a:pt x="177918" y="10369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12" name="Google Shape;412;p7"/>
            <p:cNvSpPr/>
            <p:nvPr/>
          </p:nvSpPr>
          <p:spPr>
            <a:xfrm rot="8100000">
              <a:off x="7315200" y="1733550"/>
              <a:ext cx="1485900" cy="1485900"/>
            </a:xfrm>
            <a:custGeom>
              <a:rect b="b" l="l" r="r" t="t"/>
              <a:pathLst>
                <a:path extrusionOk="0" h="1485900" w="1485900">
                  <a:moveTo>
                    <a:pt x="217605" y="1268295"/>
                  </a:moveTo>
                  <a:cubicBezTo>
                    <a:pt x="83158" y="1133847"/>
                    <a:pt x="0" y="948110"/>
                    <a:pt x="0" y="742950"/>
                  </a:cubicBezTo>
                  <a:cubicBezTo>
                    <a:pt x="0" y="332630"/>
                    <a:pt x="332630" y="0"/>
                    <a:pt x="742950" y="0"/>
                  </a:cubicBezTo>
                  <a:lnTo>
                    <a:pt x="1485900" y="0"/>
                  </a:lnTo>
                  <a:lnTo>
                    <a:pt x="1485900" y="742950"/>
                  </a:lnTo>
                  <a:cubicBezTo>
                    <a:pt x="1485900" y="1153270"/>
                    <a:pt x="1153270" y="1485900"/>
                    <a:pt x="742950" y="1485900"/>
                  </a:cubicBezTo>
                  <a:cubicBezTo>
                    <a:pt x="537790" y="1485900"/>
                    <a:pt x="352053" y="1402742"/>
                    <a:pt x="217605" y="1268295"/>
                  </a:cubicBezTo>
                  <a:close/>
                  <a:moveTo>
                    <a:pt x="313418" y="1172482"/>
                  </a:moveTo>
                  <a:cubicBezTo>
                    <a:pt x="423345" y="1282409"/>
                    <a:pt x="575207" y="1350400"/>
                    <a:pt x="742950" y="1350400"/>
                  </a:cubicBezTo>
                  <a:cubicBezTo>
                    <a:pt x="1078435" y="1350399"/>
                    <a:pt x="1350399" y="1078435"/>
                    <a:pt x="1350400" y="742950"/>
                  </a:cubicBezTo>
                  <a:lnTo>
                    <a:pt x="1350400" y="135500"/>
                  </a:lnTo>
                  <a:lnTo>
                    <a:pt x="742950" y="135500"/>
                  </a:lnTo>
                  <a:cubicBezTo>
                    <a:pt x="407465" y="135500"/>
                    <a:pt x="135500" y="407465"/>
                    <a:pt x="135500" y="742950"/>
                  </a:cubicBezTo>
                  <a:cubicBezTo>
                    <a:pt x="135500" y="910692"/>
                    <a:pt x="203491" y="1062555"/>
                    <a:pt x="313418" y="1172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413" name="Google Shape;413;p7"/>
          <p:cNvSpPr txBox="1"/>
          <p:nvPr/>
        </p:nvSpPr>
        <p:spPr>
          <a:xfrm>
            <a:off x="3969467" y="914400"/>
            <a:ext cx="433644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1" i="0" sz="32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Declaration of Interest </a:t>
            </a:r>
            <a:endParaRPr b="0" i="0" sz="32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4" name="Google Shape;414;p7"/>
          <p:cNvSpPr/>
          <p:nvPr/>
        </p:nvSpPr>
        <p:spPr>
          <a:xfrm rot="-5400000">
            <a:off x="10510962" y="-958755"/>
            <a:ext cx="276343" cy="7713622"/>
          </a:xfrm>
          <a:custGeom>
            <a:rect b="b" l="l" r="r" t="t"/>
            <a:pathLst>
              <a:path extrusionOk="0" h="1362075" w="1067752">
                <a:moveTo>
                  <a:pt x="1" y="0"/>
                </a:moveTo>
                <a:lnTo>
                  <a:pt x="1067750" y="0"/>
                </a:lnTo>
                <a:lnTo>
                  <a:pt x="1041659" y="21527"/>
                </a:lnTo>
                <a:cubicBezTo>
                  <a:pt x="872876" y="190311"/>
                  <a:pt x="768481" y="423483"/>
                  <a:pt x="768481" y="681037"/>
                </a:cubicBezTo>
                <a:cubicBezTo>
                  <a:pt x="768481" y="938592"/>
                  <a:pt x="872876" y="1171764"/>
                  <a:pt x="1041659" y="1340547"/>
                </a:cubicBezTo>
                <a:lnTo>
                  <a:pt x="1067752" y="1362075"/>
                </a:lnTo>
                <a:lnTo>
                  <a:pt x="0" y="1362075"/>
                </a:lnTo>
                <a:lnTo>
                  <a:pt x="26092" y="1340547"/>
                </a:lnTo>
                <a:cubicBezTo>
                  <a:pt x="194875" y="1171764"/>
                  <a:pt x="299270" y="938592"/>
                  <a:pt x="299270" y="681037"/>
                </a:cubicBezTo>
                <a:cubicBezTo>
                  <a:pt x="299270" y="423483"/>
                  <a:pt x="194875" y="190311"/>
                  <a:pt x="26092" y="215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5" name="Google Shape;415;p7"/>
          <p:cNvSpPr/>
          <p:nvPr/>
        </p:nvSpPr>
        <p:spPr>
          <a:xfrm>
            <a:off x="914400" y="3289450"/>
            <a:ext cx="10779600" cy="28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Could all members of ELAG please</a:t>
            </a:r>
            <a:endParaRPr b="1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Go to</a:t>
            </a:r>
            <a:r>
              <a:rPr b="0" i="0" lang="en-US" sz="1800" u="none" cap="none" strike="noStrike">
                <a:solidFill>
                  <a:schemeClr val="dk1"/>
                </a:solidFill>
                <a:uFill>
                  <a:noFill/>
                </a:uFill>
                <a:latin typeface="Trebuchet MS"/>
                <a:ea typeface="Trebuchet MS"/>
                <a:cs typeface="Trebuchet MS"/>
                <a:sym typeface="Trebuchet M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en-US" sz="1800" u="sng" cap="none" strike="noStrike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4"/>
              </a:rPr>
              <a:t>http://snomed.org/elag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Click on ‘Group Members’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○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If you are an ELAG Member representative,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and your name does not appear on the list, please email </a:t>
            </a:r>
            <a:r>
              <a:rPr b="0" i="0" lang="en-US" sz="1800" u="none" cap="none" strike="noStrike">
                <a:solidFill>
                  <a:schemeClr val="dk1"/>
                </a:solidFill>
                <a:uFill>
                  <a:noFill/>
                </a:uFill>
                <a:latin typeface="Trebuchet MS"/>
                <a:ea typeface="Trebuchet MS"/>
                <a:cs typeface="Trebuchet MS"/>
                <a:sym typeface="Trebuchet M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isp@snomed.org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Click on ‘Declaration of Interests’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○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Add any potential conflicts of interest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Char char="○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Update the ‘Last updated’ date </a:t>
            </a:r>
            <a:r>
              <a:rPr b="1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(even if no changes)</a:t>
            </a:r>
            <a:endParaRPr b="0" i="0" sz="1800" u="none" cap="none" strike="noStrike">
              <a:solidFill>
                <a:srgbClr val="3B414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6" name="Google Shape;416;p7"/>
          <p:cNvSpPr txBox="1"/>
          <p:nvPr/>
        </p:nvSpPr>
        <p:spPr>
          <a:xfrm>
            <a:off x="5629592" y="2643129"/>
            <a:ext cx="93281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!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7" name="Google Shape;417;p7"/>
          <p:cNvSpPr/>
          <p:nvPr/>
        </p:nvSpPr>
        <p:spPr>
          <a:xfrm>
            <a:off x="7773639" y="5667792"/>
            <a:ext cx="871200" cy="835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28550" lIns="57125" spcFirstLastPara="1" rIns="57125" wrap="square" tIns="28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8"/>
              <a:buFont typeface="Arial"/>
              <a:buNone/>
            </a:pPr>
            <a:r>
              <a:rPr b="0" i="0" lang="en-US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!</a:t>
            </a:r>
            <a:endParaRPr b="0" i="0" sz="30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8" name="Google Shape;418;p7"/>
          <p:cNvSpPr/>
          <p:nvPr/>
        </p:nvSpPr>
        <p:spPr>
          <a:xfrm>
            <a:off x="8644849" y="5667800"/>
            <a:ext cx="3413400" cy="835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0000" lIns="180000" spcFirstLastPara="1" rIns="180000" wrap="square" tIns="900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B414A"/>
              </a:buClr>
              <a:buSzPts val="1700"/>
              <a:buFont typeface="Calibri"/>
              <a:buNone/>
            </a:pPr>
            <a:r>
              <a:rPr b="1" i="0" lang="en-US" sz="1700" u="none" cap="none" strike="noStrike">
                <a:solidFill>
                  <a:srgbClr val="3B414A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r>
              <a:rPr b="0" i="0" lang="en-US" sz="1700" u="none" cap="none" strike="noStrike">
                <a:solidFill>
                  <a:srgbClr val="3B414A"/>
                </a:solidFill>
                <a:latin typeface="Calibri"/>
                <a:ea typeface="Calibri"/>
                <a:cs typeface="Calibri"/>
                <a:sym typeface="Calibri"/>
              </a:rPr>
              <a:t> If you don’t have access, please email isp@snomed.org</a:t>
            </a:r>
            <a:endParaRPr b="0" i="0" sz="1100" u="none" cap="none" strike="noStrike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8"/>
          <p:cNvSpPr/>
          <p:nvPr/>
        </p:nvSpPr>
        <p:spPr>
          <a:xfrm rot="-5400000">
            <a:off x="7429500" y="-1333500"/>
            <a:ext cx="3429000" cy="609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424" name="Google Shape;424;p8"/>
          <p:cNvGrpSpPr/>
          <p:nvPr/>
        </p:nvGrpSpPr>
        <p:grpSpPr>
          <a:xfrm>
            <a:off x="5787676" y="2378311"/>
            <a:ext cx="8736783" cy="2102547"/>
            <a:chOff x="6927314" y="1407882"/>
            <a:chExt cx="8736783" cy="2102548"/>
          </a:xfrm>
        </p:grpSpPr>
        <p:sp>
          <p:nvSpPr>
            <p:cNvPr id="425" name="Google Shape;425;p8"/>
            <p:cNvSpPr/>
            <p:nvPr/>
          </p:nvSpPr>
          <p:spPr>
            <a:xfrm rot="-5400000">
              <a:off x="11682535" y="-1384820"/>
              <a:ext cx="277616" cy="7685508"/>
            </a:xfrm>
            <a:custGeom>
              <a:rect b="b" l="l" r="r" t="t"/>
              <a:pathLst>
                <a:path extrusionOk="0" h="1362075" w="1067752">
                  <a:moveTo>
                    <a:pt x="1" y="0"/>
                  </a:moveTo>
                  <a:lnTo>
                    <a:pt x="1067750" y="0"/>
                  </a:lnTo>
                  <a:lnTo>
                    <a:pt x="1041659" y="21527"/>
                  </a:lnTo>
                  <a:cubicBezTo>
                    <a:pt x="872876" y="190311"/>
                    <a:pt x="768481" y="423483"/>
                    <a:pt x="768481" y="681037"/>
                  </a:cubicBezTo>
                  <a:cubicBezTo>
                    <a:pt x="768481" y="938592"/>
                    <a:pt x="872876" y="1171764"/>
                    <a:pt x="1041659" y="1340547"/>
                  </a:cubicBezTo>
                  <a:lnTo>
                    <a:pt x="1067752" y="1362075"/>
                  </a:lnTo>
                  <a:lnTo>
                    <a:pt x="0" y="1362075"/>
                  </a:lnTo>
                  <a:lnTo>
                    <a:pt x="26092" y="1340547"/>
                  </a:lnTo>
                  <a:cubicBezTo>
                    <a:pt x="194875" y="1171764"/>
                    <a:pt x="299270" y="938592"/>
                    <a:pt x="299270" y="681037"/>
                  </a:cubicBezTo>
                  <a:cubicBezTo>
                    <a:pt x="299270" y="423483"/>
                    <a:pt x="194875" y="190311"/>
                    <a:pt x="26092" y="215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t/>
              </a:r>
              <a:endParaRPr b="0" i="0" sz="135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grpSp>
          <p:nvGrpSpPr>
            <p:cNvPr id="426" name="Google Shape;426;p8"/>
            <p:cNvGrpSpPr/>
            <p:nvPr/>
          </p:nvGrpSpPr>
          <p:grpSpPr>
            <a:xfrm rot="-5400000">
              <a:off x="6927314" y="1407882"/>
              <a:ext cx="2102548" cy="2102548"/>
              <a:chOff x="7006291" y="1425226"/>
              <a:chExt cx="2102548" cy="2102548"/>
            </a:xfrm>
          </p:grpSpPr>
          <p:sp>
            <p:nvSpPr>
              <p:cNvPr id="427" name="Google Shape;427;p8"/>
              <p:cNvSpPr/>
              <p:nvPr/>
            </p:nvSpPr>
            <p:spPr>
              <a:xfrm rot="8100000">
                <a:off x="7449885" y="1868712"/>
                <a:ext cx="1215576" cy="1215576"/>
              </a:xfrm>
              <a:custGeom>
                <a:rect b="b" l="l" r="r" t="t"/>
                <a:pathLst>
                  <a:path extrusionOk="0" h="1214900" w="1214900">
                    <a:moveTo>
                      <a:pt x="177918" y="1036982"/>
                    </a:moveTo>
                    <a:cubicBezTo>
                      <a:pt x="67991" y="927055"/>
                      <a:pt x="0" y="775192"/>
                      <a:pt x="0" y="607450"/>
                    </a:cubicBezTo>
                    <a:cubicBezTo>
                      <a:pt x="0" y="271965"/>
                      <a:pt x="271965" y="0"/>
                      <a:pt x="607450" y="0"/>
                    </a:cubicBezTo>
                    <a:lnTo>
                      <a:pt x="1214900" y="0"/>
                    </a:lnTo>
                    <a:lnTo>
                      <a:pt x="1214900" y="607450"/>
                    </a:lnTo>
                    <a:cubicBezTo>
                      <a:pt x="1214899" y="942935"/>
                      <a:pt x="942935" y="1214899"/>
                      <a:pt x="607450" y="1214900"/>
                    </a:cubicBezTo>
                    <a:cubicBezTo>
                      <a:pt x="439707" y="1214900"/>
                      <a:pt x="287845" y="1146909"/>
                      <a:pt x="177918" y="103698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  <p:sp>
            <p:nvSpPr>
              <p:cNvPr id="428" name="Google Shape;428;p8"/>
              <p:cNvSpPr/>
              <p:nvPr/>
            </p:nvSpPr>
            <p:spPr>
              <a:xfrm rot="8100000">
                <a:off x="7314202" y="1733137"/>
                <a:ext cx="1486726" cy="1486726"/>
              </a:xfrm>
              <a:custGeom>
                <a:rect b="b" l="l" r="r" t="t"/>
                <a:pathLst>
                  <a:path extrusionOk="0" h="1485900" w="1485900">
                    <a:moveTo>
                      <a:pt x="217605" y="1268295"/>
                    </a:moveTo>
                    <a:cubicBezTo>
                      <a:pt x="83158" y="1133847"/>
                      <a:pt x="0" y="948110"/>
                      <a:pt x="0" y="742950"/>
                    </a:cubicBezTo>
                    <a:cubicBezTo>
                      <a:pt x="0" y="332630"/>
                      <a:pt x="332630" y="0"/>
                      <a:pt x="742950" y="0"/>
                    </a:cubicBezTo>
                    <a:lnTo>
                      <a:pt x="1485900" y="0"/>
                    </a:lnTo>
                    <a:lnTo>
                      <a:pt x="1485900" y="742950"/>
                    </a:lnTo>
                    <a:cubicBezTo>
                      <a:pt x="1485900" y="1153270"/>
                      <a:pt x="1153270" y="1485900"/>
                      <a:pt x="742950" y="1485900"/>
                    </a:cubicBezTo>
                    <a:cubicBezTo>
                      <a:pt x="537790" y="1485900"/>
                      <a:pt x="352053" y="1402742"/>
                      <a:pt x="217605" y="1268295"/>
                    </a:cubicBezTo>
                    <a:close/>
                    <a:moveTo>
                      <a:pt x="313418" y="1172482"/>
                    </a:moveTo>
                    <a:cubicBezTo>
                      <a:pt x="423345" y="1282409"/>
                      <a:pt x="575207" y="1350400"/>
                      <a:pt x="742950" y="1350400"/>
                    </a:cubicBezTo>
                    <a:cubicBezTo>
                      <a:pt x="1078435" y="1350399"/>
                      <a:pt x="1350399" y="1078435"/>
                      <a:pt x="1350400" y="742950"/>
                    </a:cubicBezTo>
                    <a:lnTo>
                      <a:pt x="1350400" y="135500"/>
                    </a:lnTo>
                    <a:lnTo>
                      <a:pt x="742950" y="135500"/>
                    </a:lnTo>
                    <a:cubicBezTo>
                      <a:pt x="407465" y="135500"/>
                      <a:pt x="135500" y="407465"/>
                      <a:pt x="135500" y="742950"/>
                    </a:cubicBezTo>
                    <a:cubicBezTo>
                      <a:pt x="135500" y="910692"/>
                      <a:pt x="203491" y="1062555"/>
                      <a:pt x="313418" y="11724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</p:grpSp>
      </p:grpSp>
      <p:sp>
        <p:nvSpPr>
          <p:cNvPr id="429" name="Google Shape;429;p8"/>
          <p:cNvSpPr txBox="1"/>
          <p:nvPr/>
        </p:nvSpPr>
        <p:spPr>
          <a:xfrm>
            <a:off x="6530349" y="914400"/>
            <a:ext cx="4823400" cy="18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2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ELAG Work Items - 2024</a:t>
            </a:r>
            <a:endParaRPr b="0" i="0" sz="14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30" name="Google Shape;430;p8"/>
          <p:cNvSpPr txBox="1"/>
          <p:nvPr/>
        </p:nvSpPr>
        <p:spPr>
          <a:xfrm>
            <a:off x="6394604" y="3105834"/>
            <a:ext cx="932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!</a:t>
            </a:r>
            <a:endParaRPr b="0" i="0" sz="14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31" name="Google Shape;431;p8"/>
          <p:cNvSpPr/>
          <p:nvPr/>
        </p:nvSpPr>
        <p:spPr>
          <a:xfrm>
            <a:off x="926387" y="791512"/>
            <a:ext cx="4490100" cy="527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To advise on national and international priorities and activities needed to increase knowledge and skills related to SNOMED 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To review and provide advice on SNOMED CT courses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To identify local languages required by each Member's SNOMED CT community for education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Identify potential education delivery partners for each required</a:t>
            </a:r>
            <a:r>
              <a:rPr b="0" i="0" lang="en-US" sz="2000" u="none" cap="none" strike="noStrike">
                <a:solidFill>
                  <a:srgbClr val="3B414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language</a:t>
            </a:r>
            <a:endParaRPr b="0" i="0" sz="1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2" name="Google Shape;432;p8"/>
          <p:cNvPicPr preferRelativeResize="0"/>
          <p:nvPr/>
        </p:nvPicPr>
        <p:blipFill rotWithShape="1">
          <a:blip r:embed="rId3">
            <a:alphaModFix/>
          </a:blip>
          <a:srcRect b="0" l="19887" r="14083" t="0"/>
          <a:stretch/>
        </p:blipFill>
        <p:spPr>
          <a:xfrm>
            <a:off x="7892425" y="3920550"/>
            <a:ext cx="2503148" cy="2526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9"/>
          <p:cNvPicPr preferRelativeResize="0"/>
          <p:nvPr/>
        </p:nvPicPr>
        <p:blipFill rotWithShape="1">
          <a:blip r:embed="rId3">
            <a:alphaModFix/>
          </a:blip>
          <a:srcRect b="0" l="20380" r="20371" t="0"/>
          <a:stretch/>
        </p:blipFill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9"/>
          <p:cNvSpPr txBox="1"/>
          <p:nvPr/>
        </p:nvSpPr>
        <p:spPr>
          <a:xfrm>
            <a:off x="6614614" y="188850"/>
            <a:ext cx="4743600" cy="64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01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1" lang="en-US" sz="2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Agenda</a:t>
            </a:r>
            <a:endParaRPr b="0" i="1" sz="2800" u="none" cap="none" strike="noStrike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ELAG Administration</a:t>
            </a:r>
            <a:endParaRPr b="0" i="0" sz="1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rgbClr val="FFC000"/>
                </a:solidFill>
                <a:latin typeface="Trebuchet MS"/>
                <a:ea typeface="Trebuchet MS"/>
                <a:cs typeface="Trebuchet MS"/>
                <a:sym typeface="Trebuchet MS"/>
              </a:rPr>
              <a:t>Education Team update</a:t>
            </a:r>
            <a:endParaRPr b="0" i="0" sz="2800" u="none" cap="none" strike="noStrike">
              <a:solidFill>
                <a:srgbClr val="FFC000"/>
              </a:solidFill>
              <a:latin typeface="Mulish"/>
              <a:ea typeface="Mulish"/>
              <a:cs typeface="Mulish"/>
              <a:sym typeface="Mulish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rebuchet MS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Lessons Learnt Presentation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5588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Any other business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424A55"/>
      </a:dk1>
      <a:lt1>
        <a:srgbClr val="FFFFFF"/>
      </a:lt1>
      <a:dk2>
        <a:srgbClr val="00A9E0"/>
      </a:dk2>
      <a:lt2>
        <a:srgbClr val="F1F2F1"/>
      </a:lt2>
      <a:accent1>
        <a:srgbClr val="0167B9"/>
      </a:accent1>
      <a:accent2>
        <a:srgbClr val="0067B9"/>
      </a:accent2>
      <a:accent3>
        <a:srgbClr val="654EA2"/>
      </a:accent3>
      <a:accent4>
        <a:srgbClr val="F05130"/>
      </a:accent4>
      <a:accent5>
        <a:srgbClr val="019A77"/>
      </a:accent5>
      <a:accent6>
        <a:srgbClr val="722157"/>
      </a:accent6>
      <a:hlink>
        <a:srgbClr val="1DA7DD"/>
      </a:hlink>
      <a:folHlink>
        <a:srgbClr val="1DA8D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33F79"/>
      </a:accent1>
      <a:accent2>
        <a:srgbClr val="F05231"/>
      </a:accent2>
      <a:accent3>
        <a:srgbClr val="A5A5A5"/>
      </a:accent3>
      <a:accent4>
        <a:srgbClr val="FCCD00"/>
      </a:accent4>
      <a:accent5>
        <a:srgbClr val="05ABBC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33F79"/>
      </a:accent1>
      <a:accent2>
        <a:srgbClr val="F05231"/>
      </a:accent2>
      <a:accent3>
        <a:srgbClr val="A5A5A5"/>
      </a:accent3>
      <a:accent4>
        <a:srgbClr val="FCCD00"/>
      </a:accent4>
      <a:accent5>
        <a:srgbClr val="05ABBC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1_Office Theme">
  <a:themeElements>
    <a:clrScheme name="Custom 3">
      <a:dk1>
        <a:srgbClr val="424A55"/>
      </a:dk1>
      <a:lt1>
        <a:srgbClr val="FFFFFF"/>
      </a:lt1>
      <a:dk2>
        <a:srgbClr val="00A9E0"/>
      </a:dk2>
      <a:lt2>
        <a:srgbClr val="F1F2F1"/>
      </a:lt2>
      <a:accent1>
        <a:srgbClr val="0167B9"/>
      </a:accent1>
      <a:accent2>
        <a:srgbClr val="0067B9"/>
      </a:accent2>
      <a:accent3>
        <a:srgbClr val="654EA2"/>
      </a:accent3>
      <a:accent4>
        <a:srgbClr val="F05130"/>
      </a:accent4>
      <a:accent5>
        <a:srgbClr val="019A77"/>
      </a:accent5>
      <a:accent6>
        <a:srgbClr val="722157"/>
      </a:accent6>
      <a:hlink>
        <a:srgbClr val="1DA7DD"/>
      </a:hlink>
      <a:folHlink>
        <a:srgbClr val="1DA8D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