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8" r:id="rId5"/>
    <p:sldId id="260" r:id="rId6"/>
    <p:sldId id="259" r:id="rId7"/>
    <p:sldId id="261" r:id="rId8"/>
    <p:sldId id="262" r:id="rId9"/>
    <p:sldId id="271" r:id="rId10"/>
    <p:sldId id="272" r:id="rId11"/>
    <p:sldId id="270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392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Current X with Y materials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Adequacy as guidance for modellers?</a:t>
            </a:r>
          </a:p>
          <a:p>
            <a:endParaRPr lang="en-GB" dirty="0"/>
          </a:p>
          <a:p>
            <a:r>
              <a:rPr lang="en-GB" dirty="0" smtClean="0"/>
              <a:t>Ed Cheetham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567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GB" dirty="0"/>
              <a:t>How-to guidance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165772"/>
              </p:ext>
            </p:extLst>
          </p:nvPr>
        </p:nvGraphicFramePr>
        <p:xfrm>
          <a:off x="0" y="838198"/>
          <a:ext cx="9144000" cy="57150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8516"/>
                <a:gridCol w="5257484"/>
                <a:gridCol w="3048000"/>
              </a:tblGrid>
              <a:tr h="461013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Pattern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Definition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Example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525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X co-</a:t>
                      </a:r>
                      <a:r>
                        <a:rPr lang="en-US" sz="2000" b="1" dirty="0" err="1" smtClean="0">
                          <a:effectLst/>
                        </a:rPr>
                        <a:t>occurrent</a:t>
                      </a:r>
                      <a:r>
                        <a:rPr lang="en-US" sz="2000" b="1" dirty="0" smtClean="0">
                          <a:effectLst/>
                        </a:rPr>
                        <a:t> with Y</a:t>
                      </a: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Both </a:t>
                      </a:r>
                      <a:r>
                        <a:rPr lang="en-US" sz="2000" dirty="0">
                          <a:effectLst/>
                        </a:rPr>
                        <a:t>X and Y are co-</a:t>
                      </a:r>
                      <a:r>
                        <a:rPr lang="en-US" sz="2000" dirty="0" err="1">
                          <a:effectLst/>
                        </a:rPr>
                        <a:t>occurrent</a:t>
                      </a:r>
                      <a:r>
                        <a:rPr lang="en-US" sz="2000" dirty="0">
                          <a:effectLst/>
                        </a:rPr>
                        <a:t>  but with no causality or </a:t>
                      </a:r>
                      <a:r>
                        <a:rPr lang="en-US" sz="2000" dirty="0" err="1">
                          <a:effectLst/>
                        </a:rPr>
                        <a:t>manifestational</a:t>
                      </a:r>
                      <a:r>
                        <a:rPr lang="en-US" sz="2000" dirty="0">
                          <a:effectLst/>
                        </a:rPr>
                        <a:t> relationship between X and Y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Hay fever with asthma*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525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X due to Y</a:t>
                      </a: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X </a:t>
                      </a:r>
                      <a:r>
                        <a:rPr lang="en-US" sz="2000" dirty="0">
                          <a:effectLst/>
                        </a:rPr>
                        <a:t>is due to Y but X and Y are not necessarily co-</a:t>
                      </a:r>
                      <a:r>
                        <a:rPr lang="en-US" sz="2000" dirty="0" err="1">
                          <a:effectLst/>
                        </a:rPr>
                        <a:t>occurrent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Disorder of optic chiasm due to non-pituitary neoplasm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525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effectLst/>
                        </a:rPr>
                        <a:t>X co-</a:t>
                      </a:r>
                      <a:r>
                        <a:rPr lang="en-US" sz="2000" b="1" dirty="0" err="1" smtClean="0">
                          <a:effectLst/>
                        </a:rPr>
                        <a:t>occurrent</a:t>
                      </a:r>
                      <a:r>
                        <a:rPr lang="en-US" sz="2000" b="1" baseline="0" dirty="0" smtClean="0">
                          <a:effectLst/>
                        </a:rPr>
                        <a:t> with and due to Y</a:t>
                      </a:r>
                      <a:endParaRPr lang="en-US" sz="2000" b="1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</a:rPr>
                        <a:t>X is due to Y and both X and Y are co-</a:t>
                      </a:r>
                      <a:r>
                        <a:rPr lang="en-US" sz="2000" dirty="0" err="1" smtClean="0">
                          <a:effectLst/>
                        </a:rPr>
                        <a:t>occurrent</a:t>
                      </a:r>
                      <a:endParaRPr lang="en-US" sz="2000" dirty="0" smtClea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dirty="0" smtClean="0">
                          <a:effectLst/>
                        </a:rPr>
                        <a:t>Hernia, with obstruction</a:t>
                      </a:r>
                    </a:p>
                  </a:txBody>
                  <a:tcPr marL="68580" marR="68580" marT="0" marB="0" anchor="ctr"/>
                </a:tc>
              </a:tr>
              <a:tr h="9525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effectLst/>
                        </a:rPr>
                        <a:t>X</a:t>
                      </a:r>
                      <a:r>
                        <a:rPr lang="en-US" sz="2000" b="1" baseline="0" dirty="0" smtClean="0">
                          <a:effectLst/>
                        </a:rPr>
                        <a:t> following Y</a:t>
                      </a:r>
                      <a:endParaRPr lang="en-US" sz="2000" b="1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</a:rPr>
                        <a:t>X temporally follows Y. This does not specify that  X is due to Y although causality ifs frequently implied</a:t>
                      </a:r>
                      <a:endParaRPr lang="en-GB" sz="20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effectLst/>
                        </a:rPr>
                        <a:t>Postvaricella</a:t>
                      </a:r>
                      <a:r>
                        <a:rPr lang="en-US" sz="2000" dirty="0" smtClean="0">
                          <a:effectLst/>
                        </a:rPr>
                        <a:t> encephalitis</a:t>
                      </a:r>
                      <a:endParaRPr lang="en-GB" sz="2000" dirty="0" smtClean="0">
                        <a:effectLst/>
                      </a:endParaRP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</a:endParaRP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43986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X </a:t>
                      </a:r>
                      <a:r>
                        <a:rPr lang="en-US" sz="2000" b="1" dirty="0">
                          <a:effectLst/>
                        </a:rPr>
                        <a:t>caused by </a:t>
                      </a:r>
                      <a:r>
                        <a:rPr lang="en-US" sz="2000" b="1" dirty="0" smtClean="0">
                          <a:effectLst/>
                        </a:rPr>
                        <a:t>Y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This </a:t>
                      </a:r>
                      <a:r>
                        <a:rPr lang="en-US" sz="2000" dirty="0">
                          <a:effectLst/>
                        </a:rPr>
                        <a:t>is a specialization of pattern 2 in which Y represents a material entity and in which the mode of introduction is not significant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Abscess of urethral gland due to Neisseria </a:t>
                      </a:r>
                      <a:r>
                        <a:rPr lang="en-US" sz="2000" dirty="0" err="1">
                          <a:effectLst/>
                        </a:rPr>
                        <a:t>gonorrhoeae</a:t>
                      </a:r>
                      <a:endParaRPr lang="en-GB" sz="2000" dirty="0">
                        <a:effectLst/>
                      </a:endParaRP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822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Desirable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Style</a:t>
            </a:r>
          </a:p>
          <a:p>
            <a:pPr lvl="1"/>
            <a:r>
              <a:rPr lang="en-GB" dirty="0"/>
              <a:t>Consistency within (&amp; between</a:t>
            </a:r>
            <a:r>
              <a:rPr lang="en-GB" dirty="0" smtClean="0"/>
              <a:t>) </a:t>
            </a:r>
            <a:r>
              <a:rPr lang="en-GB" dirty="0" smtClean="0">
                <a:solidFill>
                  <a:srgbClr val="FF0000"/>
                </a:solidFill>
              </a:rPr>
              <a:t>Typos</a:t>
            </a:r>
            <a:endParaRPr lang="en-GB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Specificity (minimal extraneous stuff</a:t>
            </a:r>
            <a:r>
              <a:rPr lang="en-GB" dirty="0" smtClean="0"/>
              <a:t>)</a:t>
            </a:r>
          </a:p>
          <a:p>
            <a:pPr lvl="2"/>
            <a:r>
              <a:rPr lang="en-GB" dirty="0" smtClean="0">
                <a:solidFill>
                  <a:srgbClr val="FF0000"/>
                </a:solidFill>
              </a:rPr>
              <a:t>EP – other EP sections	</a:t>
            </a:r>
          </a:p>
          <a:p>
            <a:pPr lvl="2"/>
            <a:r>
              <a:rPr lang="en-GB" dirty="0" smtClean="0">
                <a:solidFill>
                  <a:srgbClr val="FF0000"/>
                </a:solidFill>
              </a:rPr>
              <a:t>Situation interpretation?</a:t>
            </a:r>
          </a:p>
          <a:p>
            <a:pPr lvl="2"/>
            <a:r>
              <a:rPr lang="da-DK" b="1" dirty="0">
                <a:solidFill>
                  <a:srgbClr val="FF0000"/>
                </a:solidFill>
              </a:rPr>
              <a:t>Pattern 2: X Sit due to Y Sit</a:t>
            </a:r>
            <a:endParaRPr lang="en-GB" b="1" dirty="0" smtClean="0">
              <a:solidFill>
                <a:srgbClr val="FF0000"/>
              </a:solidFill>
            </a:endParaRPr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lvl="1"/>
            <a:endParaRPr lang="en-GB" dirty="0"/>
          </a:p>
          <a:p>
            <a:r>
              <a:rPr lang="en-GB" dirty="0"/>
              <a:t>Governance – review </a:t>
            </a:r>
            <a:r>
              <a:rPr lang="en-GB" dirty="0" smtClean="0"/>
              <a:t>schedule </a:t>
            </a:r>
            <a:r>
              <a:rPr lang="en-GB" dirty="0" smtClean="0">
                <a:solidFill>
                  <a:srgbClr val="FF0000"/>
                </a:solidFill>
              </a:rPr>
              <a:t>No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200400"/>
            <a:ext cx="2286635" cy="2514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145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Personal conclusions and next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Many of the desirable features are in EP, but are organised according to the project template</a:t>
            </a:r>
          </a:p>
          <a:p>
            <a:r>
              <a:rPr lang="en-GB" dirty="0" smtClean="0"/>
              <a:t>Gaps ? currently dealt with informally on calls</a:t>
            </a:r>
          </a:p>
          <a:p>
            <a:r>
              <a:rPr lang="en-GB" dirty="0" smtClean="0"/>
              <a:t>Value in producing modeller guidance</a:t>
            </a:r>
          </a:p>
          <a:p>
            <a:r>
              <a:rPr lang="en-GB" dirty="0" smtClean="0"/>
              <a:t>Redraft using existing content</a:t>
            </a:r>
          </a:p>
          <a:p>
            <a:r>
              <a:rPr lang="en-GB" dirty="0" smtClean="0"/>
              <a:t>Add complex from OP</a:t>
            </a:r>
          </a:p>
          <a:p>
            <a:r>
              <a:rPr lang="en-GB" dirty="0" smtClean="0"/>
              <a:t>Augment elsewhere as noted (&amp; others)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557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 smtClean="0"/>
          </a:p>
          <a:p>
            <a:r>
              <a:rPr lang="en-GB" dirty="0" smtClean="0"/>
              <a:t>Document </a:t>
            </a:r>
            <a:r>
              <a:rPr lang="en-GB" dirty="0" smtClean="0"/>
              <a:t>overviews</a:t>
            </a:r>
          </a:p>
          <a:p>
            <a:r>
              <a:rPr lang="en-GB" dirty="0" smtClean="0"/>
              <a:t>Desirable features?</a:t>
            </a:r>
          </a:p>
          <a:p>
            <a:r>
              <a:rPr lang="en-GB" dirty="0" smtClean="0"/>
              <a:t>Review of adequacy</a:t>
            </a:r>
          </a:p>
          <a:p>
            <a:r>
              <a:rPr lang="en-GB" dirty="0" smtClean="0"/>
              <a:t>Conclusions and next steps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442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Background</a:t>
            </a:r>
            <a:br>
              <a:rPr lang="en-GB" dirty="0" smtClean="0"/>
            </a:br>
            <a:r>
              <a:rPr lang="en-GB" dirty="0" smtClean="0"/>
              <a:t>X with Y – in-use approach</a:t>
            </a:r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864297"/>
              </p:ext>
            </p:extLst>
          </p:nvPr>
        </p:nvGraphicFramePr>
        <p:xfrm>
          <a:off x="685800" y="1295400"/>
          <a:ext cx="7924800" cy="48768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6714"/>
                <a:gridCol w="4556486"/>
                <a:gridCol w="2641600"/>
              </a:tblGrid>
              <a:tr h="393398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Pattern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Definition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Example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128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X co-</a:t>
                      </a:r>
                      <a:r>
                        <a:rPr lang="en-US" sz="2000" b="1" dirty="0" err="1" smtClean="0">
                          <a:effectLst/>
                        </a:rPr>
                        <a:t>occurrent</a:t>
                      </a:r>
                      <a:r>
                        <a:rPr lang="en-US" sz="2000" b="1" dirty="0" smtClean="0">
                          <a:effectLst/>
                        </a:rPr>
                        <a:t> with Y</a:t>
                      </a: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Both </a:t>
                      </a:r>
                      <a:r>
                        <a:rPr lang="en-US" sz="2000" dirty="0">
                          <a:effectLst/>
                        </a:rPr>
                        <a:t>X and Y are co-</a:t>
                      </a:r>
                      <a:r>
                        <a:rPr lang="en-US" sz="2000" dirty="0" err="1">
                          <a:effectLst/>
                        </a:rPr>
                        <a:t>occurrent</a:t>
                      </a:r>
                      <a:r>
                        <a:rPr lang="en-US" sz="2000" dirty="0">
                          <a:effectLst/>
                        </a:rPr>
                        <a:t>  but with no causality or </a:t>
                      </a:r>
                      <a:r>
                        <a:rPr lang="en-US" sz="2000" dirty="0" err="1">
                          <a:effectLst/>
                        </a:rPr>
                        <a:t>manifestational</a:t>
                      </a:r>
                      <a:r>
                        <a:rPr lang="en-US" sz="2000" dirty="0">
                          <a:effectLst/>
                        </a:rPr>
                        <a:t> relationship between X and Y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Hay fever with asthma*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128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X due to Y</a:t>
                      </a: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X </a:t>
                      </a:r>
                      <a:r>
                        <a:rPr lang="en-US" sz="2000" dirty="0">
                          <a:effectLst/>
                        </a:rPr>
                        <a:t>is due to Y but X and Y are not necessarily co-</a:t>
                      </a:r>
                      <a:r>
                        <a:rPr lang="en-US" sz="2000" dirty="0" err="1">
                          <a:effectLst/>
                        </a:rPr>
                        <a:t>occurrent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Disorder of optic chiasm due to non-pituitary neoplasm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128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effectLst/>
                        </a:rPr>
                        <a:t>X co-</a:t>
                      </a:r>
                      <a:r>
                        <a:rPr lang="en-US" sz="2000" b="1" dirty="0" err="1" smtClean="0">
                          <a:effectLst/>
                        </a:rPr>
                        <a:t>occurrent</a:t>
                      </a:r>
                      <a:r>
                        <a:rPr lang="en-US" sz="2000" b="1" baseline="0" dirty="0" smtClean="0">
                          <a:effectLst/>
                        </a:rPr>
                        <a:t> with and due to Y</a:t>
                      </a:r>
                      <a:endParaRPr lang="en-US" sz="2000" b="1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</a:rPr>
                        <a:t>X is due to Y and both X and Y are co-</a:t>
                      </a:r>
                      <a:r>
                        <a:rPr lang="en-US" sz="2000" dirty="0" err="1" smtClean="0">
                          <a:effectLst/>
                        </a:rPr>
                        <a:t>occurrent</a:t>
                      </a:r>
                      <a:endParaRPr lang="en-US" sz="2000" dirty="0" smtClea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dirty="0" smtClean="0">
                          <a:effectLst/>
                        </a:rPr>
                        <a:t>Hernia, with obstruction</a:t>
                      </a:r>
                    </a:p>
                  </a:txBody>
                  <a:tcPr marL="68580" marR="68580" marT="0" marB="0" anchor="ctr"/>
                </a:tc>
              </a:tr>
              <a:tr h="8128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effectLst/>
                        </a:rPr>
                        <a:t>X</a:t>
                      </a:r>
                      <a:r>
                        <a:rPr lang="en-US" sz="2000" b="1" baseline="0" dirty="0" smtClean="0">
                          <a:effectLst/>
                        </a:rPr>
                        <a:t> following Y</a:t>
                      </a:r>
                      <a:endParaRPr lang="en-US" sz="2000" b="1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</a:rPr>
                        <a:t>X temporally follows Y. This does not specify that  X is due to Y although causality ifs frequently implied</a:t>
                      </a:r>
                      <a:endParaRPr lang="en-GB" sz="20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effectLst/>
                        </a:rPr>
                        <a:t>Postvaricella</a:t>
                      </a:r>
                      <a:r>
                        <a:rPr lang="en-US" sz="2000" dirty="0" smtClean="0">
                          <a:effectLst/>
                        </a:rPr>
                        <a:t> encephalitis</a:t>
                      </a:r>
                      <a:endParaRPr lang="en-GB" sz="2000" dirty="0" smtClean="0">
                        <a:effectLst/>
                      </a:endParaRP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</a:endParaRP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2322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X </a:t>
                      </a:r>
                      <a:r>
                        <a:rPr lang="en-US" sz="2000" b="1" dirty="0">
                          <a:effectLst/>
                        </a:rPr>
                        <a:t>caused by </a:t>
                      </a:r>
                      <a:r>
                        <a:rPr lang="en-US" sz="2000" b="1" dirty="0" smtClean="0">
                          <a:effectLst/>
                        </a:rPr>
                        <a:t>Y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This </a:t>
                      </a:r>
                      <a:r>
                        <a:rPr lang="en-US" sz="2000" dirty="0">
                          <a:effectLst/>
                        </a:rPr>
                        <a:t>is a specialization of pattern 2 in which Y represents a material entity and in which the mode of introduction is not significant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Abscess of urethral gland due to Neisseria </a:t>
                      </a:r>
                      <a:r>
                        <a:rPr lang="en-US" sz="2000" dirty="0" err="1">
                          <a:effectLst/>
                        </a:rPr>
                        <a:t>gonorrhoeae</a:t>
                      </a:r>
                      <a:endParaRPr lang="en-GB" sz="2000" dirty="0">
                        <a:effectLst/>
                      </a:endParaRP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3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Document overview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3343275" cy="4683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23998"/>
            <a:ext cx="3814381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74111" y="2926140"/>
            <a:ext cx="14221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dirty="0" smtClean="0">
                <a:solidFill>
                  <a:srgbClr val="FF0000"/>
                </a:solidFill>
              </a:rPr>
              <a:t>EP</a:t>
            </a:r>
            <a:endParaRPr lang="en-GB" sz="9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59213" y="2926140"/>
            <a:ext cx="16369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dirty="0">
                <a:solidFill>
                  <a:srgbClr val="FF0000"/>
                </a:solidFill>
              </a:rPr>
              <a:t>O</a:t>
            </a:r>
            <a:r>
              <a:rPr lang="en-GB" sz="9600" dirty="0" smtClean="0">
                <a:solidFill>
                  <a:srgbClr val="FF0000"/>
                </a:solidFill>
              </a:rPr>
              <a:t>P</a:t>
            </a:r>
            <a:endParaRPr lang="en-GB" sz="9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5400" y="1029789"/>
            <a:ext cx="210249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dirty="0" smtClean="0">
                <a:solidFill>
                  <a:srgbClr val="FF0000"/>
                </a:solidFill>
              </a:rPr>
              <a:t>Elaboration</a:t>
            </a:r>
          </a:p>
          <a:p>
            <a:pPr algn="ctr"/>
            <a:r>
              <a:rPr lang="en-GB" sz="3200" dirty="0" smtClean="0">
                <a:solidFill>
                  <a:srgbClr val="FF0000"/>
                </a:solidFill>
              </a:rPr>
              <a:t>Phase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7400" y="1029789"/>
            <a:ext cx="16335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dirty="0" smtClean="0">
                <a:solidFill>
                  <a:srgbClr val="FF0000"/>
                </a:solidFill>
              </a:rPr>
              <a:t>Outline</a:t>
            </a:r>
          </a:p>
          <a:p>
            <a:pPr algn="ctr"/>
            <a:r>
              <a:rPr lang="en-GB" sz="3200" dirty="0" smtClean="0">
                <a:solidFill>
                  <a:srgbClr val="FF0000"/>
                </a:solidFill>
              </a:rPr>
              <a:t>Proposal</a:t>
            </a:r>
            <a:endParaRPr lang="en-GB" sz="32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8229" y="6161782"/>
            <a:ext cx="3921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dirty="0" smtClean="0">
                <a:solidFill>
                  <a:srgbClr val="FF0000"/>
                </a:solidFill>
              </a:rPr>
              <a:t>Clue: it’s all in this one</a:t>
            </a:r>
            <a:endParaRPr lang="en-GB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97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 outline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EP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530726"/>
          </a:xfrm>
        </p:spPr>
        <p:txBody>
          <a:bodyPr>
            <a:normAutofit/>
          </a:bodyPr>
          <a:lstStyle/>
          <a:p>
            <a:r>
              <a:rPr lang="en-GB" dirty="0" smtClean="0"/>
              <a:t>Glossary</a:t>
            </a:r>
          </a:p>
          <a:p>
            <a:r>
              <a:rPr lang="en-GB" dirty="0" smtClean="0"/>
              <a:t>Intro</a:t>
            </a:r>
          </a:p>
          <a:p>
            <a:r>
              <a:rPr lang="en-GB" dirty="0" smtClean="0"/>
              <a:t>Solution development</a:t>
            </a:r>
          </a:p>
          <a:p>
            <a:pPr lvl="1"/>
            <a:r>
              <a:rPr lang="en-GB" dirty="0" smtClean="0"/>
              <a:t>Initial design</a:t>
            </a:r>
          </a:p>
          <a:p>
            <a:r>
              <a:rPr lang="en-GB" dirty="0" smtClean="0"/>
              <a:t>Recommendation</a:t>
            </a:r>
          </a:p>
          <a:p>
            <a:pPr lvl="1"/>
            <a:r>
              <a:rPr lang="en-GB" dirty="0" smtClean="0"/>
              <a:t>Detailed design</a:t>
            </a:r>
          </a:p>
          <a:p>
            <a:r>
              <a:rPr lang="en-GB" dirty="0" smtClean="0"/>
              <a:t>Quality criteria</a:t>
            </a:r>
          </a:p>
          <a:p>
            <a:pPr lvl="1"/>
            <a:r>
              <a:rPr lang="en-GB" dirty="0" smtClean="0"/>
              <a:t>Metrics</a:t>
            </a:r>
          </a:p>
          <a:p>
            <a:pPr lvl="1"/>
            <a:r>
              <a:rPr lang="en-GB" dirty="0" smtClean="0"/>
              <a:t>Use cases	</a:t>
            </a:r>
          </a:p>
          <a:p>
            <a:pPr lvl="1"/>
            <a:r>
              <a:rPr lang="en-GB" dirty="0" smtClean="0"/>
              <a:t>Test cases</a:t>
            </a:r>
          </a:p>
          <a:p>
            <a:r>
              <a:rPr lang="en-GB" dirty="0" smtClean="0"/>
              <a:t>Project planning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 smtClean="0"/>
              <a:t>OP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GB" dirty="0" smtClean="0"/>
              <a:t>Pretty much stream of consciousness!</a:t>
            </a:r>
          </a:p>
          <a:p>
            <a:r>
              <a:rPr lang="en-GB" dirty="0" smtClean="0"/>
              <a:t>Describes patterns</a:t>
            </a:r>
          </a:p>
          <a:p>
            <a:r>
              <a:rPr lang="en-GB" dirty="0" smtClean="0"/>
              <a:t>Useful aide-memoire for the project group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596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GB" dirty="0" smtClean="0"/>
              <a:t>Desirable features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Justification</a:t>
            </a:r>
          </a:p>
          <a:p>
            <a:r>
              <a:rPr lang="en-GB" dirty="0"/>
              <a:t>Requirements/use cases supported</a:t>
            </a:r>
          </a:p>
          <a:p>
            <a:r>
              <a:rPr lang="en-GB" dirty="0"/>
              <a:t>S</a:t>
            </a:r>
            <a:r>
              <a:rPr lang="en-GB" dirty="0" smtClean="0"/>
              <a:t>cope</a:t>
            </a:r>
          </a:p>
          <a:p>
            <a:pPr lvl="1"/>
            <a:r>
              <a:rPr lang="en-GB" dirty="0" smtClean="0"/>
              <a:t>In scope content</a:t>
            </a:r>
          </a:p>
          <a:p>
            <a:pPr lvl="1"/>
            <a:r>
              <a:rPr lang="en-GB" dirty="0" smtClean="0"/>
              <a:t>Explicitly out of scope</a:t>
            </a:r>
          </a:p>
          <a:p>
            <a:pPr lvl="1"/>
            <a:r>
              <a:rPr lang="en-GB" dirty="0" smtClean="0"/>
              <a:t>Limitations and approach to extremes/exceptions</a:t>
            </a:r>
          </a:p>
          <a:p>
            <a:r>
              <a:rPr lang="en-GB" dirty="0" smtClean="0"/>
              <a:t>How-to explanation</a:t>
            </a:r>
          </a:p>
          <a:p>
            <a:pPr lvl="1"/>
            <a:r>
              <a:rPr lang="en-GB" dirty="0" smtClean="0"/>
              <a:t>Coverage (lexical + logical aspects)</a:t>
            </a:r>
          </a:p>
          <a:p>
            <a:r>
              <a:rPr lang="en-GB" dirty="0" smtClean="0"/>
              <a:t>Examples</a:t>
            </a:r>
          </a:p>
          <a:p>
            <a:r>
              <a:rPr lang="en-GB" dirty="0" smtClean="0"/>
              <a:t>Applicability</a:t>
            </a:r>
          </a:p>
          <a:p>
            <a:pPr lvl="1"/>
            <a:r>
              <a:rPr lang="en-GB" dirty="0"/>
              <a:t>Old and </a:t>
            </a:r>
            <a:r>
              <a:rPr lang="en-GB" dirty="0" smtClean="0"/>
              <a:t>new</a:t>
            </a:r>
          </a:p>
          <a:p>
            <a:r>
              <a:rPr lang="en-GB" dirty="0" smtClean="0"/>
              <a:t>Style</a:t>
            </a:r>
            <a:endParaRPr lang="en-GB" dirty="0"/>
          </a:p>
          <a:p>
            <a:pPr lvl="1"/>
            <a:r>
              <a:rPr lang="en-GB" dirty="0" smtClean="0"/>
              <a:t>Consistency within (&amp; between)</a:t>
            </a:r>
          </a:p>
          <a:p>
            <a:pPr lvl="1"/>
            <a:r>
              <a:rPr lang="en-GB" dirty="0" smtClean="0"/>
              <a:t>Specificity (minimal extraneous stuff)</a:t>
            </a:r>
          </a:p>
          <a:p>
            <a:r>
              <a:rPr lang="en-GB" dirty="0" smtClean="0"/>
              <a:t>Governance – review schedule</a:t>
            </a:r>
          </a:p>
        </p:txBody>
      </p:sp>
    </p:spTree>
    <p:extLst>
      <p:ext uri="{BB962C8B-B14F-4D97-AF65-F5344CB8AC3E}">
        <p14:creationId xmlns:p14="http://schemas.microsoft.com/office/powerpoint/2010/main" val="277583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Desirable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Justification </a:t>
            </a:r>
            <a:r>
              <a:rPr lang="en-GB" dirty="0" smtClean="0">
                <a:solidFill>
                  <a:srgbClr val="FF0000"/>
                </a:solidFill>
              </a:rPr>
              <a:t>Inception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en-GB" dirty="0"/>
              <a:t>Requirements/use cases </a:t>
            </a:r>
            <a:r>
              <a:rPr lang="en-GB" dirty="0" smtClean="0"/>
              <a:t>supported </a:t>
            </a:r>
            <a:r>
              <a:rPr lang="en-GB" dirty="0" smtClean="0">
                <a:solidFill>
                  <a:srgbClr val="FF0000"/>
                </a:solidFill>
              </a:rPr>
              <a:t>5.2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Combinations, mapping targets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Retrieval &amp; Syndromes [not so good]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en-GB" dirty="0"/>
              <a:t>Scope</a:t>
            </a:r>
          </a:p>
          <a:p>
            <a:pPr lvl="1"/>
            <a:r>
              <a:rPr lang="en-GB" dirty="0"/>
              <a:t>In scope </a:t>
            </a:r>
            <a:r>
              <a:rPr lang="en-GB" dirty="0" smtClean="0"/>
              <a:t>content </a:t>
            </a:r>
            <a:r>
              <a:rPr lang="en-GB" dirty="0" smtClean="0">
                <a:solidFill>
                  <a:srgbClr val="FF0000"/>
                </a:solidFill>
              </a:rPr>
              <a:t>3.1.1 (OP – complex)</a:t>
            </a:r>
            <a:endParaRPr lang="en-GB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Explicitly out of </a:t>
            </a:r>
            <a:r>
              <a:rPr lang="en-GB" dirty="0" smtClean="0"/>
              <a:t>scope </a:t>
            </a:r>
            <a:r>
              <a:rPr lang="en-GB" dirty="0" smtClean="0">
                <a:solidFill>
                  <a:srgbClr val="FF0000"/>
                </a:solidFill>
              </a:rPr>
              <a:t>3.1.2 (negation, 2 v. 3)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F</a:t>
            </a:r>
            <a:r>
              <a:rPr lang="en-GB" dirty="0" smtClean="0">
                <a:solidFill>
                  <a:srgbClr val="FF0000"/>
                </a:solidFill>
              </a:rPr>
              <a:t>inding + Event, syndromes</a:t>
            </a:r>
            <a:endParaRPr lang="en-GB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Limitations and approach to </a:t>
            </a:r>
            <a:r>
              <a:rPr lang="en-GB" dirty="0" smtClean="0"/>
              <a:t>extremes/exceptions </a:t>
            </a:r>
            <a:r>
              <a:rPr lang="en-GB" dirty="0" smtClean="0">
                <a:solidFill>
                  <a:srgbClr val="FF0000"/>
                </a:solidFill>
              </a:rPr>
              <a:t>3.1.2, 3.1.3.1</a:t>
            </a:r>
            <a:endParaRPr lang="en-GB" dirty="0">
              <a:solidFill>
                <a:srgbClr val="FF0000"/>
              </a:solidFill>
            </a:endParaRPr>
          </a:p>
          <a:p>
            <a:pPr lvl="1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554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Desirable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How-to </a:t>
            </a:r>
            <a:r>
              <a:rPr lang="en-GB" dirty="0" smtClean="0"/>
              <a:t>explanation </a:t>
            </a:r>
            <a:r>
              <a:rPr lang="en-GB" dirty="0" smtClean="0">
                <a:solidFill>
                  <a:srgbClr val="FF0000"/>
                </a:solidFill>
              </a:rPr>
              <a:t>3.1.3 (OP – textual)</a:t>
            </a:r>
            <a:endParaRPr lang="en-GB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Coverage (lexical + logical aspects</a:t>
            </a:r>
            <a:r>
              <a:rPr lang="en-GB" dirty="0" smtClean="0"/>
              <a:t>)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 smtClean="0">
                <a:solidFill>
                  <a:srgbClr val="FF0000"/>
                </a:solidFill>
              </a:rPr>
              <a:t>4</a:t>
            </a:r>
            <a:endParaRPr lang="en-GB" dirty="0"/>
          </a:p>
          <a:p>
            <a:r>
              <a:rPr lang="en-GB" dirty="0" smtClean="0"/>
              <a:t>Examples </a:t>
            </a:r>
            <a:r>
              <a:rPr lang="en-GB" dirty="0" smtClean="0">
                <a:solidFill>
                  <a:srgbClr val="FF0000"/>
                </a:solidFill>
              </a:rPr>
              <a:t>4 (patterns)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? More work needed on pattern 3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? More work needed on FSNs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OP Complex cases (&amp; Yong)</a:t>
            </a:r>
          </a:p>
          <a:p>
            <a:r>
              <a:rPr lang="en-GB" dirty="0"/>
              <a:t>Applicability</a:t>
            </a:r>
          </a:p>
          <a:p>
            <a:pPr lvl="1"/>
            <a:r>
              <a:rPr lang="en-GB" dirty="0"/>
              <a:t>Old and </a:t>
            </a:r>
            <a:r>
              <a:rPr lang="en-GB" dirty="0" smtClean="0"/>
              <a:t>new</a:t>
            </a:r>
          </a:p>
          <a:p>
            <a:pPr lvl="2"/>
            <a:r>
              <a:rPr lang="en-GB" dirty="0" smtClean="0">
                <a:solidFill>
                  <a:srgbClr val="FF0000"/>
                </a:solidFill>
              </a:rPr>
              <a:t>3.1.3.4 (what to do if existing content ‘near’ new</a:t>
            </a:r>
          </a:p>
          <a:p>
            <a:pPr lvl="2"/>
            <a:r>
              <a:rPr lang="en-GB" dirty="0" smtClean="0">
                <a:solidFill>
                  <a:srgbClr val="FF0000"/>
                </a:solidFill>
              </a:rPr>
              <a:t>No explicit policy on retrospective changes</a:t>
            </a:r>
            <a:endParaRPr lang="en-GB" dirty="0">
              <a:solidFill>
                <a:srgbClr val="FF0000"/>
              </a:solidFill>
            </a:endParaRP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748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GB" dirty="0" smtClean="0"/>
              <a:t>How-to guidance</a:t>
            </a:r>
            <a:endParaRPr lang="en-GB" dirty="0"/>
          </a:p>
        </p:txBody>
      </p:sp>
      <p:pic>
        <p:nvPicPr>
          <p:cNvPr id="4" name="Picture 3" descr="C:\Users\p091025\AppData\Local\Temp\notes42730F\~b859203.TMP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8915399" cy="60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838200" y="6532179"/>
            <a:ext cx="609600" cy="13138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66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596</Words>
  <Application>Microsoft Office PowerPoint</Application>
  <PresentationFormat>On-screen Show (4:3)</PresentationFormat>
  <Paragraphs>146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Current X with Y materials</vt:lpstr>
      <vt:lpstr>Outline</vt:lpstr>
      <vt:lpstr>Background X with Y – in-use approach</vt:lpstr>
      <vt:lpstr>Document overview</vt:lpstr>
      <vt:lpstr>Content outline</vt:lpstr>
      <vt:lpstr>Desirable features</vt:lpstr>
      <vt:lpstr>Desirable features</vt:lpstr>
      <vt:lpstr>Desirable features</vt:lpstr>
      <vt:lpstr>How-to guidance</vt:lpstr>
      <vt:lpstr>How-to guidance</vt:lpstr>
      <vt:lpstr>Desirable features</vt:lpstr>
      <vt:lpstr>Personal conclusions and next steps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Current X with Y materials</dc:title>
  <dc:creator>Cheetham Edward</dc:creator>
  <cp:lastModifiedBy>edch</cp:lastModifiedBy>
  <cp:revision>10</cp:revision>
  <dcterms:created xsi:type="dcterms:W3CDTF">2006-08-16T00:00:00Z</dcterms:created>
  <dcterms:modified xsi:type="dcterms:W3CDTF">2014-10-28T12:01:11Z</dcterms:modified>
</cp:coreProperties>
</file>