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5" r:id="rId1"/>
    <p:sldMasterId id="2147483902" r:id="rId2"/>
  </p:sldMasterIdLst>
  <p:notesMasterIdLst>
    <p:notesMasterId r:id="rId8"/>
  </p:notesMasterIdLst>
  <p:handoutMasterIdLst>
    <p:handoutMasterId r:id="rId9"/>
  </p:handoutMasterIdLst>
  <p:sldIdLst>
    <p:sldId id="328" r:id="rId3"/>
    <p:sldId id="397" r:id="rId4"/>
    <p:sldId id="391" r:id="rId5"/>
    <p:sldId id="396" r:id="rId6"/>
    <p:sldId id="398" r:id="rId7"/>
  </p:sldIdLst>
  <p:sldSz cx="6858000" cy="5143500"/>
  <p:notesSz cx="7010400" cy="9296400"/>
  <p:defaultTextStyle>
    <a:defPPr>
      <a:defRPr lang="en-US"/>
    </a:defPPr>
    <a:lvl1pPr marL="0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6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1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38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84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29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75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21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67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8" userDrawn="1">
          <p15:clr>
            <a:srgbClr val="A4A3A4"/>
          </p15:clr>
        </p15:guide>
        <p15:guide id="2" pos="221" userDrawn="1">
          <p15:clr>
            <a:srgbClr val="A4A3A4"/>
          </p15:clr>
        </p15:guide>
        <p15:guide id="3" pos="4099" userDrawn="1">
          <p15:clr>
            <a:srgbClr val="A4A3A4"/>
          </p15:clr>
        </p15:guide>
        <p15:guide id="4" orient="horz" pos="2822" userDrawn="1">
          <p15:clr>
            <a:srgbClr val="A4A3A4"/>
          </p15:clr>
        </p15:guide>
        <p15:guide id="5" pos="2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lly Kuru" initials="KK" lastIdx="3" clrIdx="0"/>
  <p:cmAuthor id="2" name="Kelly Kuru" initials="KK [2]" lastIdx="3" clrIdx="1"/>
  <p:cmAuthor id="3" name="Kelly Kuru" initials="KK [3]" lastIdx="1" clrIdx="2"/>
  <p:cmAuthor id="4" name="Kelly Kuru" initials="KK [4]" lastIdx="1" clrIdx="3"/>
  <p:cmAuthor id="5" name="Kelly Kuru" initials="KK [5]" lastIdx="1" clrIdx="4"/>
  <p:cmAuthor id="6" name="Kelly Kuru" initials="KK [6]" lastIdx="1" clrIdx="5"/>
  <p:cmAuthor id="7" name="Kelly Kuru" initials="KK [7]" lastIdx="1" clrIdx="6"/>
  <p:cmAuthor id="8" name="Kelly Kuru" initials="KK [8]" lastIdx="1" clrIdx="7"/>
  <p:cmAuthor id="9" name="Kelly Kuru" initials="KK [9]" lastIdx="1" clrIdx="8"/>
  <p:cmAuthor id="10" name="Kelly Kuru" initials="KK [10]" lastIdx="1" clrIdx="9"/>
  <p:cmAuthor id="11" name="Kelly Kuru" initials="KK [11]" lastIdx="1" clrIdx="10"/>
  <p:cmAuthor id="12" name="Kelly Kuru" initials="KK [12]" lastIdx="1" clrIdx="11"/>
  <p:cmAuthor id="13" name="Kelly Kuru" initials="KK [13]" lastIdx="1" clrIdx="12"/>
  <p:cmAuthor id="14" name="Kelly Kuru" initials="KK [14]" lastIdx="1" clrIdx="13"/>
  <p:cmAuthor id="15" name="Kelly Kuru" initials="KK [15]" lastIdx="1" clrIdx="14"/>
  <p:cmAuthor id="16" name="KC" initials="" lastIdx="0" clrIdx="15"/>
  <p:cmAuthor id="17" name="Staff" initials="S" lastIdx="1" clrIdx="1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4350"/>
    <a:srgbClr val="F4BD30"/>
    <a:srgbClr val="8C79B8"/>
    <a:srgbClr val="37BA9A"/>
    <a:srgbClr val="E6E9EE"/>
    <a:srgbClr val="00A9E0"/>
    <a:srgbClr val="09357A"/>
    <a:srgbClr val="CB77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23" autoAdjust="0"/>
    <p:restoredTop sz="93759" autoAdjust="0"/>
  </p:normalViewPr>
  <p:slideViewPr>
    <p:cSldViewPr snapToGrid="0">
      <p:cViewPr varScale="1">
        <p:scale>
          <a:sx n="143" d="100"/>
          <a:sy n="143" d="100"/>
        </p:scale>
        <p:origin x="2208" y="192"/>
      </p:cViewPr>
      <p:guideLst>
        <p:guide orient="horz" pos="758"/>
        <p:guide pos="221"/>
        <p:guide pos="4099"/>
        <p:guide orient="horz" pos="2822"/>
        <p:guide pos="2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23" d="100"/>
          <a:sy n="23" d="100"/>
        </p:scale>
        <p:origin x="-702" y="-10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2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2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8E8302-FAB6-49C8-8345-847646CBD023}" type="datetimeFigureOut">
              <a:rPr lang="en-US" smtClean="0">
                <a:latin typeface="Arial"/>
              </a:rPr>
              <a:pPr/>
              <a:t>3/17/20</a:t>
            </a:fld>
            <a:endParaRPr lang="en-US" dirty="0"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0551"/>
            <a:ext cx="3037840" cy="4642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30551"/>
            <a:ext cx="3037840" cy="4642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EFC9-BB70-4DFF-BB32-59575CB10BE6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214373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182997B8-C321-429B-8575-1DC3C049F63E}" type="datetimeFigureOut">
              <a:rPr lang="en-US" smtClean="0"/>
              <a:pPr/>
              <a:t>3/17/20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65BB8463-FF47-4AB8-A37C-6B473AF28F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03311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291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146" algn="l" defTabSz="914291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291" algn="l" defTabSz="914291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438" algn="l" defTabSz="914291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584" algn="l" defTabSz="914291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5729" algn="l" defTabSz="914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75" algn="l" defTabSz="914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21" algn="l" defTabSz="914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67" algn="l" defTabSz="914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hyperlink" Target="http://www.snomed.org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s://twitter.com/SnomedCT" TargetMode="Externa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hyperlink" Target="http://www.snomed.org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s://twitter.com/SnomedCT" TargetMode="Externa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horizontal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119687" y="1098550"/>
            <a:ext cx="1738313" cy="4044950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722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plai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342900" y="831918"/>
            <a:ext cx="6172200" cy="56872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47663" y="1406988"/>
            <a:ext cx="6191250" cy="3215812"/>
          </a:xfrm>
        </p:spPr>
        <p:txBody>
          <a:bodyPr/>
          <a:lstStyle>
            <a:lvl1pPr>
              <a:spcBef>
                <a:spcPts val="900"/>
              </a:spcBef>
              <a:defRPr sz="1050"/>
            </a:lvl1pPr>
            <a:lvl2pPr marL="342900" indent="0">
              <a:spcBef>
                <a:spcPts val="900"/>
              </a:spcBef>
              <a:defRPr sz="1050">
                <a:latin typeface="Arial"/>
              </a:defRPr>
            </a:lvl2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914900" y="4767264"/>
            <a:ext cx="1600200" cy="3762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>
                <a:solidFill>
                  <a:schemeClr val="accent3"/>
                </a:solidFill>
              </a:defRPr>
            </a:lvl1pPr>
          </a:lstStyle>
          <a:p>
            <a:fld id="{CF0A3129-E875-6648-A0B3-8ABAE574B041}" type="slidenum">
              <a:rPr lang="en-US"/>
              <a:pPr/>
              <a:t>‹#›</a:t>
            </a:fld>
            <a:endParaRPr lang="en-US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352627" y="4788939"/>
            <a:ext cx="4552950" cy="282179"/>
            <a:chOff x="457199" y="4767262"/>
            <a:chExt cx="6070600" cy="376238"/>
          </a:xfrm>
        </p:grpSpPr>
        <p:sp>
          <p:nvSpPr>
            <p:cNvPr id="7" name="Footer Placeholder 2"/>
            <p:cNvSpPr txBox="1">
              <a:spLocks/>
            </p:cNvSpPr>
            <p:nvPr/>
          </p:nvSpPr>
          <p:spPr>
            <a:xfrm>
              <a:off x="457199" y="4767262"/>
              <a:ext cx="4114800" cy="37623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ctr" defTabSz="914291" rtl="0" eaLnBrk="1" latinLnBrk="0" hangingPunct="1">
                <a:defRPr sz="800" b="0" i="0" kern="1200">
                  <a:solidFill>
                    <a:schemeClr val="accent3"/>
                  </a:solidFill>
                  <a:latin typeface="Arial"/>
                  <a:ea typeface="Arial"/>
                  <a:cs typeface="Arial"/>
                </a:defRPr>
              </a:lvl1pPr>
              <a:lvl2pPr marL="457146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91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8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4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9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5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21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7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600" dirty="0"/>
                <a:t>SNOMED International – Leading healthcare terminology, worldwide | </a:t>
              </a:r>
              <a:r>
                <a:rPr lang="en-US" sz="600" dirty="0">
                  <a:hlinkClick r:id="rId2"/>
                </a:rPr>
                <a:t>www.snomed.org</a:t>
              </a:r>
              <a:r>
                <a:rPr lang="en-US" sz="600" dirty="0"/>
                <a:t> |</a:t>
              </a:r>
            </a:p>
          </p:txBody>
        </p:sp>
        <p:pic>
          <p:nvPicPr>
            <p:cNvPr id="8" name="twitter SNOMED Med Grey.eps" descr="/Users/kathyair/Data/SNOMED/2212 PPT Template/images/twitter SNOMED Med Grey.eps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5950" y="4794250"/>
              <a:ext cx="320040" cy="320040"/>
            </a:xfrm>
            <a:prstGeom prst="rect">
              <a:avLst/>
            </a:prstGeom>
          </p:spPr>
        </p:pic>
        <p:sp>
          <p:nvSpPr>
            <p:cNvPr id="9" name="Footer Placeholder 2"/>
            <p:cNvSpPr txBox="1">
              <a:spLocks/>
            </p:cNvSpPr>
            <p:nvPr/>
          </p:nvSpPr>
          <p:spPr>
            <a:xfrm>
              <a:off x="4698999" y="4767262"/>
              <a:ext cx="1828800" cy="37623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ctr" defTabSz="914291" rtl="0" eaLnBrk="1" latinLnBrk="0" hangingPunct="1">
                <a:defRPr sz="800" b="0" i="0" kern="1200">
                  <a:solidFill>
                    <a:schemeClr val="accent3"/>
                  </a:solidFill>
                  <a:latin typeface="Arial"/>
                  <a:ea typeface="Arial"/>
                  <a:cs typeface="Arial"/>
                </a:defRPr>
              </a:lvl1pPr>
              <a:lvl2pPr marL="457146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91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8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4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9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5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21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7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600" dirty="0">
                  <a:hlinkClick r:id="rId4"/>
                </a:rPr>
                <a:t>@Snomedct </a:t>
              </a:r>
              <a:r>
                <a:rPr lang="de-DE" sz="600" dirty="0"/>
                <a:t>| </a:t>
              </a:r>
              <a:r>
                <a:rPr lang="en-US" sz="600" dirty="0"/>
                <a:t>© 2019 IHTSDO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0300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119687" y="920750"/>
            <a:ext cx="1738313" cy="4222750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0A3129-E875-6648-A0B3-8ABAE574B041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342900" y="831918"/>
            <a:ext cx="6172200" cy="56872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47663" y="1406988"/>
            <a:ext cx="6191250" cy="3215812"/>
          </a:xfrm>
        </p:spPr>
        <p:txBody>
          <a:bodyPr/>
          <a:lstStyle>
            <a:lvl1pPr>
              <a:spcBef>
                <a:spcPts val="900"/>
              </a:spcBef>
              <a:defRPr sz="1050"/>
            </a:lvl1pPr>
            <a:lvl2pPr marL="342900" indent="0">
              <a:spcBef>
                <a:spcPts val="900"/>
              </a:spcBef>
              <a:defRPr sz="1050">
                <a:latin typeface="Arial"/>
              </a:defRPr>
            </a:lvl2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 dirty="0"/>
              <a:t>Second level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52627" y="4788939"/>
            <a:ext cx="4552950" cy="282179"/>
            <a:chOff x="457199" y="4767262"/>
            <a:chExt cx="6070600" cy="376238"/>
          </a:xfrm>
        </p:grpSpPr>
        <p:sp>
          <p:nvSpPr>
            <p:cNvPr id="9" name="Footer Placeholder 2"/>
            <p:cNvSpPr txBox="1">
              <a:spLocks/>
            </p:cNvSpPr>
            <p:nvPr/>
          </p:nvSpPr>
          <p:spPr>
            <a:xfrm>
              <a:off x="457199" y="4767262"/>
              <a:ext cx="4114800" cy="37623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ctr" defTabSz="914291" rtl="0" eaLnBrk="1" latinLnBrk="0" hangingPunct="1">
                <a:defRPr sz="800" b="0" i="0" kern="1200">
                  <a:solidFill>
                    <a:schemeClr val="accent3"/>
                  </a:solidFill>
                  <a:latin typeface="Arial"/>
                  <a:ea typeface="Arial"/>
                  <a:cs typeface="Arial"/>
                </a:defRPr>
              </a:lvl1pPr>
              <a:lvl2pPr marL="457146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91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8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4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9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5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21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7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600" dirty="0"/>
                <a:t>SNOMED International – Leading healthcare terminology, worldwide | </a:t>
              </a:r>
              <a:r>
                <a:rPr lang="en-US" sz="600" dirty="0">
                  <a:hlinkClick r:id="rId2"/>
                </a:rPr>
                <a:t>www.snomed.org</a:t>
              </a:r>
              <a:r>
                <a:rPr lang="en-US" sz="600" dirty="0"/>
                <a:t> |</a:t>
              </a:r>
            </a:p>
          </p:txBody>
        </p:sp>
        <p:pic>
          <p:nvPicPr>
            <p:cNvPr id="10" name="twitter SNOMED Med Grey.eps" descr="/Users/kathyair/Data/SNOMED/2212 PPT Template/images/twitter SNOMED Med Grey.eps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5950" y="4794250"/>
              <a:ext cx="320040" cy="320040"/>
            </a:xfrm>
            <a:prstGeom prst="rect">
              <a:avLst/>
            </a:prstGeom>
          </p:spPr>
        </p:pic>
        <p:sp>
          <p:nvSpPr>
            <p:cNvPr id="11" name="Footer Placeholder 2"/>
            <p:cNvSpPr txBox="1">
              <a:spLocks/>
            </p:cNvSpPr>
            <p:nvPr/>
          </p:nvSpPr>
          <p:spPr>
            <a:xfrm>
              <a:off x="4698999" y="4767262"/>
              <a:ext cx="1828800" cy="37623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ctr" defTabSz="914291" rtl="0" eaLnBrk="1" latinLnBrk="0" hangingPunct="1">
                <a:defRPr sz="800" b="0" i="0" kern="1200">
                  <a:solidFill>
                    <a:schemeClr val="accent3"/>
                  </a:solidFill>
                  <a:latin typeface="Arial"/>
                  <a:ea typeface="Arial"/>
                  <a:cs typeface="Arial"/>
                </a:defRPr>
              </a:lvl1pPr>
              <a:lvl2pPr marL="457146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91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8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4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9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5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21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7" algn="l" defTabSz="91429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600" dirty="0">
                  <a:hlinkClick r:id="rId4"/>
                </a:rPr>
                <a:t>@Snomedct </a:t>
              </a:r>
              <a:r>
                <a:rPr lang="de-DE" sz="600" dirty="0"/>
                <a:t>| </a:t>
              </a:r>
              <a:r>
                <a:rPr lang="en-US" sz="600" dirty="0"/>
                <a:t>© 2019 IHTSDO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9674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A3129-E875-6648-A0B3-8ABAE574B04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47662" y="1406988"/>
            <a:ext cx="2915083" cy="3215812"/>
          </a:xfrm>
        </p:spPr>
        <p:txBody>
          <a:bodyPr/>
          <a:lstStyle>
            <a:lvl1pPr>
              <a:spcBef>
                <a:spcPts val="900"/>
              </a:spcBef>
              <a:defRPr sz="1350"/>
            </a:lvl1pPr>
            <a:lvl2pPr marL="342900" indent="0">
              <a:spcBef>
                <a:spcPts val="900"/>
              </a:spcBef>
              <a:defRPr sz="1350">
                <a:latin typeface="Arial"/>
              </a:defRPr>
            </a:lvl2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 dirty="0"/>
              <a:t>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366655" y="1420838"/>
            <a:ext cx="3127670" cy="3215812"/>
          </a:xfrm>
        </p:spPr>
        <p:txBody>
          <a:bodyPr/>
          <a:lstStyle>
            <a:lvl1pPr>
              <a:spcBef>
                <a:spcPts val="900"/>
              </a:spcBef>
              <a:defRPr sz="1350"/>
            </a:lvl1pPr>
            <a:lvl2pPr marL="342900" indent="0">
              <a:spcBef>
                <a:spcPts val="900"/>
              </a:spcBef>
              <a:defRPr sz="1350">
                <a:latin typeface="Arial"/>
              </a:defRPr>
            </a:lvl2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67704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A3129-E875-6648-A0B3-8ABAE574B04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47662" y="3532909"/>
            <a:ext cx="6167438" cy="1089891"/>
          </a:xfrm>
        </p:spPr>
        <p:txBody>
          <a:bodyPr/>
          <a:lstStyle>
            <a:lvl1pPr>
              <a:spcBef>
                <a:spcPts val="900"/>
              </a:spcBef>
              <a:defRPr sz="1050"/>
            </a:lvl1pPr>
            <a:lvl2pPr marL="342900" indent="0">
              <a:spcBef>
                <a:spcPts val="900"/>
              </a:spcBef>
              <a:defRPr sz="1050">
                <a:latin typeface="Arial"/>
              </a:defRPr>
            </a:lvl2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 dirty="0"/>
              <a:t>Second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2456" y="1579563"/>
            <a:ext cx="2514600" cy="1814512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688557" y="1565703"/>
            <a:ext cx="2514600" cy="1814512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A3129-E875-6648-A0B3-8ABAE574B04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47662" y="1545094"/>
            <a:ext cx="3559320" cy="3077706"/>
          </a:xfrm>
        </p:spPr>
        <p:txBody>
          <a:bodyPr/>
          <a:lstStyle>
            <a:lvl1pPr>
              <a:spcBef>
                <a:spcPts val="900"/>
              </a:spcBef>
              <a:defRPr sz="1050"/>
            </a:lvl1pPr>
            <a:lvl2pPr marL="342900" indent="0">
              <a:spcBef>
                <a:spcPts val="900"/>
              </a:spcBef>
              <a:defRPr sz="1050">
                <a:latin typeface="Arial"/>
              </a:defRPr>
            </a:lvl2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 dirty="0"/>
              <a:t>Second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4000499" y="1545093"/>
            <a:ext cx="2514600" cy="3077706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A3129-E875-6648-A0B3-8ABAE574B04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Vertical Text Placeholder 8"/>
          <p:cNvSpPr>
            <a:spLocks noGrp="1"/>
          </p:cNvSpPr>
          <p:nvPr>
            <p:ph type="body" orient="vert" sz="quarter" idx="11"/>
          </p:nvPr>
        </p:nvSpPr>
        <p:spPr>
          <a:xfrm rot="10800000">
            <a:off x="789711" y="1550988"/>
            <a:ext cx="633845" cy="3117850"/>
          </a:xfrm>
        </p:spPr>
        <p:txBody>
          <a:bodyPr vert="eaVert"/>
          <a:lstStyle>
            <a:lvl1pPr algn="ctr">
              <a:defRPr sz="1350"/>
            </a:lvl1pPr>
            <a:lvl2pPr algn="ctr">
              <a:defRPr sz="135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1611023" y="1550988"/>
            <a:ext cx="4519613" cy="31178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328" y="157647"/>
            <a:ext cx="561772" cy="56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246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1108778"/>
            <a:ext cx="6858000" cy="4034722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6858000" cy="1089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736" y="215731"/>
            <a:ext cx="1712068" cy="7622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74" y="206897"/>
            <a:ext cx="1809344" cy="771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742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</p:sldLayoutIdLst>
  <p:hf hdr="0" dt="0"/>
  <p:txStyles>
    <p:titleStyle>
      <a:lvl1pPr marL="0" marR="0" indent="0" algn="l" defTabSz="34290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2250" b="1" kern="1200">
          <a:solidFill>
            <a:schemeClr val="bg1"/>
          </a:solidFill>
          <a:latin typeface="+mj-lt"/>
          <a:ea typeface="+mj-ea"/>
          <a:cs typeface="Verdana"/>
        </a:defRPr>
      </a:lvl1pPr>
    </p:titleStyle>
    <p:bodyStyle>
      <a:lvl1pPr marL="0" marR="0" indent="0" algn="l" defTabSz="3429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/>
        <a:buNone/>
        <a:tabLst/>
        <a:defRPr sz="1200" b="0" i="0" kern="1200" spc="0" baseline="0">
          <a:solidFill>
            <a:schemeClr val="tx1"/>
          </a:solidFill>
          <a:latin typeface="Arial"/>
          <a:ea typeface="+mn-ea"/>
          <a:cs typeface="Arial"/>
        </a:defRPr>
      </a:lvl1pPr>
      <a:lvl2pPr marL="342900" indent="0" algn="l" defTabSz="342900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342900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342900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342900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831909"/>
            <a:ext cx="6172200" cy="56872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"/>
          </p:nvPr>
        </p:nvSpPr>
        <p:spPr>
          <a:xfrm>
            <a:off x="346232" y="1405523"/>
            <a:ext cx="6180775" cy="314954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184900" y="4767264"/>
            <a:ext cx="330200" cy="3762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0" i="0">
                <a:solidFill>
                  <a:schemeClr val="accent3"/>
                </a:solidFill>
                <a:latin typeface="Arial"/>
                <a:cs typeface="Arial"/>
              </a:defRPr>
            </a:lvl1pPr>
          </a:lstStyle>
          <a:p>
            <a:fld id="{CF0A3129-E875-6648-A0B3-8ABAE574B041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342900" y="4762500"/>
            <a:ext cx="6172200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328" y="157647"/>
            <a:ext cx="561772" cy="56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67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7" r:id="rId2"/>
    <p:sldLayoutId id="2147483909" r:id="rId3"/>
    <p:sldLayoutId id="2147483910" r:id="rId4"/>
    <p:sldLayoutId id="2147483911" r:id="rId5"/>
    <p:sldLayoutId id="2147483912" r:id="rId6"/>
    <p:sldLayoutId id="2147483908" r:id="rId7"/>
  </p:sldLayoutIdLst>
  <p:hf hdr="0" dt="0"/>
  <p:txStyles>
    <p:titleStyle>
      <a:lvl1pPr algn="l" defTabSz="342900" rtl="0" eaLnBrk="1" latinLnBrk="0" hangingPunct="1">
        <a:spcBef>
          <a:spcPct val="0"/>
        </a:spcBef>
        <a:buNone/>
        <a:defRPr sz="1800" b="0" kern="1200">
          <a:solidFill>
            <a:schemeClr val="accent1"/>
          </a:solidFill>
          <a:latin typeface="+mj-lt"/>
          <a:ea typeface="+mj-ea"/>
          <a:cs typeface="Arial"/>
        </a:defRPr>
      </a:lvl1pPr>
    </p:titleStyle>
    <p:bodyStyle>
      <a:lvl1pPr marL="0" indent="0" algn="l" defTabSz="342900" rtl="0" eaLnBrk="1" latinLnBrk="0" hangingPunct="1">
        <a:spcBef>
          <a:spcPts val="600"/>
        </a:spcBef>
        <a:buFont typeface="Arial"/>
        <a:buNone/>
        <a:defRPr sz="1050" b="0" i="0" kern="1200">
          <a:solidFill>
            <a:schemeClr val="accent2"/>
          </a:solidFill>
          <a:latin typeface="Arial"/>
          <a:ea typeface="+mn-ea"/>
          <a:cs typeface="Arial"/>
        </a:defRPr>
      </a:lvl1pPr>
      <a:lvl2pPr marL="0" indent="0" algn="l" defTabSz="342900" rtl="0" eaLnBrk="1" latinLnBrk="0" hangingPunct="1">
        <a:spcBef>
          <a:spcPct val="20000"/>
        </a:spcBef>
        <a:buFont typeface="Arial"/>
        <a:buNone/>
        <a:defRPr sz="1050" b="0" kern="1200">
          <a:solidFill>
            <a:schemeClr val="tx1">
              <a:lumMod val="50000"/>
            </a:schemeClr>
          </a:solidFill>
          <a:latin typeface="Verdana"/>
          <a:ea typeface="+mn-ea"/>
          <a:cs typeface="+mn-cs"/>
        </a:defRPr>
      </a:lvl2pPr>
      <a:lvl3pPr marL="34290" indent="0" algn="l" defTabSz="342900" rtl="0" eaLnBrk="1" latinLnBrk="0" hangingPunct="1">
        <a:spcBef>
          <a:spcPts val="600"/>
        </a:spcBef>
        <a:buFont typeface="Arial"/>
        <a:buNone/>
        <a:defRPr sz="900" b="0" kern="1200">
          <a:solidFill>
            <a:schemeClr val="tx1">
              <a:lumMod val="50000"/>
            </a:schemeClr>
          </a:solidFill>
          <a:latin typeface="Verdana"/>
          <a:ea typeface="+mn-ea"/>
          <a:cs typeface="+mn-cs"/>
        </a:defRPr>
      </a:lvl3pPr>
      <a:lvl4pPr marL="1028700" indent="0" algn="l" defTabSz="342900" rtl="0" eaLnBrk="1" latinLnBrk="0" hangingPunct="1">
        <a:spcBef>
          <a:spcPct val="20000"/>
        </a:spcBef>
        <a:buFont typeface="Arial"/>
        <a:buNone/>
        <a:defRPr sz="750" b="0" kern="1200">
          <a:solidFill>
            <a:schemeClr val="tx1">
              <a:lumMod val="50000"/>
            </a:schemeClr>
          </a:solidFill>
          <a:latin typeface="Verdana"/>
          <a:ea typeface="+mn-ea"/>
          <a:cs typeface="+mn-cs"/>
        </a:defRPr>
      </a:lvl4pPr>
      <a:lvl5pPr marL="1371600" indent="0" algn="l" defTabSz="342900" rtl="0" eaLnBrk="1" latinLnBrk="0" hangingPunct="1">
        <a:spcBef>
          <a:spcPct val="20000"/>
        </a:spcBef>
        <a:buFont typeface="Arial"/>
        <a:buNone/>
        <a:defRPr sz="1500" kern="1200">
          <a:solidFill>
            <a:schemeClr val="tx1"/>
          </a:solidFill>
          <a:latin typeface="Verdana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kathyair/Data/SNOMED/2212%20PPT%20Template/images/questions.pn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0513" y="3162301"/>
            <a:ext cx="4267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Summary of approach to the work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17 March 2020</a:t>
            </a:r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646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0A3129-E875-6648-A0B3-8ABAE574B04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64842" y="731557"/>
            <a:ext cx="6172200" cy="568721"/>
          </a:xfrm>
        </p:spPr>
        <p:txBody>
          <a:bodyPr/>
          <a:lstStyle/>
          <a:p>
            <a:r>
              <a:rPr lang="en-US" dirty="0"/>
              <a:t>What and who - summary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Purpose is to model into SNOMED CT, content of ICNP 2019 where it meets editorial guidance by July 2021 International release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Role of Nursing CRG (wider group)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sz="1200" dirty="0"/>
              <a:t>Validate the decisions of the Project Group from a global nursing perspective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Role of ICNP 2019 Content Project Group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sz="1200" dirty="0"/>
              <a:t>Work with SNOMED International and ICN to make recommendations on how the ICNP 2019 should be represented in SNOMED CT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sz="1200" dirty="0"/>
              <a:t>Focused on relevance for Nursing use in the EHR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514350" lvl="1" indent="-171450">
              <a:buFont typeface="Arial" panose="020B0604020202020204" pitchFamily="34" charset="0"/>
              <a:buChar char="•"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8767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0A3129-E875-6648-A0B3-8ABAE574B04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42900" y="457201"/>
            <a:ext cx="6172200" cy="624468"/>
          </a:xfrm>
        </p:spPr>
        <p:txBody>
          <a:bodyPr/>
          <a:lstStyle/>
          <a:p>
            <a:r>
              <a:rPr lang="en-US" dirty="0"/>
              <a:t>Key steps -1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47663" y="1182029"/>
            <a:ext cx="6191250" cy="3440771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Establish Project Group (task and finish)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SNOMED International Author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ICN representative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3 or 4 nursing experts with ICNP and SNOMED CT knowledge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NANDA-I expert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Coordination – Jane/Ian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Nominations of nursing experts for Project Group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1200" b="1" dirty="0"/>
              <a:t>By March 25</a:t>
            </a:r>
            <a:r>
              <a:rPr lang="en-US" sz="1200" b="1" baseline="30000" dirty="0"/>
              <a:t>th</a:t>
            </a:r>
            <a:r>
              <a:rPr lang="en-US" sz="1200" b="1" dirty="0"/>
              <a:t> 2020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Demonstrated knowledge SNOMED CT and ICNP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Able to commit to timelines and fast turn around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Previous experience of working with terminologies</a:t>
            </a:r>
          </a:p>
          <a:p>
            <a:endParaRPr lang="en-US" sz="1200" dirty="0"/>
          </a:p>
          <a:p>
            <a:pPr marL="1314450" lvl="3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628650" lvl="1" indent="-285750">
              <a:buFont typeface="Arial" panose="020B0604020202020204" pitchFamily="34" charset="0"/>
              <a:buChar char="•"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7230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0A3129-E875-6648-A0B3-8ABAE574B041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steps - 2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Meeting schedule: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sz="1200" dirty="0"/>
              <a:t>ICNP Content Project Group</a:t>
            </a:r>
          </a:p>
          <a:p>
            <a:pPr marL="1200150" lvl="3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Every 2 weeks, starting 23 April, 2000 UTC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US" sz="1350" dirty="0">
                <a:latin typeface="+mn-lt"/>
              </a:rPr>
              <a:t>Nursing CRG</a:t>
            </a:r>
          </a:p>
          <a:p>
            <a:pPr marL="1200150" lvl="3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Last Tuesday of month, starting 28 April, 2000 UTC</a:t>
            </a:r>
          </a:p>
          <a:p>
            <a:pPr marL="205740" lvl="2" indent="-171450">
              <a:buFont typeface="Arial" panose="020B0604020202020204" pitchFamily="34" charset="0"/>
              <a:buChar char="•"/>
            </a:pPr>
            <a:endParaRPr lang="en-US" dirty="0">
              <a:latin typeface="+mn-lt"/>
            </a:endParaRPr>
          </a:p>
          <a:p>
            <a:pPr marL="205740" lvl="2" indent="-171450">
              <a:buFont typeface="Arial" panose="020B0604020202020204" pitchFamily="34" charset="0"/>
              <a:buChar char="•"/>
            </a:pPr>
            <a:r>
              <a:rPr lang="en-US" sz="1350" dirty="0">
                <a:latin typeface="+mn-lt"/>
              </a:rPr>
              <a:t>All work to be open on Confluence – review and share feedback</a:t>
            </a:r>
          </a:p>
          <a:p>
            <a:pPr marL="205740" lvl="2" indent="-171450">
              <a:buFont typeface="Arial" panose="020B0604020202020204" pitchFamily="34" charset="0"/>
              <a:buChar char="•"/>
            </a:pPr>
            <a:r>
              <a:rPr lang="en-US" sz="1350" dirty="0">
                <a:latin typeface="+mn-lt"/>
              </a:rPr>
              <a:t>Press ‘Watch’ on Nursing CRG page</a:t>
            </a:r>
          </a:p>
          <a:p>
            <a:pPr marL="205740" lvl="2" indent="-171450">
              <a:buFont typeface="Arial" panose="020B0604020202020204" pitchFamily="34" charset="0"/>
              <a:buChar char="•"/>
            </a:pPr>
            <a:r>
              <a:rPr lang="en-US" sz="1350" dirty="0">
                <a:latin typeface="+mn-lt"/>
              </a:rPr>
              <a:t>Project Group a sub group of Nursing CRG</a:t>
            </a:r>
          </a:p>
        </p:txBody>
      </p:sp>
    </p:spTree>
    <p:extLst>
      <p:ext uri="{BB962C8B-B14F-4D97-AF65-F5344CB8AC3E}">
        <p14:creationId xmlns:p14="http://schemas.microsoft.com/office/powerpoint/2010/main" val="38767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474521"/>
            <a:ext cx="6858000" cy="3026042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8" name="questions.png"/>
          <p:cNvPicPr>
            <a:picLocks noChangeAspect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299" y="1990616"/>
            <a:ext cx="2144268" cy="214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419113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lide - horizontal">
  <a:themeElements>
    <a:clrScheme name="SNOMED 1 1">
      <a:dk1>
        <a:srgbClr val="3B3D40"/>
      </a:dk1>
      <a:lt1>
        <a:srgbClr val="FFFFFF"/>
      </a:lt1>
      <a:dk2>
        <a:srgbClr val="53585F"/>
      </a:dk2>
      <a:lt2>
        <a:srgbClr val="DCDEE0"/>
      </a:lt2>
      <a:accent1>
        <a:srgbClr val="00A9E0"/>
      </a:accent1>
      <a:accent2>
        <a:srgbClr val="425563"/>
      </a:accent2>
      <a:accent3>
        <a:srgbClr val="A2AAAD"/>
      </a:accent3>
      <a:accent4>
        <a:srgbClr val="E6E9EE"/>
      </a:accent4>
      <a:accent5>
        <a:srgbClr val="AAB2BE"/>
      </a:accent5>
      <a:accent6>
        <a:srgbClr val="434A55"/>
      </a:accent6>
      <a:hlink>
        <a:srgbClr val="A2AAAD"/>
      </a:hlink>
      <a:folHlink>
        <a:srgbClr val="FF00FF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xt slide - plain">
  <a:themeElements>
    <a:clrScheme name="SNOMED 1">
      <a:dk1>
        <a:srgbClr val="3B3D40"/>
      </a:dk1>
      <a:lt1>
        <a:srgbClr val="FFFFFF"/>
      </a:lt1>
      <a:dk2>
        <a:srgbClr val="53585F"/>
      </a:dk2>
      <a:lt2>
        <a:srgbClr val="DCDEE0"/>
      </a:lt2>
      <a:accent1>
        <a:srgbClr val="00A9E0"/>
      </a:accent1>
      <a:accent2>
        <a:srgbClr val="425563"/>
      </a:accent2>
      <a:accent3>
        <a:srgbClr val="A2AAAD"/>
      </a:accent3>
      <a:accent4>
        <a:srgbClr val="E6E9EE"/>
      </a:accent4>
      <a:accent5>
        <a:srgbClr val="AAB2BE"/>
      </a:accent5>
      <a:accent6>
        <a:srgbClr val="434A55"/>
      </a:accent6>
      <a:hlink>
        <a:srgbClr val="A2AAAD"/>
      </a:hlink>
      <a:folHlink>
        <a:srgbClr val="A2AAAD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32050</TotalTime>
  <Words>225</Words>
  <Application>Microsoft Macintosh PowerPoint</Application>
  <PresentationFormat>Custom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Trebuchet MS</vt:lpstr>
      <vt:lpstr>Verdana</vt:lpstr>
      <vt:lpstr>Title slide - horizontal</vt:lpstr>
      <vt:lpstr>Text slide - plain</vt:lpstr>
      <vt:lpstr>PowerPoint Presentation</vt:lpstr>
      <vt:lpstr>What and who - summary</vt:lpstr>
      <vt:lpstr>Key steps -1 </vt:lpstr>
      <vt:lpstr>Key steps - 2</vt:lpstr>
      <vt:lpstr>PowerPoint Presentation</vt:lpstr>
    </vt:vector>
  </TitlesOfParts>
  <Company>CoyleComp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SNOWMED PPT template</dc:title>
  <dc:creator>KC</dc:creator>
  <cp:lastModifiedBy>igr@snomed.org</cp:lastModifiedBy>
  <cp:revision>848</cp:revision>
  <cp:lastPrinted>2013-09-19T15:32:51Z</cp:lastPrinted>
  <dcterms:created xsi:type="dcterms:W3CDTF">2013-01-15T18:13:18Z</dcterms:created>
  <dcterms:modified xsi:type="dcterms:W3CDTF">2020-03-17T19:25:40Z</dcterms:modified>
</cp:coreProperties>
</file>