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  <p:sldMasterId id="2147483737" r:id="rId2"/>
  </p:sldMasterIdLst>
  <p:notesMasterIdLst>
    <p:notesMasterId r:id="rId20"/>
  </p:notesMasterIdLst>
  <p:sldIdLst>
    <p:sldId id="258" r:id="rId3"/>
    <p:sldId id="280" r:id="rId4"/>
    <p:sldId id="259" r:id="rId5"/>
    <p:sldId id="264" r:id="rId6"/>
    <p:sldId id="260" r:id="rId7"/>
    <p:sldId id="262" r:id="rId8"/>
    <p:sldId id="266" r:id="rId9"/>
    <p:sldId id="263" r:id="rId10"/>
    <p:sldId id="261" r:id="rId11"/>
    <p:sldId id="267" r:id="rId12"/>
    <p:sldId id="268" r:id="rId13"/>
    <p:sldId id="269" r:id="rId14"/>
    <p:sldId id="272" r:id="rId15"/>
    <p:sldId id="273" r:id="rId16"/>
    <p:sldId id="275" r:id="rId17"/>
    <p:sldId id="279" r:id="rId18"/>
    <p:sldId id="270" r:id="rId19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4A1"/>
    <a:srgbClr val="EB8F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5" autoAdjust="0"/>
    <p:restoredTop sz="86411" autoAdjust="0"/>
  </p:normalViewPr>
  <p:slideViewPr>
    <p:cSldViewPr snapToGrid="0" snapToObjects="1">
      <p:cViewPr varScale="1">
        <p:scale>
          <a:sx n="62" d="100"/>
          <a:sy n="62" d="100"/>
        </p:scale>
        <p:origin x="96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4300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925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5339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/>
              <a:t>Click to edit Master subtitle style</a:t>
            </a:r>
            <a:endParaRPr dirty="0"/>
          </a:p>
        </p:txBody>
      </p:sp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184400"/>
            <a:ext cx="7772400" cy="1362075"/>
          </a:xfrm>
        </p:spPr>
        <p:txBody>
          <a:bodyPr anchor="t"/>
          <a:lstStyle>
            <a:lvl1pPr algn="l">
              <a:defRPr sz="4000" b="0" i="0" cap="none">
                <a:latin typeface="Museo 500"/>
                <a:cs typeface="Museo 500"/>
              </a:defRPr>
            </a:lvl1pPr>
          </a:lstStyle>
          <a:p>
            <a:r>
              <a:rPr lang="en-GB"/>
              <a:t>Click to edit Master title style</a:t>
            </a:r>
            <a:endParaRPr lang="da-DK" dirty="0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/>
              <a:t>Drag picture to placeholder or click icon to add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273767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</p:spPr>
        <p:txBody>
          <a:bodyPr tIns="0" b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956667" y="1882620"/>
            <a:ext cx="7282212" cy="3950310"/>
          </a:xfrm>
        </p:spPr>
        <p:txBody>
          <a:bodyPr>
            <a:normAutofit/>
          </a:bodyPr>
          <a:lstStyle>
            <a:lvl1pPr marL="457200" indent="-457200">
              <a:lnSpc>
                <a:spcPct val="90000"/>
              </a:lnSpc>
              <a:buFont typeface="Wingdings" panose="05000000000000000000" pitchFamily="2" charset="2"/>
              <a:buChar char="Ø"/>
              <a:defRPr sz="2800"/>
            </a:lvl1pPr>
            <a:lvl2pPr>
              <a:lnSpc>
                <a:spcPct val="90000"/>
              </a:lnSpc>
              <a:defRPr sz="28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800"/>
            </a:lvl3pPr>
            <a:lvl4pPr>
              <a:lnSpc>
                <a:spcPct val="90000"/>
              </a:lnSpc>
              <a:defRPr sz="2800"/>
            </a:lvl4pPr>
            <a:lvl5pPr>
              <a:lnSpc>
                <a:spcPct val="90000"/>
              </a:lnSpc>
              <a:defRPr sz="2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9/9/2021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snomed-brand-RGB-small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260" y="158738"/>
            <a:ext cx="1063614" cy="106361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4" r:id="rId5"/>
    <p:sldLayoutId id="2147483655" r:id="rId6"/>
    <p:sldLayoutId id="2147483656" r:id="rId7"/>
    <p:sldLayoutId id="2147483681" r:id="rId8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500"/>
          <a:ea typeface="Arial"/>
          <a:cs typeface="Museo 500"/>
          <a:sym typeface="Arial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300"/>
          <a:ea typeface="Arial"/>
          <a:cs typeface="Museo 300"/>
          <a:sym typeface="Arial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_bkg_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6667" y="1882620"/>
            <a:ext cx="7282212" cy="4689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5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ct val="20000"/>
        </a:spcBef>
        <a:buFontTx/>
        <a:buNone/>
        <a:defRPr sz="16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confluence.ihtsdotools.org/display/OBSERVABLE/2021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confluence.ihtsdotools.org/display/DOCEG/Staging+and+Scale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Assessment Scales in SNOMED CT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000" dirty="0"/>
              <a:t>Dr Andrew Norton</a:t>
            </a:r>
          </a:p>
          <a:p>
            <a:r>
              <a:rPr lang="en-US" sz="2000" dirty="0"/>
              <a:t>Clinical Lead</a:t>
            </a:r>
          </a:p>
          <a:p>
            <a:r>
              <a:rPr lang="en-US" sz="2000" dirty="0"/>
              <a:t>SNOMED Anesthesia CRG</a:t>
            </a:r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9674E3-9E30-4D21-8B94-E171E89EB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number of discussions have taken place in Observables Project Group meetings</a:t>
            </a:r>
          </a:p>
          <a:p>
            <a:r>
              <a:rPr lang="en-GB" dirty="0"/>
              <a:t>Summaries can be found in: </a:t>
            </a:r>
            <a:r>
              <a:rPr lang="en-GB" dirty="0">
                <a:hlinkClick r:id="rId2"/>
              </a:rPr>
              <a:t>https://confluence.ihtsdotools.org/display/OBSERVABLE/2021</a:t>
            </a:r>
            <a:endParaRPr lang="en-GB" dirty="0"/>
          </a:p>
          <a:p>
            <a:r>
              <a:rPr lang="en-GB" dirty="0"/>
              <a:t>Proposals have been developed by James Campbell, University of Nebraska to use and extend the observable entity model </a:t>
            </a:r>
          </a:p>
          <a:p>
            <a:r>
              <a:rPr lang="en-GB" dirty="0"/>
              <a:t>With thanks for this work and some of the following slides that illustrate the model.</a:t>
            </a:r>
          </a:p>
          <a:p>
            <a:r>
              <a:rPr lang="en-GB" dirty="0"/>
              <a:t>An assessment scale component would be modelled including a </a:t>
            </a:r>
            <a:r>
              <a:rPr lang="en-GB" dirty="0" err="1"/>
              <a:t>scale_type</a:t>
            </a:r>
            <a:r>
              <a:rPr lang="en-GB" dirty="0"/>
              <a:t> attribute (most often an ordinal value)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073E0F-954D-49D3-BDC2-C09B9BDAE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Discussions in Observables project group</a:t>
            </a:r>
          </a:p>
        </p:txBody>
      </p:sp>
    </p:spTree>
    <p:extLst>
      <p:ext uri="{BB962C8B-B14F-4D97-AF65-F5344CB8AC3E}">
        <p14:creationId xmlns:p14="http://schemas.microsoft.com/office/powerpoint/2010/main" val="1445395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277388005|Mallampati Grade (observable entity)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INHERES_IN = Entire oropharyngeal cavity (body structure)</a:t>
            </a:r>
          </a:p>
          <a:p>
            <a:r>
              <a:rPr lang="en-US" dirty="0"/>
              <a:t>PROPERTY = Length property </a:t>
            </a:r>
          </a:p>
          <a:p>
            <a:r>
              <a:rPr lang="en-US" dirty="0"/>
              <a:t>TECHNIQUE = </a:t>
            </a:r>
            <a:r>
              <a:rPr lang="en-US" dirty="0" err="1"/>
              <a:t>Mallampati</a:t>
            </a:r>
            <a:r>
              <a:rPr lang="en-US" dirty="0"/>
              <a:t> score (assessment scale)</a:t>
            </a:r>
          </a:p>
          <a:p>
            <a:r>
              <a:rPr lang="en-US" dirty="0"/>
              <a:t>TECHNIQUE =  Inspection technique (visual assessment)</a:t>
            </a:r>
          </a:p>
          <a:p>
            <a:r>
              <a:rPr lang="en-US" dirty="0"/>
              <a:t>SCALE_TYPE = Ordinal</a:t>
            </a:r>
          </a:p>
          <a:p>
            <a:r>
              <a:rPr lang="en-US" dirty="0"/>
              <a:t>PRECONDITION=Mouth wide open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6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-208109"/>
            <a:ext cx="7953158" cy="1359153"/>
          </a:xfrm>
        </p:spPr>
        <p:txBody>
          <a:bodyPr/>
          <a:lstStyle/>
          <a:p>
            <a:r>
              <a:rPr lang="en-US" dirty="0" err="1"/>
              <a:t>Mallampati</a:t>
            </a:r>
            <a:r>
              <a:rPr lang="en-US" dirty="0"/>
              <a:t> Findings Values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7" y="1347361"/>
            <a:ext cx="7282212" cy="3950310"/>
          </a:xfrm>
        </p:spPr>
        <p:txBody>
          <a:bodyPr>
            <a:normAutofit/>
          </a:bodyPr>
          <a:lstStyle/>
          <a:p>
            <a:r>
              <a:rPr lang="en-US" sz="2000" dirty="0"/>
              <a:t>Findings values (qualifier)</a:t>
            </a:r>
          </a:p>
          <a:p>
            <a:r>
              <a:rPr lang="en-US" sz="2000" dirty="0"/>
              <a:t>  Ordinal findings value (qualifier)</a:t>
            </a:r>
          </a:p>
          <a:p>
            <a:r>
              <a:rPr lang="en-US" sz="2000" dirty="0"/>
              <a:t>    Anesthesia ordinal findings value (qualifier)</a:t>
            </a:r>
          </a:p>
          <a:p>
            <a:r>
              <a:rPr lang="en-US" sz="2000" dirty="0"/>
              <a:t>      </a:t>
            </a:r>
            <a:r>
              <a:rPr lang="en-US" sz="2000" dirty="0" err="1"/>
              <a:t>Mallampati</a:t>
            </a:r>
            <a:r>
              <a:rPr lang="en-US" sz="2000" dirty="0"/>
              <a:t> scale value (qualifier)</a:t>
            </a:r>
          </a:p>
          <a:p>
            <a:r>
              <a:rPr lang="en-US" sz="2000" dirty="0"/>
              <a:t>        Grade 1 (qualifier)</a:t>
            </a:r>
          </a:p>
          <a:p>
            <a:r>
              <a:rPr lang="en-US" sz="2000" dirty="0"/>
              <a:t>        Grade 2 (qualifier)</a:t>
            </a:r>
          </a:p>
          <a:p>
            <a:r>
              <a:rPr lang="en-US" sz="2000" dirty="0"/>
              <a:t>        Grade 3 (qualifier)</a:t>
            </a:r>
          </a:p>
          <a:p>
            <a:r>
              <a:rPr lang="en-US" sz="2000" dirty="0"/>
              <a:t>        Grade 4 (qualifier)</a:t>
            </a:r>
          </a:p>
        </p:txBody>
      </p:sp>
    </p:spTree>
    <p:extLst>
      <p:ext uri="{BB962C8B-B14F-4D97-AF65-F5344CB8AC3E}">
        <p14:creationId xmlns:p14="http://schemas.microsoft.com/office/powerpoint/2010/main" val="1624819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8C65A94-4295-4817-98AB-58DABA5F3C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23726"/>
            <a:ext cx="9144000" cy="5140990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6D7CEE-B261-4F8F-AA49-C7D2EE87E8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95982B-97D9-4F2B-A001-D736A1F22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Mallampati</a:t>
            </a:r>
            <a:r>
              <a:rPr lang="en-GB" dirty="0"/>
              <a:t> scale existing content</a:t>
            </a:r>
          </a:p>
        </p:txBody>
      </p:sp>
    </p:spTree>
    <p:extLst>
      <p:ext uri="{BB962C8B-B14F-4D97-AF65-F5344CB8AC3E}">
        <p14:creationId xmlns:p14="http://schemas.microsoft.com/office/powerpoint/2010/main" val="199648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29B27F75-82A1-46AE-A80D-D3600AF01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85447"/>
            <a:ext cx="9144000" cy="514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665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227B04B-8A32-4948-94C7-FABBB30A3D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a paper assessment, information presented to user</a:t>
            </a:r>
          </a:p>
          <a:p>
            <a:r>
              <a:rPr lang="en-GB" dirty="0"/>
              <a:t>In the absence of definitional information, clinical users may well recall top and bottom points of scales, but less accurate recall of intermediate points likely</a:t>
            </a:r>
          </a:p>
          <a:p>
            <a:r>
              <a:rPr lang="en-GB" dirty="0"/>
              <a:t>Anesthesia CRG has made proposals for inclusion of definitions</a:t>
            </a:r>
          </a:p>
          <a:p>
            <a:r>
              <a:rPr lang="en-GB" dirty="0"/>
              <a:t>Problems of clinical findings vs observable entity model</a:t>
            </a:r>
          </a:p>
          <a:p>
            <a:r>
              <a:rPr lang="en-GB" dirty="0"/>
              <a:t>Guidance received that definitional concepts not appropriate in observable entities</a:t>
            </a:r>
          </a:p>
          <a:p>
            <a:r>
              <a:rPr lang="en-GB" dirty="0"/>
              <a:t>Need for </a:t>
            </a:r>
            <a:r>
              <a:rPr lang="en-GB" dirty="0" err="1"/>
              <a:t>refsets</a:t>
            </a:r>
            <a:r>
              <a:rPr lang="en-GB" dirty="0"/>
              <a:t> for definitions</a:t>
            </a:r>
          </a:p>
          <a:p>
            <a:pPr lvl="1"/>
            <a:r>
              <a:rPr lang="en-GB" dirty="0"/>
              <a:t>Where?</a:t>
            </a:r>
          </a:p>
          <a:p>
            <a:pPr lvl="1"/>
            <a:r>
              <a:rPr lang="en-GB" dirty="0"/>
              <a:t>Curation?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3C7461-83C6-4A86-923C-302A15055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Scale points and definitions</a:t>
            </a:r>
          </a:p>
        </p:txBody>
      </p:sp>
    </p:spTree>
    <p:extLst>
      <p:ext uri="{BB962C8B-B14F-4D97-AF65-F5344CB8AC3E}">
        <p14:creationId xmlns:p14="http://schemas.microsoft.com/office/powerpoint/2010/main" val="874994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8687E0-91B3-4DC4-A1B7-B18102806C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07956"/>
            <a:ext cx="9144000" cy="514099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74856E-E784-4991-A78F-326EBB53CD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F69F03-8C3D-4BF6-83DF-D4C8BFEF6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Cormack &amp; </a:t>
            </a:r>
            <a:r>
              <a:rPr lang="en-GB" dirty="0" err="1"/>
              <a:t>Lehane</a:t>
            </a:r>
            <a:r>
              <a:rPr lang="en-GB" dirty="0"/>
              <a:t> scale definitional terms</a:t>
            </a:r>
          </a:p>
        </p:txBody>
      </p:sp>
    </p:spTree>
    <p:extLst>
      <p:ext uri="{BB962C8B-B14F-4D97-AF65-F5344CB8AC3E}">
        <p14:creationId xmlns:p14="http://schemas.microsoft.com/office/powerpoint/2010/main" val="1630605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Mallampati</a:t>
            </a:r>
            <a:r>
              <a:rPr lang="en-US" dirty="0"/>
              <a:t> </a:t>
            </a:r>
            <a:r>
              <a:rPr lang="en-US" dirty="0" err="1"/>
              <a:t>Valueset</a:t>
            </a:r>
            <a:r>
              <a:rPr lang="en-US" dirty="0"/>
              <a:t> </a:t>
            </a:r>
            <a:r>
              <a:rPr lang="en-US" dirty="0" err="1"/>
              <a:t>Refset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307" t="39571" r="39733" b="29937"/>
          <a:stretch/>
        </p:blipFill>
        <p:spPr>
          <a:xfrm>
            <a:off x="0" y="1839951"/>
            <a:ext cx="9326880" cy="376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89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71DE744-7C75-4396-8BAE-0DF7D4492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How do you term clinical findings representing points of assessment scales in SNOMED CT?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064CB7-66A6-4590-B5D2-C9A32D2FE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question</a:t>
            </a:r>
          </a:p>
        </p:txBody>
      </p:sp>
    </p:spTree>
    <p:extLst>
      <p:ext uri="{BB962C8B-B14F-4D97-AF65-F5344CB8AC3E}">
        <p14:creationId xmlns:p14="http://schemas.microsoft.com/office/powerpoint/2010/main" val="4212140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DB60BE2-BB4C-4583-85CA-B48CA62DC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Clinically well accepted</a:t>
            </a:r>
          </a:p>
          <a:p>
            <a:r>
              <a:rPr lang="en-GB" dirty="0"/>
              <a:t>Peer reviewed publication</a:t>
            </a:r>
          </a:p>
          <a:p>
            <a:r>
              <a:rPr lang="en-GB" dirty="0"/>
              <a:t>For predictive tools, adequate sensitivity and specificity</a:t>
            </a:r>
          </a:p>
          <a:p>
            <a:r>
              <a:rPr lang="en-GB" dirty="0"/>
              <a:t>Stable content</a:t>
            </a:r>
          </a:p>
          <a:p>
            <a:r>
              <a:rPr lang="en-GB" dirty="0"/>
              <a:t>Well defined scale points</a:t>
            </a:r>
          </a:p>
          <a:p>
            <a:r>
              <a:rPr lang="en-GB" dirty="0"/>
              <a:t>Calculation methods and equations open source.</a:t>
            </a:r>
          </a:p>
          <a:p>
            <a:r>
              <a:rPr lang="en-GB" dirty="0"/>
              <a:t>Used in multiple domains</a:t>
            </a:r>
          </a:p>
          <a:p>
            <a:r>
              <a:rPr lang="en-GB" dirty="0"/>
              <a:t>No copyright or intellectual property issues</a:t>
            </a:r>
          </a:p>
          <a:p>
            <a:r>
              <a:rPr lang="en-GB" dirty="0"/>
              <a:t>Free or low cost licensing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10BFD5-3927-4EC2-A0C4-D469D80CE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Desirable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58135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251852-E805-4F0B-A01D-12AB2B2459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Extensively used in medicine</a:t>
            </a:r>
          </a:p>
          <a:p>
            <a:r>
              <a:rPr lang="en-GB" dirty="0"/>
              <a:t>Should they form part of SNOMED CT content?</a:t>
            </a:r>
          </a:p>
          <a:p>
            <a:r>
              <a:rPr lang="en-GB" dirty="0"/>
              <a:t>Is it more appropriate to use terminology or application information model?</a:t>
            </a:r>
          </a:p>
          <a:p>
            <a:r>
              <a:rPr lang="en-GB" dirty="0"/>
              <a:t>If SNOMED CT</a:t>
            </a:r>
          </a:p>
          <a:p>
            <a:pPr lvl="1"/>
            <a:r>
              <a:rPr lang="en-GB" dirty="0"/>
              <a:t>How should they be modelled?</a:t>
            </a:r>
          </a:p>
          <a:p>
            <a:pPr lvl="1"/>
            <a:r>
              <a:rPr lang="en-GB" dirty="0"/>
              <a:t>With what level of detail?</a:t>
            </a:r>
          </a:p>
          <a:p>
            <a:r>
              <a:rPr lang="en-GB" dirty="0"/>
              <a:t>Support for research, evaluation of care, machine learning and other secondary purposes.</a:t>
            </a:r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2D1BD9-0DF7-4E7E-A892-2716F85A0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</a:t>
            </a:r>
          </a:p>
        </p:txBody>
      </p:sp>
    </p:spTree>
    <p:extLst>
      <p:ext uri="{BB962C8B-B14F-4D97-AF65-F5344CB8AC3E}">
        <p14:creationId xmlns:p14="http://schemas.microsoft.com/office/powerpoint/2010/main" val="4035228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7ACE247-837E-497F-B781-46929146D3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1116  scales named in international release</a:t>
            </a:r>
          </a:p>
          <a:p>
            <a:r>
              <a:rPr lang="en-GB" dirty="0"/>
              <a:t> some are variations or subsequent versions</a:t>
            </a:r>
          </a:p>
          <a:p>
            <a:r>
              <a:rPr lang="en-GB" dirty="0"/>
              <a:t>A number of important and widely used scales omitted</a:t>
            </a:r>
          </a:p>
          <a:p>
            <a:r>
              <a:rPr lang="en-GB" dirty="0"/>
              <a:t>Only a few scales (e.g. Apgar, Glasgow Coma Scale) have extensive SNOMED CT content</a:t>
            </a:r>
          </a:p>
          <a:p>
            <a:r>
              <a:rPr lang="en-GB" dirty="0"/>
              <a:t>Where this exists, it is not necessarily ideal for use in current EHR’s</a:t>
            </a:r>
          </a:p>
          <a:p>
            <a:r>
              <a:rPr lang="en-GB" dirty="0"/>
              <a:t>For example, Glasgow coma scale, 3-15 (finding)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7D18AFB-CEBA-4E40-9EE4-1C57091E3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Current SNOMED CT content</a:t>
            </a:r>
          </a:p>
        </p:txBody>
      </p:sp>
    </p:spTree>
    <p:extLst>
      <p:ext uri="{BB962C8B-B14F-4D97-AF65-F5344CB8AC3E}">
        <p14:creationId xmlns:p14="http://schemas.microsoft.com/office/powerpoint/2010/main" val="1489403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25735C2-C1F9-4FC3-A67F-4ECBEB94A9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POSSUM</a:t>
            </a:r>
          </a:p>
          <a:p>
            <a:pPr lvl="1"/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Physiological and Operative Severity Score for the </a:t>
            </a:r>
            <a:r>
              <a:rPr lang="en-GB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enUmeration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Mortality.  </a:t>
            </a:r>
          </a:p>
          <a:p>
            <a:pPr lvl="1"/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Widely used as a predictor of surgical mortality and morbidity.  </a:t>
            </a:r>
            <a:r>
              <a:rPr lang="en-GB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number of specialised variants exist for particular types of surgery.  Most widely validated general version is p-POSSUM</a:t>
            </a:r>
          </a:p>
          <a:p>
            <a:pPr lvl="1"/>
            <a:r>
              <a:rPr lang="en-GB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Calculated for virtually all emergency operations in the UK. </a:t>
            </a:r>
          </a:p>
          <a:p>
            <a:pPr lvl="1"/>
            <a:r>
              <a:rPr lang="en-GB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 SNOMED CT content</a:t>
            </a:r>
          </a:p>
          <a:p>
            <a:endParaRPr lang="en-GB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dirty="0">
                <a:latin typeface="Calibri" panose="020F0502020204030204" pitchFamily="34" charset="0"/>
                <a:cs typeface="Times New Roman" panose="02020603050405020304" pitchFamily="18" charset="0"/>
              </a:rPr>
              <a:t>SOFA </a:t>
            </a:r>
          </a:p>
          <a:p>
            <a:pPr lvl="1"/>
            <a:r>
              <a:rPr lang="en-GB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Sequential Organ Failure Assessment scale. </a:t>
            </a:r>
          </a:p>
          <a:p>
            <a:pPr lvl="1"/>
            <a:r>
              <a:rPr lang="en-GB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Widely used in Intensive Care assessment, risk prediction and has been considered as a screening tool for admission in pandemics.  </a:t>
            </a:r>
          </a:p>
          <a:p>
            <a:pPr lvl="1"/>
            <a:r>
              <a:rPr lang="en-GB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There is an assessment scale term in the US extension but no other content</a:t>
            </a:r>
            <a:endParaRPr lang="en-GB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56A884-50F5-4FF1-B6F5-81F078321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Examples of missing or incomplete content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0245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B888C12-D92A-4A1B-8C04-2039A72718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SNOMED CT content that defines clinical features of points in assessment scales or assessment scale </a:t>
            </a:r>
            <a:r>
              <a:rPr lang="en-GB" dirty="0" err="1"/>
              <a:t>subscores</a:t>
            </a:r>
            <a:endParaRPr lang="en-GB" dirty="0"/>
          </a:p>
          <a:p>
            <a:endParaRPr lang="en-GB" dirty="0"/>
          </a:p>
          <a:p>
            <a:r>
              <a:rPr lang="en-GB" dirty="0"/>
              <a:t>Reliance on application information models to describe and calculate assessment scales</a:t>
            </a:r>
          </a:p>
          <a:p>
            <a:endParaRPr lang="en-GB" dirty="0"/>
          </a:p>
          <a:p>
            <a:r>
              <a:rPr lang="en-GB" dirty="0"/>
              <a:t>Using existing SNOMED CT content for clinical findings that represent assessment scale points</a:t>
            </a:r>
          </a:p>
          <a:p>
            <a:endParaRPr lang="en-GB" dirty="0"/>
          </a:p>
          <a:p>
            <a:r>
              <a:rPr lang="en-GB" dirty="0"/>
              <a:t>The issue of whether scale points are primarily clinical findings or observable entities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781F965-89B2-406B-83E7-BAEB893A9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Approaches discussed by Anesthesia CRG</a:t>
            </a:r>
          </a:p>
        </p:txBody>
      </p:sp>
    </p:spTree>
    <p:extLst>
      <p:ext uri="{BB962C8B-B14F-4D97-AF65-F5344CB8AC3E}">
        <p14:creationId xmlns:p14="http://schemas.microsoft.com/office/powerpoint/2010/main" val="1875721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2AFA59-21B5-4F65-9D5D-F38B2BD46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GB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Scale title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(assessment scale)</a:t>
            </a:r>
          </a:p>
          <a:p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GB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Scale title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score  (or </a:t>
            </a:r>
            <a:r>
              <a:rPr lang="en-GB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subscore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(observable entity)</a:t>
            </a:r>
          </a:p>
          <a:p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Assessment using  </a:t>
            </a:r>
            <a:r>
              <a:rPr lang="en-GB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Scale title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(procedure)</a:t>
            </a:r>
          </a:p>
          <a:p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4)In many cases, notably simple univariate scales, it may be appropriate to include concepts of the pattern: </a:t>
            </a:r>
            <a:r>
              <a:rPr lang="en-GB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Scale title grade/score 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(finding) and include a D definition term in each term of the pattern: </a:t>
            </a:r>
            <a:r>
              <a:rPr lang="en-GB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Scale title  grade/score  text definition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For more complex scales and those including </a:t>
            </a:r>
            <a:r>
              <a:rPr lang="en-GB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subscores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findings incorporating numeric values should be deprecated.  These findings should include D terms that support clarity in the clinical meaning of any particular scale point.</a:t>
            </a:r>
          </a:p>
          <a:p>
            <a:pPr marL="129541" indent="0"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 Editorial policy is required on the scale and use of observable entity terms for the assignment of values  equivalent  with scale point clinical findings.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19D5AF-DE19-47A8-AEA2-93C68312D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Suggested content in paper to Editorial Advisory Group</a:t>
            </a:r>
          </a:p>
        </p:txBody>
      </p:sp>
    </p:spTree>
    <p:extLst>
      <p:ext uri="{BB962C8B-B14F-4D97-AF65-F5344CB8AC3E}">
        <p14:creationId xmlns:p14="http://schemas.microsoft.com/office/powerpoint/2010/main" val="2723579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39104E-4CF9-4BAF-AB7C-95EA4BE5E7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existing guidance on the content and </a:t>
            </a:r>
            <a:r>
              <a:rPr lang="en-GB" sz="2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modeling</a:t>
            </a:r>
            <a:r>
              <a:rPr lang="en-GB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assessment scales can be found in the SNOMED Editorial guide: </a:t>
            </a:r>
          </a:p>
          <a:p>
            <a:r>
              <a:rPr lang="en-GB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https://confluence.ihtsdotools.org/display/DOCEG/Staging+and+Scales</a:t>
            </a:r>
            <a:endParaRPr lang="en-GB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guide does not contain specific information as to the content and depth of inclusion of an assessment scale and/or its components.  It only considers the inclusion of a named scale and how to term that an assessment has been performed using that scale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7E476F-4872-4203-A5C4-62BEC3BBA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Editorial guidance</a:t>
            </a:r>
          </a:p>
        </p:txBody>
      </p:sp>
    </p:spTree>
    <p:extLst>
      <p:ext uri="{BB962C8B-B14F-4D97-AF65-F5344CB8AC3E}">
        <p14:creationId xmlns:p14="http://schemas.microsoft.com/office/powerpoint/2010/main" val="475994189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deck simple SI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Med_Presentation">
  <a:themeElements>
    <a:clrScheme name="NebMed">
      <a:dk1>
        <a:sysClr val="windowText" lastClr="000000"/>
      </a:dk1>
      <a:lt1>
        <a:sysClr val="window" lastClr="FFFFFF"/>
      </a:lt1>
      <a:dk2>
        <a:srgbClr val="303B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A1B426"/>
      </a:accent4>
      <a:accent5>
        <a:srgbClr val="F26721"/>
      </a:accent5>
      <a:accent6>
        <a:srgbClr val="FCB614"/>
      </a:accent6>
      <a:hlink>
        <a:srgbClr val="002957"/>
      </a:hlink>
      <a:folHlink>
        <a:srgbClr val="129D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12819</TotalTime>
  <Words>892</Words>
  <Application>Microsoft Office PowerPoint</Application>
  <PresentationFormat>On-screen Show (4:3)</PresentationFormat>
  <Paragraphs>101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Museo 300</vt:lpstr>
      <vt:lpstr>Museo 500</vt:lpstr>
      <vt:lpstr>Trebuchet MS</vt:lpstr>
      <vt:lpstr>Trebuchet MS Bold</vt:lpstr>
      <vt:lpstr>Wingdings</vt:lpstr>
      <vt:lpstr>Slide deck simple SI</vt:lpstr>
      <vt:lpstr>NeMed_Presentation</vt:lpstr>
      <vt:lpstr>Assessment Scales in SNOMED CT</vt:lpstr>
      <vt:lpstr>The question</vt:lpstr>
      <vt:lpstr>Desirable characteristics</vt:lpstr>
      <vt:lpstr>Why</vt:lpstr>
      <vt:lpstr>Current SNOMED CT content</vt:lpstr>
      <vt:lpstr>Examples of missing or incomplete content </vt:lpstr>
      <vt:lpstr>Approaches discussed by Anesthesia CRG</vt:lpstr>
      <vt:lpstr>Suggested content in paper to Editorial Advisory Group</vt:lpstr>
      <vt:lpstr>Editorial guidance</vt:lpstr>
      <vt:lpstr>Discussions in Observables project group</vt:lpstr>
      <vt:lpstr>277388005|Mallampati Grade (observable entity)</vt:lpstr>
      <vt:lpstr>Mallampati Findings Values</vt:lpstr>
      <vt:lpstr>Mallampati scale existing content</vt:lpstr>
      <vt:lpstr>PowerPoint Presentation</vt:lpstr>
      <vt:lpstr>Scale points and definitions</vt:lpstr>
      <vt:lpstr>Cormack &amp; Lehane scale definitional terms</vt:lpstr>
      <vt:lpstr>Mallampati Valueset Refset</vt:lpstr>
    </vt:vector>
  </TitlesOfParts>
  <Company>SNOMED International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Norton</dc:creator>
  <cp:lastModifiedBy>Andrew Norton</cp:lastModifiedBy>
  <cp:revision>74</cp:revision>
  <dcterms:modified xsi:type="dcterms:W3CDTF">2021-09-09T06:17:03Z</dcterms:modified>
</cp:coreProperties>
</file>