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7"/>
  </p:notesMasterIdLst>
  <p:handoutMasterIdLst>
    <p:handoutMasterId r:id="rId58"/>
  </p:handoutMasterIdLst>
  <p:sldIdLst>
    <p:sldId id="299" r:id="rId2"/>
    <p:sldId id="746" r:id="rId3"/>
    <p:sldId id="257" r:id="rId4"/>
    <p:sldId id="575" r:id="rId5"/>
    <p:sldId id="428" r:id="rId6"/>
    <p:sldId id="496" r:id="rId7"/>
    <p:sldId id="576" r:id="rId8"/>
    <p:sldId id="582" r:id="rId9"/>
    <p:sldId id="500" r:id="rId10"/>
    <p:sldId id="814" r:id="rId11"/>
    <p:sldId id="815" r:id="rId12"/>
    <p:sldId id="816" r:id="rId13"/>
    <p:sldId id="805" r:id="rId14"/>
    <p:sldId id="813" r:id="rId15"/>
    <p:sldId id="818" r:id="rId16"/>
    <p:sldId id="812" r:id="rId17"/>
    <p:sldId id="806" r:id="rId18"/>
    <p:sldId id="809" r:id="rId19"/>
    <p:sldId id="819" r:id="rId20"/>
    <p:sldId id="817" r:id="rId21"/>
    <p:sldId id="811" r:id="rId22"/>
    <p:sldId id="810" r:id="rId23"/>
    <p:sldId id="785" r:id="rId24"/>
    <p:sldId id="786" r:id="rId25"/>
    <p:sldId id="583" r:id="rId26"/>
    <p:sldId id="578" r:id="rId27"/>
    <p:sldId id="579" r:id="rId28"/>
    <p:sldId id="686" r:id="rId29"/>
    <p:sldId id="666" r:id="rId30"/>
    <p:sldId id="685" r:id="rId31"/>
    <p:sldId id="671" r:id="rId32"/>
    <p:sldId id="717" r:id="rId33"/>
    <p:sldId id="797" r:id="rId34"/>
    <p:sldId id="807" r:id="rId35"/>
    <p:sldId id="798" r:id="rId36"/>
    <p:sldId id="724" r:id="rId37"/>
    <p:sldId id="773" r:id="rId38"/>
    <p:sldId id="774" r:id="rId39"/>
    <p:sldId id="775" r:id="rId40"/>
    <p:sldId id="808" r:id="rId41"/>
    <p:sldId id="787" r:id="rId42"/>
    <p:sldId id="778" r:id="rId43"/>
    <p:sldId id="788" r:id="rId44"/>
    <p:sldId id="263" r:id="rId45"/>
    <p:sldId id="264" r:id="rId46"/>
    <p:sldId id="801" r:id="rId47"/>
    <p:sldId id="800" r:id="rId48"/>
    <p:sldId id="777" r:id="rId49"/>
    <p:sldId id="733" r:id="rId50"/>
    <p:sldId id="751" r:id="rId51"/>
    <p:sldId id="802" r:id="rId52"/>
    <p:sldId id="803" r:id="rId53"/>
    <p:sldId id="740" r:id="rId54"/>
    <p:sldId id="680" r:id="rId55"/>
    <p:sldId id="683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DDBAD7E-EE99-064A-9DD3-E26BD25BE8EE}">
          <p14:sldIdLst>
            <p14:sldId id="299"/>
            <p14:sldId id="746"/>
            <p14:sldId id="257"/>
            <p14:sldId id="575"/>
            <p14:sldId id="428"/>
            <p14:sldId id="496"/>
            <p14:sldId id="576"/>
            <p14:sldId id="582"/>
            <p14:sldId id="500"/>
            <p14:sldId id="814"/>
            <p14:sldId id="815"/>
            <p14:sldId id="816"/>
            <p14:sldId id="805"/>
            <p14:sldId id="813"/>
            <p14:sldId id="818"/>
            <p14:sldId id="812"/>
            <p14:sldId id="806"/>
            <p14:sldId id="809"/>
            <p14:sldId id="819"/>
            <p14:sldId id="817"/>
            <p14:sldId id="811"/>
            <p14:sldId id="810"/>
            <p14:sldId id="785"/>
            <p14:sldId id="786"/>
            <p14:sldId id="583"/>
            <p14:sldId id="578"/>
            <p14:sldId id="579"/>
            <p14:sldId id="686"/>
            <p14:sldId id="666"/>
            <p14:sldId id="685"/>
            <p14:sldId id="671"/>
            <p14:sldId id="717"/>
            <p14:sldId id="797"/>
            <p14:sldId id="807"/>
            <p14:sldId id="798"/>
            <p14:sldId id="724"/>
            <p14:sldId id="773"/>
            <p14:sldId id="774"/>
            <p14:sldId id="775"/>
            <p14:sldId id="808"/>
            <p14:sldId id="787"/>
            <p14:sldId id="778"/>
            <p14:sldId id="788"/>
            <p14:sldId id="263"/>
            <p14:sldId id="264"/>
            <p14:sldId id="801"/>
            <p14:sldId id="800"/>
            <p14:sldId id="777"/>
            <p14:sldId id="733"/>
            <p14:sldId id="751"/>
            <p14:sldId id="802"/>
            <p14:sldId id="803"/>
            <p14:sldId id="740"/>
            <p14:sldId id="680"/>
            <p14:sldId id="6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a Bird" initials="L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A2DE"/>
    <a:srgbClr val="B5E984"/>
    <a:srgbClr val="93DCE9"/>
    <a:srgbClr val="FF6300"/>
    <a:srgbClr val="FBA1A3"/>
    <a:srgbClr val="FF0000"/>
    <a:srgbClr val="FF8800"/>
    <a:srgbClr val="AD8CC1"/>
    <a:srgbClr val="EAB9DA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14"/>
    <p:restoredTop sz="92277"/>
  </p:normalViewPr>
  <p:slideViewPr>
    <p:cSldViewPr snapToGrid="0" snapToObjects="1">
      <p:cViewPr varScale="1">
        <p:scale>
          <a:sx n="116" d="100"/>
          <a:sy n="116" d="100"/>
        </p:scale>
        <p:origin x="14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38D4D-82BF-364B-9276-4FFE3474ACE8}" type="datetimeFigureOut">
              <a:rPr lang="en-US" smtClean="0"/>
              <a:t>4/30/20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6BD27-1D83-F14F-85F5-19F57E37A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4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90D6C-3635-334B-A710-8A00355AAB1B}" type="datetimeFigureOut">
              <a:rPr lang="en-US" smtClean="0"/>
              <a:t>4/30/20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77C71-0588-4647-BEAF-657D2A3A35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89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47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85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01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64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149" y="1823972"/>
            <a:ext cx="3784606" cy="3784311"/>
          </a:xfrm>
        </p:spPr>
        <p:txBody>
          <a:bodyPr anchor="t" anchorCtr="0"/>
          <a:lstStyle>
            <a:lvl1pPr algn="l">
              <a:defRPr sz="2700" b="1" i="0" cap="none">
                <a:latin typeface="+mj-lt"/>
                <a:cs typeface="Trebuchet MS Bold"/>
              </a:defRPr>
            </a:lvl1pPr>
          </a:lstStyle>
          <a:p>
            <a:r>
              <a:rPr lang="en-US" dirty="0"/>
              <a:t>Click to Add Section Title</a:t>
            </a:r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5114332" y="1968865"/>
            <a:ext cx="3528890" cy="3443384"/>
          </a:xfrm>
        </p:spPr>
        <p:txBody>
          <a:bodyPr vert="horz"/>
          <a:lstStyle>
            <a:lvl1pPr marL="97156" indent="0">
              <a:buNone/>
              <a:defRPr sz="1350"/>
            </a:lvl1pPr>
            <a:lvl2pPr>
              <a:defRPr sz="1200"/>
            </a:lvl2pPr>
          </a:lstStyle>
          <a:p>
            <a:pPr lvl="0"/>
            <a:r>
              <a:rPr lang="en-GB" dirty="0"/>
              <a:t>Optional image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63549" y="2060125"/>
            <a:ext cx="4745760" cy="4103608"/>
          </a:xfrm>
        </p:spPr>
        <p:txBody>
          <a:bodyPr/>
          <a:lstStyle>
            <a:lvl1pPr>
              <a:spcBef>
                <a:spcPts val="1200"/>
              </a:spcBef>
              <a:defRPr sz="1400"/>
            </a:lvl1pPr>
            <a:lvl2pPr marL="457189" indent="0">
              <a:spcBef>
                <a:spcPts val="1200"/>
              </a:spcBef>
              <a:defRPr sz="140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5333999" y="2060124"/>
            <a:ext cx="3352800" cy="410360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704877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subtitle style</a:t>
            </a:r>
            <a:endParaRPr dirty="0"/>
          </a:p>
        </p:txBody>
      </p:sp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50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28736"/>
            <a:ext cx="8229600" cy="500066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 marL="1200150" indent="-95250">
              <a:buClrTx/>
              <a:buFont typeface="Arial"/>
              <a:buChar char="•"/>
              <a:defRPr lang="en-US" sz="1350" dirty="0" smtClean="0">
                <a:solidFill>
                  <a:srgbClr val="3399FF"/>
                </a:solidFill>
                <a:latin typeface="+mn-lt"/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itled Column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1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1" y="739912"/>
            <a:ext cx="732424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1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57200" y="2301273"/>
            <a:ext cx="4040188" cy="4128125"/>
          </a:xfrm>
        </p:spPr>
        <p:txBody>
          <a:bodyPr vert="horz"/>
          <a:lstStyle>
            <a:lvl1pPr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column 1 text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645026" y="2301273"/>
            <a:ext cx="4041775" cy="4128125"/>
          </a:xfrm>
        </p:spPr>
        <p:txBody>
          <a:bodyPr vert="horz"/>
          <a:lstStyle>
            <a:lvl1pPr>
              <a:defRPr sz="150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column 2 text</a:t>
            </a:r>
          </a:p>
        </p:txBody>
      </p:sp>
      <p:sp>
        <p:nvSpPr>
          <p:cNvPr id="13" name="Line 222"/>
          <p:cNvSpPr>
            <a:spLocks noChangeShapeType="1"/>
          </p:cNvSpPr>
          <p:nvPr/>
        </p:nvSpPr>
        <p:spPr bwMode="auto">
          <a:xfrm>
            <a:off x="457201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15" name="Line 222"/>
          <p:cNvSpPr>
            <a:spLocks noChangeShapeType="1"/>
          </p:cNvSpPr>
          <p:nvPr/>
        </p:nvSpPr>
        <p:spPr bwMode="auto">
          <a:xfrm>
            <a:off x="4635502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wo Conten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1" y="741523"/>
            <a:ext cx="7276011" cy="53839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1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68313" y="1457325"/>
            <a:ext cx="4024312" cy="4972050"/>
          </a:xfrm>
        </p:spPr>
        <p:txBody>
          <a:bodyPr vert="horz"/>
          <a:lstStyle>
            <a:lvl1pPr marL="97156" indent="0">
              <a:buNone/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Text or image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662489" y="1457325"/>
            <a:ext cx="4024312" cy="4972050"/>
          </a:xfrm>
        </p:spPr>
        <p:txBody>
          <a:bodyPr vert="horz"/>
          <a:lstStyle>
            <a:lvl1pPr marL="97156" indent="0">
              <a:buNone/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Text or object</a:t>
            </a:r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Titled Row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2468898" cy="23510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sub-title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57200" y="4069073"/>
            <a:ext cx="2468898" cy="23404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sub-title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/>
          </p:nvPr>
        </p:nvSpPr>
        <p:spPr>
          <a:xfrm>
            <a:off x="457201" y="755987"/>
            <a:ext cx="725993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1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00416" y="1545756"/>
            <a:ext cx="5475273" cy="2340438"/>
          </a:xfrm>
        </p:spPr>
        <p:txBody>
          <a:bodyPr vert="horz"/>
          <a:lstStyle>
            <a:lvl1pPr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row 1 item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00416" y="4069073"/>
            <a:ext cx="5486385" cy="2340438"/>
          </a:xfrm>
        </p:spPr>
        <p:txBody>
          <a:bodyPr vert="horz"/>
          <a:lstStyle>
            <a:lvl1pPr>
              <a:defRPr sz="150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row 2 item</a:t>
            </a:r>
          </a:p>
        </p:txBody>
      </p:sp>
      <p:sp>
        <p:nvSpPr>
          <p:cNvPr id="13" name="Line 222"/>
          <p:cNvSpPr>
            <a:spLocks noChangeShapeType="1"/>
          </p:cNvSpPr>
          <p:nvPr/>
        </p:nvSpPr>
        <p:spPr bwMode="auto">
          <a:xfrm flipV="1">
            <a:off x="457200" y="3958550"/>
            <a:ext cx="2651776" cy="19085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ean Pag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503" y="1306270"/>
            <a:ext cx="2734302" cy="1162051"/>
          </a:xfrm>
        </p:spPr>
        <p:txBody>
          <a:bodyPr anchor="t"/>
          <a:lstStyle>
            <a:lvl1pPr algn="l">
              <a:lnSpc>
                <a:spcPct val="80000"/>
              </a:lnSpc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342" y="1306273"/>
            <a:ext cx="5111750" cy="4862053"/>
          </a:xfrm>
        </p:spPr>
        <p:txBody>
          <a:bodyPr>
            <a:normAutofit/>
          </a:bodyPr>
          <a:lstStyle>
            <a:lvl1pPr marL="192020" indent="-192020">
              <a:lnSpc>
                <a:spcPct val="80000"/>
              </a:lnSpc>
              <a:defRPr sz="1800"/>
            </a:lvl1pPr>
            <a:lvl2pPr>
              <a:lnSpc>
                <a:spcPct val="80000"/>
              </a:lnSpc>
              <a:defRPr sz="1800"/>
            </a:lvl2pPr>
            <a:lvl3pPr>
              <a:lnSpc>
                <a:spcPct val="80000"/>
              </a:lnSpc>
              <a:defRPr sz="1800"/>
            </a:lvl3pPr>
            <a:lvl4pPr>
              <a:lnSpc>
                <a:spcPct val="80000"/>
              </a:lnSpc>
              <a:defRPr sz="1800"/>
            </a:lvl4pPr>
            <a:lvl5pPr>
              <a:lnSpc>
                <a:spcPct val="80000"/>
              </a:lnSpc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1503" y="2468322"/>
            <a:ext cx="2734302" cy="3700004"/>
          </a:xfrm>
        </p:spPr>
        <p:txBody>
          <a:bodyPr/>
          <a:lstStyle>
            <a:lvl1pPr marL="192020" indent="-192020">
              <a:lnSpc>
                <a:spcPct val="80000"/>
              </a:lnSpc>
              <a:buFont typeface="Arial"/>
              <a:buChar char="•"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144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7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1" y="744214"/>
            <a:ext cx="7276011" cy="547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nomed-brand-RGB-small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8125" y="190502"/>
            <a:ext cx="1104898" cy="110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72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1" r:id="rId9"/>
    <p:sldLayoutId id="2147483673" r:id="rId10"/>
    <p:sldLayoutId id="2147483675" r:id="rId11"/>
    <p:sldLayoutId id="2147483676" r:id="rId12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elearning@snomed.org" TargetMode="External"/><Relationship Id="rId2" Type="http://schemas.openxmlformats.org/officeDocument/2006/relationships/hyperlink" Target="http://snomed.org/member-educ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tiff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tiff"/><Relationship Id="rId5" Type="http://schemas.openxmlformats.org/officeDocument/2006/relationships/image" Target="../media/image29.tiff"/><Relationship Id="rId4" Type="http://schemas.openxmlformats.org/officeDocument/2006/relationships/image" Target="../media/image28.tiff"/><Relationship Id="rId9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snomed.org/tsg" TargetMode="External"/><Relationship Id="rId2" Type="http://schemas.openxmlformats.org/officeDocument/2006/relationships/hyperlink" Target="http://snomed.org/sql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hyperlink" Target="http://snomed.org/cv1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ihtsdotools.org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hyperlink" Target="http://elearning@snomed.or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elearning.ihtsdotools.org/mod/scorm/view.php?id=558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snomed.org/ctcert" TargetMode="External"/><Relationship Id="rId2" Type="http://schemas.openxmlformats.org/officeDocument/2006/relationships/hyperlink" Target="http://snomed.org/al1cer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hyperlink" Target="http://snomed.org/certification" TargetMode="External"/><Relationship Id="rId4" Type="http://schemas.openxmlformats.org/officeDocument/2006/relationships/hyperlink" Target="http://snomed.org/tscert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luence.ihtsdotools.org/display/CP/Clinical+Use+Cases" TargetMode="External"/><Relationship Id="rId2" Type="http://schemas.openxmlformats.org/officeDocument/2006/relationships/hyperlink" Target="https://confluence.ihtsdotools.org/display/CP/Clinical+focused+presentation+resourc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hyperlink" Target="https://confluence.ihtsdotools.org/display/CP/Clinical+Community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confluence.ihtsdotools.org/display/CP/Clinical+Community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courses.ihtsdotools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nomed.org/elag" TargetMode="External"/><Relationship Id="rId2" Type="http://schemas.openxmlformats.org/officeDocument/2006/relationships/hyperlink" Target="https://confluence.ihtsdotools.org/display/ELAG/Declaration+of+Interest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mailto:lbi@snomed.org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mailto:elearning@snomed.org" TargetMode="External"/><Relationship Id="rId2" Type="http://schemas.openxmlformats.org/officeDocument/2006/relationships/hyperlink" Target="http://snomed.org/cours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684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013170"/>
            <a:ext cx="9143999" cy="1844830"/>
          </a:xfrm>
          <a:prstGeom prst="rect">
            <a:avLst/>
          </a:prstGeom>
          <a:ln w="3175">
            <a:miter lim="400000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39" y="732055"/>
            <a:ext cx="3005353" cy="3028770"/>
          </a:xfrm>
          <a:prstGeom prst="rect">
            <a:avLst/>
          </a:prstGeom>
        </p:spPr>
      </p:pic>
      <p:sp>
        <p:nvSpPr>
          <p:cNvPr id="7" name="Shape 166"/>
          <p:cNvSpPr/>
          <p:nvPr/>
        </p:nvSpPr>
        <p:spPr>
          <a:xfrm>
            <a:off x="4178462" y="3922458"/>
            <a:ext cx="4836464" cy="87193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0160" tIns="10160" rIns="10160" bIns="10160" numCol="1" anchor="ctr">
            <a:noAutofit/>
          </a:bodyPr>
          <a:lstStyle/>
          <a:p>
            <a:pPr algn="r">
              <a:spcBef>
                <a:spcPts val="200"/>
              </a:spcBef>
              <a:defRPr sz="2800" i="1" spc="0">
                <a:solidFill>
                  <a:srgbClr val="A6AAA9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000" dirty="0">
                <a:solidFill>
                  <a:schemeClr val="bg2">
                    <a:lumMod val="95000"/>
                    <a:lumOff val="5000"/>
                  </a:schemeClr>
                </a:solidFill>
                <a:latin typeface="+mj-lt"/>
                <a:ea typeface="Trebuchet MS" charset="0"/>
                <a:cs typeface="Trebuchet MS" charset="0"/>
              </a:rPr>
              <a:t>Linda Bird</a:t>
            </a:r>
          </a:p>
          <a:p>
            <a:pPr algn="r">
              <a:spcBef>
                <a:spcPts val="200"/>
              </a:spcBef>
              <a:defRPr sz="2800" i="1" spc="0">
                <a:solidFill>
                  <a:srgbClr val="A6AAA9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000" dirty="0">
                <a:solidFill>
                  <a:schemeClr val="bg2">
                    <a:lumMod val="95000"/>
                    <a:lumOff val="5000"/>
                  </a:schemeClr>
                </a:solidFill>
                <a:latin typeface="+mj-lt"/>
                <a:ea typeface="Trebuchet MS" charset="0"/>
                <a:cs typeface="Trebuchet MS" charset="0"/>
              </a:rPr>
              <a:t>Head of Education and Product Support</a:t>
            </a:r>
          </a:p>
        </p:txBody>
      </p:sp>
      <p:sp>
        <p:nvSpPr>
          <p:cNvPr id="6" name="Shape 166"/>
          <p:cNvSpPr/>
          <p:nvPr/>
        </p:nvSpPr>
        <p:spPr>
          <a:xfrm>
            <a:off x="3533479" y="1828800"/>
            <a:ext cx="5481446" cy="162045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0160" tIns="10160" rIns="10160" bIns="10160" numCol="1" anchor="ctr">
            <a:noAutofit/>
          </a:bodyPr>
          <a:lstStyle/>
          <a:p>
            <a:pPr algn="ctr">
              <a:defRPr sz="2800" spc="0">
                <a:solidFill>
                  <a:srgbClr val="53585F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E-Learning Advisory Group</a:t>
            </a:r>
            <a:endParaRPr sz="2800" b="1" dirty="0">
              <a:solidFill>
                <a:schemeClr val="accent2">
                  <a:lumMod val="75000"/>
                </a:schemeClr>
              </a:solidFill>
              <a:latin typeface="+mj-lt"/>
              <a:ea typeface="Trebuchet MS" charset="0"/>
              <a:cs typeface="Trebuchet MS" charset="0"/>
            </a:endParaRPr>
          </a:p>
          <a:p>
            <a:pPr algn="ctr">
              <a:spcBef>
                <a:spcPts val="1238"/>
              </a:spcBef>
              <a:defRPr sz="2800" i="1" spc="0">
                <a:solidFill>
                  <a:srgbClr val="A6AAA9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Wednesday 29</a:t>
            </a:r>
            <a:r>
              <a:rPr lang="en-US" sz="2400" baseline="30000" dirty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th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 April 2020</a:t>
            </a:r>
          </a:p>
        </p:txBody>
      </p:sp>
    </p:spTree>
    <p:extLst>
      <p:ext uri="{BB962C8B-B14F-4D97-AF65-F5344CB8AC3E}">
        <p14:creationId xmlns:p14="http://schemas.microsoft.com/office/powerpoint/2010/main" val="1638846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Australia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Aileen 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dela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 Pena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428736"/>
            <a:ext cx="8686801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sz="1800" dirty="0"/>
              <a:t>Webinars, meetings and workshops</a:t>
            </a:r>
          </a:p>
          <a:p>
            <a:pPr marL="493713" lvl="2"/>
            <a:r>
              <a:rPr lang="en-US" sz="1800" dirty="0"/>
              <a:t>Community support groups</a:t>
            </a:r>
          </a:p>
          <a:p>
            <a:pPr marL="493713" lvl="2"/>
            <a:r>
              <a:rPr lang="en-US" sz="1800" dirty="0"/>
              <a:t>Documentation</a:t>
            </a:r>
          </a:p>
          <a:p>
            <a:pPr marL="493713" lvl="2"/>
            <a:r>
              <a:rPr lang="en-US" sz="1800" dirty="0"/>
              <a:t>Enquiries through ADHA help </a:t>
            </a:r>
            <a:r>
              <a:rPr lang="en-US" sz="1800" dirty="0" err="1"/>
              <a:t>centre</a:t>
            </a:r>
            <a:endParaRPr lang="en-US" sz="1800" dirty="0"/>
          </a:p>
          <a:p>
            <a:pPr marL="179388" lvl="1" indent="-165100"/>
            <a:r>
              <a:rPr lang="en-US" dirty="0"/>
              <a:t>Priorities</a:t>
            </a:r>
          </a:p>
          <a:p>
            <a:pPr marL="493713" lvl="2"/>
            <a:r>
              <a:rPr lang="en-US" sz="1800" dirty="0"/>
              <a:t>COVID-19 – review of local content and proposed subsets</a:t>
            </a:r>
          </a:p>
          <a:p>
            <a:pPr marL="493713" lvl="2"/>
            <a:r>
              <a:rPr lang="en-US" sz="1800" dirty="0"/>
              <a:t>Primary care, Children’s health, Pathology</a:t>
            </a:r>
          </a:p>
          <a:p>
            <a:pPr marL="493713" lvl="2"/>
            <a:r>
              <a:rPr lang="en-US" sz="1800" dirty="0"/>
              <a:t>Terminology and classification use in Australia</a:t>
            </a:r>
          </a:p>
          <a:p>
            <a:pPr marL="179388" lvl="1" indent="-165100"/>
            <a:r>
              <a:rPr lang="en-US" dirty="0"/>
              <a:t>Accreditation</a:t>
            </a:r>
          </a:p>
          <a:p>
            <a:pPr marL="579438" lvl="2"/>
            <a:r>
              <a:rPr lang="en-US" dirty="0"/>
              <a:t>Congratulations on CHIA endorsement of </a:t>
            </a:r>
            <a:br>
              <a:rPr lang="en-US" dirty="0"/>
            </a:br>
            <a:r>
              <a:rPr lang="en-US" dirty="0"/>
              <a:t>SNOMED CT courses for CPD in Australasia</a:t>
            </a:r>
          </a:p>
          <a:p>
            <a:pPr marL="179388" lvl="1" indent="-165100"/>
            <a:r>
              <a:rPr lang="en-US" b="1" dirty="0"/>
              <a:t>Local languages required </a:t>
            </a:r>
          </a:p>
          <a:p>
            <a:pPr marL="579438" lvl="2"/>
            <a:r>
              <a:rPr lang="en-US" b="1" dirty="0"/>
              <a:t>English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49D2E3-C570-F140-8C46-4C10D4BCB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3" y="4335716"/>
            <a:ext cx="2583756" cy="258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33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1CA74E-E273-564C-A884-817CCEE5D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752" y="1430910"/>
            <a:ext cx="6386496" cy="54270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Australia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Aileen 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dela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 Pena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659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987BD4-8857-2444-859D-7062BADC1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07" y="2019360"/>
            <a:ext cx="8429385" cy="3684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Australia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Aileen 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dela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 Pena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481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1E785F-867A-6F44-8710-7AD51066C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3" y="4335716"/>
            <a:ext cx="2583756" cy="25837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Belgium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Katrien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Scheerlinck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428736"/>
            <a:ext cx="8686801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NRC gives information sessions on request to hospitals, vendors </a:t>
            </a:r>
            <a:r>
              <a:rPr lang="en-US" dirty="0" err="1"/>
              <a:t>etc</a:t>
            </a:r>
            <a:endParaRPr lang="en-US" dirty="0"/>
          </a:p>
          <a:p>
            <a:pPr marL="493713" lvl="2"/>
            <a:r>
              <a:rPr lang="en-US" dirty="0"/>
              <a:t>NRC provides project-based education – </a:t>
            </a:r>
            <a:r>
              <a:rPr lang="en-US" dirty="0" err="1"/>
              <a:t>eg</a:t>
            </a:r>
            <a:r>
              <a:rPr lang="en-US" dirty="0"/>
              <a:t> translation, mapping</a:t>
            </a:r>
          </a:p>
          <a:p>
            <a:pPr marL="493713" lvl="2"/>
            <a:r>
              <a:rPr lang="en-US" dirty="0"/>
              <a:t>NRC organizes terminology study days biannually</a:t>
            </a:r>
          </a:p>
          <a:p>
            <a:pPr marL="493713" lvl="2"/>
            <a:r>
              <a:rPr lang="en-US" dirty="0"/>
              <a:t>NRC promotes international courses</a:t>
            </a:r>
          </a:p>
          <a:p>
            <a:pPr marL="493713" lvl="2"/>
            <a:r>
              <a:rPr lang="en-US" dirty="0"/>
              <a:t>Local initiatives from hospitals give inhouse SNOMED CT education</a:t>
            </a:r>
          </a:p>
          <a:p>
            <a:pPr marL="179388" lvl="1" indent="-165100"/>
            <a:r>
              <a:rPr lang="en-US" dirty="0"/>
              <a:t>Education goals to be integrated into 2022-2025 roadmap</a:t>
            </a:r>
          </a:p>
          <a:p>
            <a:pPr marL="579438" lvl="2"/>
            <a:r>
              <a:rPr lang="en-US" dirty="0"/>
              <a:t>Translation, integration into healthcare curriculum, course delivery </a:t>
            </a:r>
            <a:r>
              <a:rPr lang="en-US" dirty="0" err="1"/>
              <a:t>etc</a:t>
            </a:r>
            <a:endParaRPr lang="en-US" dirty="0"/>
          </a:p>
          <a:p>
            <a:pPr marL="179388" lvl="1" indent="-165100"/>
            <a:r>
              <a:rPr lang="en-US" dirty="0"/>
              <a:t>Feedback on AL1 course received – thank you!</a:t>
            </a:r>
          </a:p>
          <a:p>
            <a:pPr marL="179388" lvl="1" indent="-165100"/>
            <a:r>
              <a:rPr lang="en-US" b="1" dirty="0"/>
              <a:t>Local languages required </a:t>
            </a:r>
          </a:p>
          <a:p>
            <a:pPr marL="579438" lvl="2"/>
            <a:r>
              <a:rPr lang="en-US" b="1" dirty="0"/>
              <a:t>Dutch, French</a:t>
            </a:r>
            <a:r>
              <a:rPr lang="en-US" dirty="0"/>
              <a:t>, German (optional)</a:t>
            </a:r>
          </a:p>
          <a:p>
            <a:pPr marL="179388" lvl="1" indent="-165100"/>
            <a:r>
              <a:rPr lang="en-US" b="1" dirty="0"/>
              <a:t>Potential education providers</a:t>
            </a:r>
          </a:p>
          <a:p>
            <a:pPr marL="539750" lvl="2" indent="-163513"/>
            <a:r>
              <a:rPr lang="en-US" dirty="0"/>
              <a:t>Universities - Faculties of Medicine</a:t>
            </a:r>
          </a:p>
          <a:p>
            <a:pPr marL="539750" lvl="2" indent="-163513"/>
            <a:r>
              <a:rPr lang="en-US" dirty="0"/>
              <a:t>RIZIV - National Institute for Illness and</a:t>
            </a:r>
            <a:br>
              <a:rPr lang="en-US" dirty="0"/>
            </a:br>
            <a:r>
              <a:rPr lang="en-US" dirty="0"/>
              <a:t>Disability Insurance</a:t>
            </a:r>
          </a:p>
        </p:txBody>
      </p:sp>
    </p:spTree>
    <p:extLst>
      <p:ext uri="{BB962C8B-B14F-4D97-AF65-F5344CB8AC3E}">
        <p14:creationId xmlns:p14="http://schemas.microsoft.com/office/powerpoint/2010/main" val="1499640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D22798-F79C-434B-A25A-EB31291D5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1" y="4335714"/>
            <a:ext cx="2583757" cy="25837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Canada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Linda 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Parisien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428736"/>
            <a:ext cx="8686801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March CA Edition includes the first French Common International Set</a:t>
            </a:r>
          </a:p>
          <a:p>
            <a:pPr marL="179388" lvl="1" indent="-165100"/>
            <a:r>
              <a:rPr lang="en-US" dirty="0"/>
              <a:t>Priorities</a:t>
            </a:r>
          </a:p>
          <a:p>
            <a:pPr marL="579438" lvl="2"/>
            <a:r>
              <a:rPr lang="en-US" dirty="0"/>
              <a:t>Adding new French translations to the next version (August 31</a:t>
            </a:r>
            <a:r>
              <a:rPr lang="en-US" baseline="30000" dirty="0"/>
              <a:t>st</a:t>
            </a:r>
            <a:r>
              <a:rPr lang="en-US" dirty="0"/>
              <a:t>) of</a:t>
            </a:r>
            <a:br>
              <a:rPr lang="en-US" dirty="0"/>
            </a:br>
            <a:r>
              <a:rPr lang="en-US" dirty="0"/>
              <a:t>the French Common International Set</a:t>
            </a:r>
          </a:p>
          <a:p>
            <a:pPr marL="179388" lvl="1" indent="-165100"/>
            <a:r>
              <a:rPr lang="en-US" b="1" dirty="0"/>
              <a:t>Local languages required </a:t>
            </a:r>
          </a:p>
          <a:p>
            <a:pPr marL="579438" lvl="2"/>
            <a:r>
              <a:rPr lang="en-US" b="1" dirty="0"/>
              <a:t>English and French</a:t>
            </a:r>
            <a:endParaRPr lang="en-US" dirty="0"/>
          </a:p>
          <a:p>
            <a:pPr marL="179388" lvl="1" indent="-165100"/>
            <a:r>
              <a:rPr lang="en-US" b="1" dirty="0"/>
              <a:t>Potential education providers</a:t>
            </a:r>
          </a:p>
          <a:p>
            <a:pPr marL="539750" lvl="2" indent="-163513"/>
            <a:r>
              <a:rPr lang="en-AU" dirty="0" err="1"/>
              <a:t>Université</a:t>
            </a:r>
            <a:r>
              <a:rPr lang="en-AU" dirty="0"/>
              <a:t> Sherbrooke</a:t>
            </a:r>
            <a:r>
              <a:rPr lang="en-US" dirty="0"/>
              <a:t> in Quebec offers a </a:t>
            </a:r>
            <a:br>
              <a:rPr lang="en-US" dirty="0"/>
            </a:br>
            <a:r>
              <a:rPr lang="en-US" dirty="0"/>
              <a:t>French Microprogram that teaches standards </a:t>
            </a:r>
            <a:br>
              <a:rPr lang="en-US" dirty="0"/>
            </a:br>
            <a:r>
              <a:rPr lang="en-US" dirty="0"/>
              <a:t>and terminology courses ?</a:t>
            </a:r>
          </a:p>
        </p:txBody>
      </p:sp>
    </p:spTree>
    <p:extLst>
      <p:ext uri="{BB962C8B-B14F-4D97-AF65-F5344CB8AC3E}">
        <p14:creationId xmlns:p14="http://schemas.microsoft.com/office/powerpoint/2010/main" val="2908125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8959FD-E873-264C-A057-45D36CEDC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0" y="4335711"/>
            <a:ext cx="2583760" cy="25837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Cyprus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Vasos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Scoutellas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428736"/>
            <a:ext cx="8686801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None to report</a:t>
            </a:r>
          </a:p>
          <a:p>
            <a:pPr marL="179388" lvl="1" indent="-165100"/>
            <a:r>
              <a:rPr lang="en-US" dirty="0"/>
              <a:t>Priorities</a:t>
            </a:r>
          </a:p>
          <a:p>
            <a:pPr marL="579438" lvl="2"/>
            <a:r>
              <a:rPr lang="en-US" dirty="0"/>
              <a:t>COVID-19</a:t>
            </a:r>
          </a:p>
          <a:p>
            <a:pPr marL="179388" lvl="1" indent="-165100"/>
            <a:r>
              <a:rPr lang="en-US" b="1" dirty="0"/>
              <a:t>Local languages required </a:t>
            </a:r>
          </a:p>
          <a:p>
            <a:pPr marL="579438" lvl="2"/>
            <a:r>
              <a:rPr lang="en-US" b="1" dirty="0"/>
              <a:t>Greek</a:t>
            </a:r>
            <a:endParaRPr lang="en-US" dirty="0"/>
          </a:p>
          <a:p>
            <a:pPr marL="179388" lvl="1" indent="-165100"/>
            <a:r>
              <a:rPr lang="en-US" b="1" dirty="0"/>
              <a:t>Potential education providers</a:t>
            </a:r>
          </a:p>
          <a:p>
            <a:pPr marL="539750" lvl="2" indent="-163513"/>
            <a:r>
              <a:rPr lang="en-US" dirty="0"/>
              <a:t>To be discussed</a:t>
            </a:r>
          </a:p>
        </p:txBody>
      </p:sp>
    </p:spTree>
    <p:extLst>
      <p:ext uri="{BB962C8B-B14F-4D97-AF65-F5344CB8AC3E}">
        <p14:creationId xmlns:p14="http://schemas.microsoft.com/office/powerpoint/2010/main" val="1032782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E24775-ADFB-4A4D-9811-43A90968F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2" y="4335714"/>
            <a:ext cx="2583757" cy="25837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Estonia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Krista Kart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428736"/>
            <a:ext cx="8686801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NRC goal for 2020 to broaden knowledge by doing SNOMED courses</a:t>
            </a:r>
          </a:p>
          <a:p>
            <a:pPr marL="493713" lvl="2"/>
            <a:r>
              <a:rPr lang="en-US" dirty="0"/>
              <a:t>COVID-19 has changed 2020 plans on community engagement</a:t>
            </a:r>
          </a:p>
          <a:p>
            <a:pPr marL="493713" lvl="2"/>
            <a:r>
              <a:rPr lang="en-US" dirty="0"/>
              <a:t>Developing SNOMED CT introduction document in Estonian</a:t>
            </a:r>
          </a:p>
          <a:p>
            <a:pPr marL="179388" lvl="1" indent="-165100"/>
            <a:r>
              <a:rPr lang="en-US" dirty="0"/>
              <a:t>Priorities</a:t>
            </a:r>
          </a:p>
          <a:p>
            <a:pPr marL="579438" lvl="2"/>
            <a:r>
              <a:rPr lang="en-US" dirty="0"/>
              <a:t>First Estonian extension was published November 2019</a:t>
            </a:r>
          </a:p>
          <a:p>
            <a:pPr marL="579438" lvl="2"/>
            <a:r>
              <a:rPr lang="en-US" dirty="0"/>
              <a:t>Transfer existing local value sets to reference sets, update references</a:t>
            </a:r>
          </a:p>
          <a:p>
            <a:pPr marL="579438" lvl="2"/>
            <a:r>
              <a:rPr lang="en-US" dirty="0"/>
              <a:t>Improve terminology for data structures in national health </a:t>
            </a:r>
            <a:br>
              <a:rPr lang="en-US" dirty="0"/>
            </a:br>
            <a:r>
              <a:rPr lang="en-US" dirty="0"/>
              <a:t>document standards</a:t>
            </a:r>
          </a:p>
          <a:p>
            <a:pPr marL="579438" lvl="2"/>
            <a:r>
              <a:rPr lang="en-US" dirty="0"/>
              <a:t>Publish a SNOMED CT guide, share information </a:t>
            </a:r>
            <a:br>
              <a:rPr lang="en-US" dirty="0"/>
            </a:br>
            <a:r>
              <a:rPr lang="en-US" dirty="0"/>
              <a:t>and build community</a:t>
            </a:r>
          </a:p>
          <a:p>
            <a:pPr marL="179388" lvl="1" indent="-165100"/>
            <a:r>
              <a:rPr lang="en-US" dirty="0"/>
              <a:t>Feedback on Foundation course – thank you!</a:t>
            </a:r>
          </a:p>
          <a:p>
            <a:pPr marL="179388" lvl="1" indent="-165100"/>
            <a:r>
              <a:rPr lang="en-US" b="1" dirty="0"/>
              <a:t>Local languages required </a:t>
            </a:r>
          </a:p>
          <a:p>
            <a:pPr marL="579438" lvl="2"/>
            <a:r>
              <a:rPr lang="en-US" dirty="0"/>
              <a:t>English and Estonian</a:t>
            </a:r>
          </a:p>
          <a:p>
            <a:pPr marL="179388" lvl="1" indent="-165100"/>
            <a:r>
              <a:rPr lang="en-US" b="1" dirty="0"/>
              <a:t>Potential education providers</a:t>
            </a:r>
          </a:p>
          <a:p>
            <a:pPr marL="539750" lvl="2" indent="-163513"/>
            <a:r>
              <a:rPr lang="en-US" dirty="0"/>
              <a:t>Tallinn University of Technology ?</a:t>
            </a:r>
          </a:p>
        </p:txBody>
      </p:sp>
    </p:spTree>
    <p:extLst>
      <p:ext uri="{BB962C8B-B14F-4D97-AF65-F5344CB8AC3E}">
        <p14:creationId xmlns:p14="http://schemas.microsoft.com/office/powerpoint/2010/main" val="1411996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AF6D4E-EDC5-4C41-8C6C-596AB12B4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2" y="4335714"/>
            <a:ext cx="2583757" cy="25837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Finland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Mikko</a:t>
            </a:r>
            <a:r>
              <a:rPr lang="en-AU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AU" sz="2000" dirty="0" err="1">
                <a:solidFill>
                  <a:schemeClr val="bg1">
                    <a:lumMod val="50000"/>
                  </a:schemeClr>
                </a:solidFill>
              </a:rPr>
              <a:t>Härkönen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528859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Uni of Eastern Finland started project to translate Foundation Course</a:t>
            </a:r>
          </a:p>
          <a:p>
            <a:pPr marL="493713" lvl="2"/>
            <a:r>
              <a:rPr lang="en-US" dirty="0"/>
              <a:t>SNOMED CT 2020 seminar moved from March to August</a:t>
            </a:r>
          </a:p>
          <a:p>
            <a:pPr marL="179388" lvl="1" indent="-165100"/>
            <a:r>
              <a:rPr lang="en-US" dirty="0"/>
              <a:t>Priorities</a:t>
            </a:r>
          </a:p>
          <a:p>
            <a:pPr marL="579438" lvl="2"/>
            <a:r>
              <a:rPr lang="en-US" dirty="0"/>
              <a:t>Core problem list translated to Finnish (patient and professional)</a:t>
            </a:r>
          </a:p>
          <a:p>
            <a:pPr marL="579438" lvl="2"/>
            <a:r>
              <a:rPr lang="en-US" dirty="0"/>
              <a:t>Updating SNOMED 2 to SNOMED CT in pathology laboratories</a:t>
            </a:r>
          </a:p>
          <a:p>
            <a:pPr marL="179388" lvl="1"/>
            <a:r>
              <a:rPr lang="en-US" dirty="0"/>
              <a:t>Feedback on AL1 course received – thank you!</a:t>
            </a:r>
          </a:p>
          <a:p>
            <a:pPr marL="179388" lvl="1" indent="-165100"/>
            <a:r>
              <a:rPr lang="en-US" b="1" dirty="0"/>
              <a:t>Local languages required – Finnish and Swedish</a:t>
            </a:r>
          </a:p>
          <a:p>
            <a:pPr marL="179388" lvl="1" indent="-165100"/>
            <a:r>
              <a:rPr lang="en-US" b="1" dirty="0"/>
              <a:t>Potential education providers</a:t>
            </a:r>
          </a:p>
          <a:p>
            <a:pPr marL="539750" lvl="2" indent="-163513"/>
            <a:r>
              <a:rPr lang="en-US" dirty="0"/>
              <a:t>University of Eastern Finland (in progress)</a:t>
            </a:r>
          </a:p>
          <a:p>
            <a:pPr marL="539750" lvl="2" indent="-163513"/>
            <a:r>
              <a:rPr lang="en-US" dirty="0"/>
              <a:t>Translation company is interested in </a:t>
            </a:r>
            <a:br>
              <a:rPr lang="en-US" dirty="0"/>
            </a:br>
            <a:r>
              <a:rPr lang="en-US" dirty="0"/>
              <a:t>SNOMED CT usability</a:t>
            </a:r>
          </a:p>
        </p:txBody>
      </p:sp>
    </p:spTree>
    <p:extLst>
      <p:ext uri="{BB962C8B-B14F-4D97-AF65-F5344CB8AC3E}">
        <p14:creationId xmlns:p14="http://schemas.microsoft.com/office/powerpoint/2010/main" val="921689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70BCC6-EBDD-D94F-8B9C-DCDE21D56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2" y="4335714"/>
            <a:ext cx="2583757" cy="25837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India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(Manisha Mantri)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603674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Conducts half or one day sensitization workshops for healthcare professionals across hospitals in country</a:t>
            </a:r>
          </a:p>
          <a:p>
            <a:pPr marL="493713" lvl="2"/>
            <a:r>
              <a:rPr lang="en-US" dirty="0"/>
              <a:t>Provides training on using </a:t>
            </a:r>
            <a:r>
              <a:rPr lang="en-US" dirty="0" err="1"/>
              <a:t>refsets</a:t>
            </a:r>
            <a:r>
              <a:rPr lang="en-US" dirty="0"/>
              <a:t> and extensions (especially India SNOMED CT Drug Extension) to implementers</a:t>
            </a:r>
          </a:p>
          <a:p>
            <a:pPr marL="493713" lvl="2"/>
            <a:r>
              <a:rPr lang="en-US" dirty="0"/>
              <a:t>Conducts needs based, specialized training for implementers</a:t>
            </a:r>
          </a:p>
          <a:p>
            <a:pPr marL="493713" lvl="2"/>
            <a:r>
              <a:rPr lang="en-US" dirty="0"/>
              <a:t>Planned event – </a:t>
            </a:r>
            <a:r>
              <a:rPr lang="en-US" dirty="0" err="1"/>
              <a:t>NRCeS</a:t>
            </a:r>
            <a:r>
              <a:rPr lang="en-US" dirty="0"/>
              <a:t> Users’ Meet (Winter 2020) for Oct/Nov</a:t>
            </a:r>
          </a:p>
          <a:p>
            <a:pPr marL="712788" lvl="3" indent="-100013"/>
            <a:r>
              <a:rPr lang="en-US" sz="1600" dirty="0"/>
              <a:t>Affiliates in India invited to share experiences, challenges, best practice, approaches</a:t>
            </a:r>
          </a:p>
          <a:p>
            <a:pPr marL="179388" lvl="1" indent="-165100"/>
            <a:r>
              <a:rPr lang="en-US" dirty="0"/>
              <a:t>Priorities </a:t>
            </a:r>
          </a:p>
          <a:p>
            <a:pPr marL="579438" lvl="2"/>
            <a:r>
              <a:rPr lang="en-US" dirty="0"/>
              <a:t>Change management, HL7 FHIR, analytics &amp; CDS, </a:t>
            </a:r>
            <a:br>
              <a:rPr lang="en-US" dirty="0"/>
            </a:br>
            <a:r>
              <a:rPr lang="en-US" dirty="0"/>
              <a:t>mapping to local codes</a:t>
            </a:r>
          </a:p>
          <a:p>
            <a:pPr marL="179388" lvl="1"/>
            <a:r>
              <a:rPr lang="en-US" dirty="0"/>
              <a:t>Feedback on eLearning received – thank you!</a:t>
            </a:r>
          </a:p>
          <a:p>
            <a:pPr marL="179388" lvl="1" indent="-165100"/>
            <a:r>
              <a:rPr lang="en-US" b="1" dirty="0"/>
              <a:t>Local languages required – English</a:t>
            </a:r>
          </a:p>
        </p:txBody>
      </p:sp>
    </p:spTree>
    <p:extLst>
      <p:ext uri="{BB962C8B-B14F-4D97-AF65-F5344CB8AC3E}">
        <p14:creationId xmlns:p14="http://schemas.microsoft.com/office/powerpoint/2010/main" val="3290482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FA090B-ED35-184E-875C-8114D139C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2" y="4350785"/>
            <a:ext cx="2583758" cy="25837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Ireland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(Theresa Barry)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603674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Not much new education</a:t>
            </a:r>
          </a:p>
          <a:p>
            <a:pPr marL="493713" lvl="2"/>
            <a:r>
              <a:rPr lang="en-US" dirty="0"/>
              <a:t>Big SNOMED CT events needed to be cancelled in March</a:t>
            </a:r>
          </a:p>
          <a:p>
            <a:pPr marL="179388" lvl="1" indent="-165100"/>
            <a:r>
              <a:rPr lang="en-US" dirty="0"/>
              <a:t>Priorities </a:t>
            </a:r>
          </a:p>
          <a:p>
            <a:pPr marL="579438" lvl="2"/>
            <a:r>
              <a:rPr lang="en-US" dirty="0"/>
              <a:t>COVID-19</a:t>
            </a:r>
          </a:p>
          <a:p>
            <a:pPr marL="179388" lvl="1" indent="-165100"/>
            <a:r>
              <a:rPr lang="en-US" b="1" dirty="0"/>
              <a:t>Local languages required – English</a:t>
            </a:r>
          </a:p>
        </p:txBody>
      </p:sp>
    </p:spTree>
    <p:extLst>
      <p:ext uri="{BB962C8B-B14F-4D97-AF65-F5344CB8AC3E}">
        <p14:creationId xmlns:p14="http://schemas.microsoft.com/office/powerpoint/2010/main" val="4099742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99" y="1341692"/>
            <a:ext cx="6864189" cy="49386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46251" y="3582678"/>
            <a:ext cx="4146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WELCOME !</a:t>
            </a:r>
          </a:p>
        </p:txBody>
      </p:sp>
    </p:spTree>
    <p:extLst>
      <p:ext uri="{BB962C8B-B14F-4D97-AF65-F5344CB8AC3E}">
        <p14:creationId xmlns:p14="http://schemas.microsoft.com/office/powerpoint/2010/main" val="1441139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DFDF26-8A99-9848-9A48-AEDCD4473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2" y="4360501"/>
            <a:ext cx="2583758" cy="25837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Netherlands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</a:rPr>
              <a:t>Pim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</a:rPr>
              <a:t>Volkert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603674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Online training to vendors and product managers</a:t>
            </a:r>
          </a:p>
          <a:p>
            <a:pPr marL="493713" lvl="2"/>
            <a:r>
              <a:rPr lang="en-US" dirty="0"/>
              <a:t>Created demos for clinicians and nurses</a:t>
            </a:r>
          </a:p>
          <a:p>
            <a:pPr marL="493713" lvl="2"/>
            <a:r>
              <a:rPr lang="en-US" dirty="0"/>
              <a:t>SNOMED seminar with 180 participants, many of them caregivers</a:t>
            </a:r>
          </a:p>
          <a:p>
            <a:pPr marL="179388" lvl="1" indent="-165100"/>
            <a:r>
              <a:rPr lang="en-US" dirty="0"/>
              <a:t>Priorities </a:t>
            </a:r>
          </a:p>
          <a:p>
            <a:pPr marL="579438" lvl="2"/>
            <a:r>
              <a:rPr lang="en-US" dirty="0"/>
              <a:t>Implementation (vendor)</a:t>
            </a:r>
          </a:p>
          <a:p>
            <a:pPr marL="579438" lvl="2"/>
            <a:r>
              <a:rPr lang="en-US" dirty="0"/>
              <a:t>Awareness amongst clinicians</a:t>
            </a:r>
          </a:p>
          <a:p>
            <a:pPr marL="179388" lvl="1"/>
            <a:r>
              <a:rPr lang="en-US" dirty="0"/>
              <a:t>Feedback on eLearning received – thank you!</a:t>
            </a:r>
          </a:p>
          <a:p>
            <a:pPr marL="179388" lvl="1" indent="-165100"/>
            <a:r>
              <a:rPr lang="en-US" b="1" dirty="0"/>
              <a:t>Local languages required – Dutch and English</a:t>
            </a:r>
            <a:r>
              <a:rPr lang="en-US" dirty="0"/>
              <a:t> (for vendors)</a:t>
            </a:r>
          </a:p>
          <a:p>
            <a:pPr marL="179388" lvl="1" indent="-165100"/>
            <a:r>
              <a:rPr lang="en-US" b="1" dirty="0"/>
              <a:t>Potential education providers</a:t>
            </a:r>
            <a:endParaRPr lang="en-US" dirty="0"/>
          </a:p>
          <a:p>
            <a:pPr marL="579438" lvl="2"/>
            <a:r>
              <a:rPr lang="en-US" dirty="0"/>
              <a:t>Will talk to University of Amsterdam </a:t>
            </a:r>
            <a:br>
              <a:rPr lang="en-US" dirty="0"/>
            </a:br>
            <a:r>
              <a:rPr lang="en-US" dirty="0"/>
              <a:t>(Ronald Cornet) or our NRC</a:t>
            </a:r>
          </a:p>
        </p:txBody>
      </p:sp>
    </p:spTree>
    <p:extLst>
      <p:ext uri="{BB962C8B-B14F-4D97-AF65-F5344CB8AC3E}">
        <p14:creationId xmlns:p14="http://schemas.microsoft.com/office/powerpoint/2010/main" val="1974683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D563FF-7C57-9448-A91A-10F66C0CF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1" y="4335714"/>
            <a:ext cx="2583757" cy="25837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Switzerland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(Pero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</a:rPr>
              <a:t>Grgic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553797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No new activities planned, due to coronavirus</a:t>
            </a:r>
          </a:p>
          <a:p>
            <a:pPr marL="179388" lvl="1" indent="-165100"/>
            <a:r>
              <a:rPr lang="en-US" dirty="0"/>
              <a:t>Feedback on the Implementation Course received – thank you!</a:t>
            </a:r>
          </a:p>
          <a:p>
            <a:pPr marL="579438" lvl="2"/>
            <a:r>
              <a:rPr lang="en-US" dirty="0"/>
              <a:t>“I did the implementation course. Was very good and informative!”</a:t>
            </a:r>
          </a:p>
          <a:p>
            <a:pPr marL="179388" lvl="1" indent="-165100"/>
            <a:r>
              <a:rPr lang="en-US" b="1" dirty="0"/>
              <a:t>Local languages required – German and French</a:t>
            </a:r>
          </a:p>
          <a:p>
            <a:pPr marL="179388" lvl="1" indent="-165100"/>
            <a:r>
              <a:rPr lang="en-US" b="1" dirty="0"/>
              <a:t>Potential education providers</a:t>
            </a:r>
          </a:p>
          <a:p>
            <a:pPr marL="539750" lvl="2" indent="-163513"/>
            <a:r>
              <a:rPr lang="en-US" dirty="0"/>
              <a:t>To be investigated?</a:t>
            </a:r>
          </a:p>
        </p:txBody>
      </p:sp>
    </p:spTree>
    <p:extLst>
      <p:ext uri="{BB962C8B-B14F-4D97-AF65-F5344CB8AC3E}">
        <p14:creationId xmlns:p14="http://schemas.microsoft.com/office/powerpoint/2010/main" val="1240252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EBA858-E527-C447-ACDB-499320FDD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42" y="4335714"/>
            <a:ext cx="2583757" cy="25837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 Summary – UK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(Katharine Priest)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553797" cy="5000660"/>
          </a:xfrm>
        </p:spPr>
        <p:txBody>
          <a:bodyPr/>
          <a:lstStyle/>
          <a:p>
            <a:pPr marL="179388" lvl="1" indent="-165100"/>
            <a:r>
              <a:rPr lang="en-US" dirty="0"/>
              <a:t>SNOMED CT education activities</a:t>
            </a:r>
          </a:p>
          <a:p>
            <a:pPr marL="493713" lvl="2"/>
            <a:r>
              <a:rPr lang="en-US" dirty="0"/>
              <a:t>Making resources easier to find</a:t>
            </a:r>
          </a:p>
          <a:p>
            <a:pPr marL="493713" lvl="2"/>
            <a:r>
              <a:rPr lang="en-US" dirty="0"/>
              <a:t>Review SNOMED CT standard in England and implementation clarity</a:t>
            </a:r>
          </a:p>
          <a:p>
            <a:pPr marL="493713" lvl="2"/>
            <a:r>
              <a:rPr lang="en-US" dirty="0"/>
              <a:t>UK SNOMED CT Implementation Forum restarted</a:t>
            </a:r>
          </a:p>
          <a:p>
            <a:pPr marL="493713" lvl="2"/>
            <a:r>
              <a:rPr lang="en-US" dirty="0"/>
              <a:t>SNOMED CT case studies and webinars for mental health</a:t>
            </a:r>
          </a:p>
          <a:p>
            <a:pPr marL="493713" lvl="2"/>
            <a:r>
              <a:rPr lang="en-US" dirty="0"/>
              <a:t>Pathology specific education resources to be developed</a:t>
            </a:r>
          </a:p>
          <a:p>
            <a:pPr marL="493713" lvl="2"/>
            <a:r>
              <a:rPr lang="en-US" dirty="0"/>
              <a:t>Existing education resources reviewed in line with release changes</a:t>
            </a:r>
          </a:p>
          <a:p>
            <a:pPr marL="493713" lvl="2"/>
            <a:r>
              <a:rPr lang="en-US" dirty="0"/>
              <a:t>UK SNOMED CT education shared across UK countries</a:t>
            </a:r>
          </a:p>
          <a:p>
            <a:pPr marL="179388" lvl="1" indent="-165100"/>
            <a:r>
              <a:rPr lang="en-US" dirty="0"/>
              <a:t>Priorities</a:t>
            </a:r>
          </a:p>
          <a:p>
            <a:pPr marL="579438" lvl="2"/>
            <a:r>
              <a:rPr lang="en-US" dirty="0"/>
              <a:t>Mental health, COVID-19 and Pathology</a:t>
            </a:r>
          </a:p>
          <a:p>
            <a:pPr marL="179388" lvl="1" indent="-165100"/>
            <a:r>
              <a:rPr lang="en-US" dirty="0"/>
              <a:t>Feedback received on courses - thank you!</a:t>
            </a:r>
          </a:p>
          <a:p>
            <a:pPr marL="179388" lvl="1" indent="-165100"/>
            <a:r>
              <a:rPr lang="en-US" dirty="0"/>
              <a:t>Course accreditation – Faculty of Clinical Informatics</a:t>
            </a:r>
            <a:br>
              <a:rPr lang="en-US" dirty="0"/>
            </a:br>
            <a:r>
              <a:rPr lang="en-US" dirty="0"/>
              <a:t>offer CPD accreditation for clinical informatics topics</a:t>
            </a:r>
          </a:p>
          <a:p>
            <a:pPr marL="179388" lvl="1" indent="-165100"/>
            <a:r>
              <a:rPr lang="en-US" b="1" dirty="0"/>
              <a:t>Local languages required – English</a:t>
            </a:r>
          </a:p>
        </p:txBody>
      </p:sp>
    </p:spTree>
    <p:extLst>
      <p:ext uri="{BB962C8B-B14F-4D97-AF65-F5344CB8AC3E}">
        <p14:creationId xmlns:p14="http://schemas.microsoft.com/office/powerpoint/2010/main" val="2832726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Member Education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spcAft>
                <a:spcPts val="1300"/>
              </a:spcAft>
              <a:buNone/>
            </a:pPr>
            <a:r>
              <a:rPr lang="en-GB" dirty="0"/>
              <a:t>	</a:t>
            </a:r>
            <a:r>
              <a:rPr lang="en-GB" dirty="0">
                <a:hlinkClick r:id="rId2"/>
              </a:rPr>
              <a:t>http://snomed.org/member-education</a:t>
            </a:r>
            <a:endParaRPr lang="en-GB" dirty="0"/>
          </a:p>
          <a:p>
            <a:r>
              <a:rPr lang="en-GB" dirty="0"/>
              <a:t>We currently have education resource links from</a:t>
            </a:r>
          </a:p>
          <a:p>
            <a:pPr lvl="1"/>
            <a:r>
              <a:rPr lang="en-GB" dirty="0"/>
              <a:t>Australia</a:t>
            </a:r>
          </a:p>
          <a:p>
            <a:pPr lvl="1"/>
            <a:r>
              <a:rPr lang="en-GB" dirty="0"/>
              <a:t>Canada</a:t>
            </a:r>
          </a:p>
          <a:p>
            <a:pPr lvl="1"/>
            <a:r>
              <a:rPr lang="en-GB" dirty="0"/>
              <a:t>India</a:t>
            </a:r>
          </a:p>
          <a:p>
            <a:pPr lvl="1"/>
            <a:r>
              <a:rPr lang="en-GB" dirty="0"/>
              <a:t>Netherlands</a:t>
            </a:r>
          </a:p>
          <a:p>
            <a:pPr lvl="1"/>
            <a:r>
              <a:rPr lang="en-GB" dirty="0"/>
              <a:t>Switzerland</a:t>
            </a:r>
          </a:p>
          <a:p>
            <a:pPr lvl="1"/>
            <a:r>
              <a:rPr lang="en-GB" dirty="0"/>
              <a:t>United Kingdom</a:t>
            </a:r>
          </a:p>
          <a:p>
            <a:pPr lvl="1"/>
            <a:r>
              <a:rPr lang="en-GB" dirty="0"/>
              <a:t>Uruguay</a:t>
            </a:r>
          </a:p>
          <a:p>
            <a:pPr marL="565150" lvl="1" indent="0">
              <a:buNone/>
            </a:pPr>
            <a:endParaRPr lang="en-GB" dirty="0"/>
          </a:p>
          <a:p>
            <a:r>
              <a:rPr lang="en-GB" b="1" dirty="0"/>
              <a:t>Please contact us at </a:t>
            </a:r>
            <a:r>
              <a:rPr lang="en-GB" b="1" dirty="0">
                <a:hlinkClick r:id="rId3"/>
              </a:rPr>
              <a:t>elearning@snomed.org</a:t>
            </a:r>
            <a:r>
              <a:rPr lang="en-GB" b="1" dirty="0"/>
              <a:t> with</a:t>
            </a:r>
          </a:p>
          <a:p>
            <a:pPr lvl="1"/>
            <a:r>
              <a:rPr lang="en-GB" b="1" dirty="0"/>
              <a:t>Updates to existing resources</a:t>
            </a:r>
          </a:p>
          <a:p>
            <a:pPr lvl="1"/>
            <a:r>
              <a:rPr lang="en-GB" b="1" dirty="0"/>
              <a:t>New education resources</a:t>
            </a:r>
          </a:p>
          <a:p>
            <a:pPr lvl="1"/>
            <a:r>
              <a:rPr lang="en-GB" b="1" dirty="0"/>
              <a:t>New countries that would like to contribute</a:t>
            </a:r>
          </a:p>
          <a:p>
            <a:pPr lvl="1"/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736" y="2615879"/>
            <a:ext cx="1864544" cy="248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57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/>
              <a:t>SNOMED International Update</a:t>
            </a:r>
          </a:p>
        </p:txBody>
      </p:sp>
      <p:pic>
        <p:nvPicPr>
          <p:cNvPr id="6" name="Picture 2" descr="hree_figures_holding_custom_ball_194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8770" y="1383184"/>
            <a:ext cx="3731356" cy="508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0127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1"/>
            <a:r>
              <a:rPr lang="en-US" dirty="0">
                <a:solidFill>
                  <a:srgbClr val="0070C0"/>
                </a:solidFill>
              </a:rPr>
              <a:t>SNOMED International Update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Education team work plan</a:t>
            </a:r>
          </a:p>
          <a:p>
            <a:r>
              <a:rPr lang="en-US" dirty="0"/>
              <a:t>Existing course delivery and updates</a:t>
            </a:r>
          </a:p>
          <a:p>
            <a:r>
              <a:rPr lang="en-US" dirty="0"/>
              <a:t>New course development</a:t>
            </a:r>
          </a:p>
          <a:p>
            <a:pPr lvl="1"/>
            <a:r>
              <a:rPr lang="en-US" dirty="0"/>
              <a:t>SNOMED CT for clinicians</a:t>
            </a:r>
          </a:p>
          <a:p>
            <a:pPr lvl="1"/>
            <a:r>
              <a:rPr lang="en-US" dirty="0"/>
              <a:t>Authoring level 2 course</a:t>
            </a:r>
          </a:p>
          <a:p>
            <a:pPr lvl="1"/>
            <a:r>
              <a:rPr lang="en-US" dirty="0"/>
              <a:t>Terminology services certification course</a:t>
            </a:r>
          </a:p>
          <a:p>
            <a:r>
              <a:rPr lang="en-US" dirty="0"/>
              <a:t>Education delivery partnerships</a:t>
            </a:r>
          </a:p>
          <a:p>
            <a:r>
              <a:rPr lang="en-US" dirty="0"/>
              <a:t>Course accreditation activities</a:t>
            </a:r>
          </a:p>
          <a:p>
            <a:r>
              <a:rPr lang="en-US" dirty="0"/>
              <a:t>Feedback and discussion</a:t>
            </a:r>
          </a:p>
        </p:txBody>
      </p:sp>
      <p:pic>
        <p:nvPicPr>
          <p:cNvPr id="1026" name="Picture 2" descr="hree_figures_holding_custom_ball_194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6385" y="3988466"/>
            <a:ext cx="1972004" cy="26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07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Education and Product Support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44348" cy="5000660"/>
          </a:xfrm>
        </p:spPr>
        <p:txBody>
          <a:bodyPr/>
          <a:lstStyle/>
          <a:p>
            <a:r>
              <a:rPr lang="en-US" dirty="0"/>
              <a:t>Mission</a:t>
            </a:r>
          </a:p>
          <a:p>
            <a:pPr lvl="1"/>
            <a:r>
              <a:rPr lang="en-US" dirty="0"/>
              <a:t>To increase awareness, knowledge and understanding of SNOMED CT and to improve the ease and effectiveness of SNOMED CT implementations</a:t>
            </a:r>
          </a:p>
          <a:p>
            <a:pPr>
              <a:spcBef>
                <a:spcPts val="700"/>
              </a:spcBef>
            </a:pPr>
            <a:r>
              <a:rPr lang="en-US" dirty="0"/>
              <a:t>Scope</a:t>
            </a:r>
          </a:p>
          <a:p>
            <a:pPr lvl="1"/>
            <a:r>
              <a:rPr lang="en-US" dirty="0"/>
              <a:t>Development, maintenance and</a:t>
            </a:r>
            <a:br>
              <a:rPr lang="en-US" dirty="0"/>
            </a:br>
            <a:r>
              <a:rPr lang="en-US" dirty="0"/>
              <a:t>delivery of</a:t>
            </a:r>
          </a:p>
          <a:p>
            <a:pPr lvl="2"/>
            <a:r>
              <a:rPr lang="en-US" dirty="0"/>
              <a:t>E-Learning materials</a:t>
            </a:r>
          </a:p>
          <a:p>
            <a:pPr lvl="2"/>
            <a:r>
              <a:rPr lang="en-US" dirty="0"/>
              <a:t>Guides</a:t>
            </a:r>
          </a:p>
          <a:p>
            <a:pPr lvl="2"/>
            <a:r>
              <a:rPr lang="en-US" dirty="0"/>
              <a:t>Technical specifications</a:t>
            </a:r>
          </a:p>
          <a:p>
            <a:pPr lvl="2"/>
            <a:r>
              <a:rPr lang="en-US" dirty="0"/>
              <a:t>Reference documents</a:t>
            </a:r>
          </a:p>
          <a:p>
            <a:pPr lvl="2"/>
            <a:r>
              <a:rPr lang="en-US" dirty="0"/>
              <a:t>Product support responses</a:t>
            </a:r>
          </a:p>
          <a:p>
            <a:pPr lvl="2"/>
            <a:r>
              <a:rPr lang="en-US" dirty="0"/>
              <a:t>Presentations at specific events</a:t>
            </a:r>
          </a:p>
          <a:p>
            <a:pPr lvl="2"/>
            <a:r>
              <a:rPr lang="en-US" b="1" dirty="0"/>
              <a:t>Implementation support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445000" y="2565068"/>
            <a:ext cx="4256548" cy="472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805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Education and Product Support Team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95564" y="1466596"/>
            <a:ext cx="1911233" cy="17583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700" y="1466597"/>
            <a:ext cx="1705668" cy="17312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547" y="4301713"/>
            <a:ext cx="1758335" cy="17583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4975" y="4290598"/>
            <a:ext cx="1769450" cy="17694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6993" y="3213356"/>
            <a:ext cx="1879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Linda Bird</a:t>
            </a:r>
          </a:p>
          <a:p>
            <a:pPr algn="ctr"/>
            <a:r>
              <a:rPr lang="en-US" sz="1600" dirty="0"/>
              <a:t>Head of Education &amp; Product Support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96619" y="6067600"/>
            <a:ext cx="22637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Cathy Richardson</a:t>
            </a:r>
            <a:endParaRPr lang="en-US" dirty="0"/>
          </a:p>
          <a:p>
            <a:pPr algn="ctr"/>
            <a:r>
              <a:rPr lang="en-US" sz="1600" dirty="0"/>
              <a:t>Senior Terminologist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50927" y="3221788"/>
            <a:ext cx="1879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Anne </a:t>
            </a:r>
            <a:r>
              <a:rPr lang="en-US" b="1" dirty="0" err="1"/>
              <a:t>Højen</a:t>
            </a:r>
            <a:endParaRPr lang="en-US" b="1" dirty="0"/>
          </a:p>
          <a:p>
            <a:pPr algn="ctr"/>
            <a:r>
              <a:rPr lang="en-US" sz="1600" dirty="0"/>
              <a:t>Education &amp; Product Support Specialist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21137" y="3224932"/>
            <a:ext cx="1879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Jon </a:t>
            </a:r>
            <a:r>
              <a:rPr lang="en-US" b="1" dirty="0" err="1"/>
              <a:t>Zammit</a:t>
            </a:r>
            <a:endParaRPr lang="en-US" b="1" dirty="0"/>
          </a:p>
          <a:p>
            <a:pPr algn="ctr"/>
            <a:r>
              <a:rPr lang="en-US" sz="1600" dirty="0"/>
              <a:t>Education &amp; Product Support Specialist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88055" y="6067600"/>
            <a:ext cx="219569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Louise Jones</a:t>
            </a:r>
          </a:p>
          <a:p>
            <a:pPr algn="ctr"/>
            <a:r>
              <a:rPr lang="en-US" sz="1600" dirty="0"/>
              <a:t>E-Learning Administrator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87312" y="6067600"/>
            <a:ext cx="22994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Penny </a:t>
            </a:r>
            <a:r>
              <a:rPr lang="en-US" b="1" dirty="0" err="1"/>
              <a:t>Livesay</a:t>
            </a:r>
            <a:endParaRPr lang="en-US" b="1" dirty="0"/>
          </a:p>
          <a:p>
            <a:pPr algn="ctr"/>
            <a:r>
              <a:rPr lang="en-US" sz="1600" dirty="0"/>
              <a:t>E-Learning </a:t>
            </a:r>
          </a:p>
          <a:p>
            <a:pPr algn="ctr"/>
            <a:r>
              <a:rPr lang="en-US" sz="1600" dirty="0"/>
              <a:t>Authoring Specialist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595" y="1411865"/>
            <a:ext cx="1809069" cy="1813066"/>
          </a:xfrm>
          <a:prstGeom prst="rect">
            <a:avLst/>
          </a:prstGeom>
        </p:spPr>
      </p:pic>
      <p:sp>
        <p:nvSpPr>
          <p:cNvPr id="4" name="AutoShape 2" descr="https://confluence.ihtsdotools.org/download/thumbnails/22317021/image2019-3-11_17-21-6.png?version=1&amp;modificationDate=1552289140000&amp;api=v2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339560" y="3228707"/>
            <a:ext cx="22637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Ian </a:t>
            </a:r>
            <a:r>
              <a:rPr lang="en-US" b="1" dirty="0" err="1"/>
              <a:t>Spiers</a:t>
            </a:r>
            <a:endParaRPr lang="en-US" dirty="0"/>
          </a:p>
          <a:p>
            <a:pPr algn="ctr"/>
            <a:r>
              <a:rPr lang="en-US" sz="1600" dirty="0"/>
              <a:t>Terminology Education Specialist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563" y="4305555"/>
            <a:ext cx="1521558" cy="177700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0ECAE72-6BEB-FC40-8048-4C4C87F4788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/>
          <a:stretch/>
        </p:blipFill>
        <p:spPr>
          <a:xfrm>
            <a:off x="6741668" y="1431658"/>
            <a:ext cx="1705668" cy="178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543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EPS Work Plan 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339559" cy="5000660"/>
          </a:xfrm>
        </p:spPr>
        <p:txBody>
          <a:bodyPr/>
          <a:lstStyle/>
          <a:p>
            <a:r>
              <a:rPr lang="en-US" dirty="0"/>
              <a:t>Education</a:t>
            </a:r>
          </a:p>
          <a:p>
            <a:pPr lvl="1"/>
            <a:r>
              <a:rPr lang="en-US" dirty="0"/>
              <a:t>Identify potential education delivery partners for all </a:t>
            </a:r>
            <a:br>
              <a:rPr lang="en-US" dirty="0"/>
            </a:br>
            <a:r>
              <a:rPr lang="en-US" dirty="0"/>
              <a:t>required languages</a:t>
            </a:r>
          </a:p>
          <a:p>
            <a:pPr lvl="1"/>
            <a:r>
              <a:rPr lang="en-US" dirty="0"/>
              <a:t>Start implementing CME/CPD recommendations</a:t>
            </a:r>
          </a:p>
          <a:p>
            <a:pPr lvl="1"/>
            <a:r>
              <a:rPr lang="en-US" dirty="0"/>
              <a:t>Launch terminology services certification course</a:t>
            </a:r>
          </a:p>
          <a:p>
            <a:pPr lvl="1"/>
            <a:r>
              <a:rPr lang="en-US" dirty="0"/>
              <a:t>Prepare authoring level 2 course for pilot</a:t>
            </a:r>
          </a:p>
          <a:p>
            <a:pPr lvl="1"/>
            <a:r>
              <a:rPr lang="en-US" dirty="0"/>
              <a:t>Deliver, maintain and enhance existing courses</a:t>
            </a:r>
          </a:p>
          <a:p>
            <a:pPr>
              <a:spcBef>
                <a:spcPts val="700"/>
              </a:spcBef>
            </a:pPr>
            <a:r>
              <a:rPr lang="en-US" dirty="0"/>
              <a:t>Product support</a:t>
            </a:r>
          </a:p>
          <a:p>
            <a:pPr lvl="1"/>
            <a:r>
              <a:rPr lang="en-US" dirty="0"/>
              <a:t>Support for internal stakeholders, e.g.</a:t>
            </a:r>
          </a:p>
          <a:p>
            <a:pPr lvl="2"/>
            <a:r>
              <a:rPr lang="en-US" dirty="0"/>
              <a:t>Support development of MRCM maintenance tool</a:t>
            </a:r>
          </a:p>
          <a:p>
            <a:pPr lvl="1"/>
            <a:r>
              <a:rPr lang="en-US" dirty="0"/>
              <a:t>Support for external stakeholders, e.g.</a:t>
            </a:r>
          </a:p>
          <a:p>
            <a:pPr lvl="2"/>
            <a:r>
              <a:rPr lang="en-US" dirty="0"/>
              <a:t>User support reference group (USRG)</a:t>
            </a:r>
          </a:p>
          <a:p>
            <a:pPr marL="1565275" lvl="3" indent="-98425"/>
            <a:r>
              <a:rPr lang="en-US" sz="1800" dirty="0"/>
              <a:t>http://</a:t>
            </a:r>
            <a:r>
              <a:rPr lang="en-US" sz="1800" dirty="0" err="1"/>
              <a:t>snomed.org</a:t>
            </a:r>
            <a:r>
              <a:rPr lang="en-US" sz="1800" dirty="0"/>
              <a:t>/</a:t>
            </a:r>
            <a:r>
              <a:rPr lang="en-US" sz="1800" dirty="0" err="1"/>
              <a:t>usrg</a:t>
            </a:r>
            <a:r>
              <a:rPr lang="en-US" sz="1800" dirty="0"/>
              <a:t> </a:t>
            </a:r>
          </a:p>
          <a:p>
            <a:pPr marL="1203325" lvl="1" indent="-173038"/>
            <a:r>
              <a:rPr lang="en-US" dirty="0">
                <a:solidFill>
                  <a:srgbClr val="229BB8"/>
                </a:solidFill>
              </a:rPr>
              <a:t>Implementation support activities</a:t>
            </a:r>
          </a:p>
          <a:p>
            <a:pPr marL="803275" indent="-173038"/>
            <a:r>
              <a:rPr lang="en-US" sz="2000" dirty="0"/>
              <a:t>Expo tutorials</a:t>
            </a:r>
          </a:p>
          <a:p>
            <a:pPr marL="630237" indent="0">
              <a:buNone/>
            </a:pPr>
            <a:endParaRPr lang="en-US" dirty="0">
              <a:solidFill>
                <a:srgbClr val="229BB8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70" y="4849792"/>
            <a:ext cx="2921030" cy="200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471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EPS Work Plan 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700"/>
              </a:spcBef>
            </a:pPr>
            <a:r>
              <a:rPr lang="en-US" dirty="0"/>
              <a:t>Documentation</a:t>
            </a:r>
          </a:p>
          <a:p>
            <a:pPr lvl="1"/>
            <a:r>
              <a:rPr lang="en-US" dirty="0"/>
              <a:t>Accessing SNOMED CT using SQL </a:t>
            </a:r>
            <a:r>
              <a:rPr lang="mr-IN" dirty="0"/>
              <a:t>–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http://snomed.org/sqlpg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Terminology Services Guide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(updates)</a:t>
            </a:r>
            <a:r>
              <a:rPr lang="en-US" dirty="0"/>
              <a:t> - </a:t>
            </a:r>
            <a:r>
              <a:rPr lang="en-US" dirty="0">
                <a:hlinkClick r:id="rId3"/>
              </a:rPr>
              <a:t>http://snomed.org/tsg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Update and maintain document library</a:t>
            </a:r>
          </a:p>
          <a:p>
            <a:pPr lvl="1"/>
            <a:r>
              <a:rPr lang="en-US" dirty="0"/>
              <a:t>New documents as required, e.g. </a:t>
            </a:r>
          </a:p>
          <a:p>
            <a:pPr lvl="2"/>
            <a:r>
              <a:rPr lang="en-US" dirty="0"/>
              <a:t>COVID-19 Guide – </a:t>
            </a:r>
            <a:r>
              <a:rPr lang="en-US" dirty="0">
                <a:hlinkClick r:id="rId4"/>
              </a:rPr>
              <a:t>http://snomed.org/cv19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Practical Guide to Concept Model</a:t>
            </a:r>
          </a:p>
          <a:p>
            <a:pPr>
              <a:spcBef>
                <a:spcPts val="700"/>
              </a:spcBef>
            </a:pPr>
            <a:r>
              <a:rPr lang="en-US" dirty="0"/>
              <a:t>GA Priorities</a:t>
            </a:r>
          </a:p>
          <a:p>
            <a:pPr lvl="1"/>
            <a:r>
              <a:rPr lang="en-US" dirty="0"/>
              <a:t>Enhance and develop SNOMED languages</a:t>
            </a:r>
            <a:br>
              <a:rPr lang="en-US" dirty="0"/>
            </a:br>
            <a:r>
              <a:rPr lang="en-US" dirty="0"/>
              <a:t>to support strategic priorities, e.g.</a:t>
            </a:r>
          </a:p>
          <a:p>
            <a:pPr lvl="2"/>
            <a:r>
              <a:rPr lang="en-US" dirty="0"/>
              <a:t>Compositional grammar</a:t>
            </a:r>
          </a:p>
          <a:p>
            <a:pPr lvl="2"/>
            <a:r>
              <a:rPr lang="en-US" dirty="0"/>
              <a:t>Expression constraint language (ECL)</a:t>
            </a:r>
          </a:p>
          <a:p>
            <a:pPr lvl="2"/>
            <a:r>
              <a:rPr lang="en-US" dirty="0"/>
              <a:t>Template language</a:t>
            </a:r>
          </a:p>
          <a:p>
            <a:pPr lvl="2"/>
            <a:r>
              <a:rPr lang="en-US" dirty="0"/>
              <a:t>URIs</a:t>
            </a:r>
          </a:p>
          <a:p>
            <a:pPr marL="357188" indent="-173038"/>
            <a:endParaRPr lang="en-US" dirty="0">
              <a:solidFill>
                <a:srgbClr val="229BB8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7544" y="4431927"/>
            <a:ext cx="2171335" cy="24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5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199" y="1428736"/>
            <a:ext cx="6815471" cy="5000660"/>
          </a:xfrm>
        </p:spPr>
        <p:txBody>
          <a:bodyPr/>
          <a:lstStyle/>
          <a:p>
            <a:r>
              <a:rPr lang="en-US" dirty="0"/>
              <a:t>Welcome</a:t>
            </a:r>
          </a:p>
          <a:p>
            <a:r>
              <a:rPr lang="en-US" dirty="0"/>
              <a:t>ELAG administration</a:t>
            </a:r>
          </a:p>
          <a:p>
            <a:r>
              <a:rPr lang="en-US" dirty="0"/>
              <a:t>Member reports summary</a:t>
            </a:r>
          </a:p>
          <a:p>
            <a:r>
              <a:rPr lang="en-US" dirty="0"/>
              <a:t>SNOMED International update</a:t>
            </a:r>
          </a:p>
          <a:p>
            <a:r>
              <a:rPr lang="en-US" dirty="0"/>
              <a:t>Feedback and discussion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840" y="3330327"/>
            <a:ext cx="5131160" cy="352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155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4000" dirty="0"/>
              <a:t>Existing Course </a:t>
            </a:r>
            <a:br>
              <a:rPr lang="en-US" sz="4000" dirty="0"/>
            </a:br>
            <a:r>
              <a:rPr lang="en-US" sz="4000" dirty="0"/>
              <a:t>Delivery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674" y="1206500"/>
            <a:ext cx="4238625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95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Course Catalogue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758" y="1990443"/>
            <a:ext cx="3250041" cy="325004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51581" y="1248747"/>
            <a:ext cx="8323643" cy="9829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213359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1pPr>
            <a:lvl2pPr marL="742950" marR="0" indent="-1778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2pPr>
            <a:lvl3pPr marL="1143000" marR="0" indent="-1651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3pPr>
            <a:lvl4pPr marL="1200150" marR="0" indent="-9525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Font typeface="Arial"/>
              <a:buChar char="•"/>
              <a:defRPr lang="en-US" sz="1350" b="0" i="0" u="none" strike="noStrike" cap="none" baseline="0" dirty="0" smtClean="0">
                <a:solidFill>
                  <a:srgbClr val="3399FF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4pPr>
            <a:lvl5pPr marL="2057400" marR="0" indent="-1270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129541" indent="0">
              <a:buFont typeface="Arial"/>
              <a:buNone/>
            </a:pPr>
            <a:r>
              <a:rPr lang="en-US" sz="3200" kern="0" dirty="0"/>
              <a:t>	</a:t>
            </a:r>
            <a:r>
              <a:rPr lang="en-US" sz="3200" kern="0" dirty="0">
                <a:hlinkClick r:id="rId3"/>
              </a:rPr>
              <a:t>https://courses.ihtsdotools.org</a:t>
            </a:r>
            <a:endParaRPr lang="en-US" sz="3200" kern="0" dirty="0"/>
          </a:p>
        </p:txBody>
      </p:sp>
      <p:sp>
        <p:nvSpPr>
          <p:cNvPr id="8" name="Rectangle 7"/>
          <p:cNvSpPr/>
          <p:nvPr/>
        </p:nvSpPr>
        <p:spPr>
          <a:xfrm>
            <a:off x="622300" y="2354116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Foundation Course</a:t>
            </a:r>
          </a:p>
        </p:txBody>
      </p:sp>
      <p:sp>
        <p:nvSpPr>
          <p:cNvPr id="9" name="Rectangle 8"/>
          <p:cNvSpPr/>
          <p:nvPr/>
        </p:nvSpPr>
        <p:spPr>
          <a:xfrm>
            <a:off x="622300" y="5240484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>
                <a:solidFill>
                  <a:srgbClr val="0070C0"/>
                </a:solidFill>
              </a:rPr>
              <a:t>Implementation Course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34756" y="2354116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70C0"/>
                </a:solidFill>
              </a:rPr>
              <a:t>Curso</a:t>
            </a:r>
            <a:r>
              <a:rPr lang="en-US" sz="2400" dirty="0">
                <a:solidFill>
                  <a:srgbClr val="0070C0"/>
                </a:solidFill>
              </a:rPr>
              <a:t> de </a:t>
            </a:r>
            <a:r>
              <a:rPr lang="en-US" sz="2400" dirty="0" err="1">
                <a:solidFill>
                  <a:srgbClr val="0070C0"/>
                </a:solidFill>
              </a:rPr>
              <a:t>Fundamentos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34756" y="5240484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Authoring L1 Course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2754" y="3797300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SNOMED for Developers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29529" y="3797300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SNOMED for Data Analysts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47212" y="5240484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Authoring L1 Certification</a:t>
            </a:r>
          </a:p>
        </p:txBody>
      </p:sp>
    </p:spTree>
    <p:extLst>
      <p:ext uri="{BB962C8B-B14F-4D97-AF65-F5344CB8AC3E}">
        <p14:creationId xmlns:p14="http://schemas.microsoft.com/office/powerpoint/2010/main" val="13494690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Member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Member is entitled to</a:t>
            </a:r>
          </a:p>
          <a:p>
            <a:pPr lvl="1"/>
            <a:r>
              <a:rPr lang="en-US" dirty="0"/>
              <a:t>FREE SNOMED CT Foundation Course for all students</a:t>
            </a:r>
          </a:p>
          <a:p>
            <a:pPr lvl="1"/>
            <a:r>
              <a:rPr lang="en-US" dirty="0"/>
              <a:t>Membership discount for all education courses (50%)</a:t>
            </a:r>
          </a:p>
          <a:p>
            <a:pPr lvl="1"/>
            <a:r>
              <a:rPr lang="en-US" dirty="0"/>
              <a:t>NRC access to </a:t>
            </a:r>
            <a:r>
              <a:rPr lang="en-US" b="1" dirty="0"/>
              <a:t>2 FREE </a:t>
            </a:r>
            <a:r>
              <a:rPr lang="en-US" dirty="0"/>
              <a:t>enrolment in each course per year</a:t>
            </a:r>
          </a:p>
          <a:p>
            <a:pPr lvl="1"/>
            <a:r>
              <a:rPr lang="en-US" dirty="0"/>
              <a:t>NRC access to </a:t>
            </a:r>
            <a:r>
              <a:rPr lang="en-US" b="1" dirty="0"/>
              <a:t>2 FREE </a:t>
            </a:r>
            <a:r>
              <a:rPr lang="en-US" dirty="0"/>
              <a:t>enrolment in each certification per year</a:t>
            </a:r>
          </a:p>
          <a:p>
            <a:r>
              <a:rPr lang="en-US" dirty="0"/>
              <a:t>Member discounts are offered automatically on login</a:t>
            </a:r>
          </a:p>
          <a:p>
            <a:r>
              <a:rPr lang="en-US" dirty="0"/>
              <a:t>To claim free NRC enrolment in education courses</a:t>
            </a:r>
          </a:p>
          <a:p>
            <a:pPr lvl="1"/>
            <a:r>
              <a:rPr lang="en-US" dirty="0"/>
              <a:t>MF rep to email </a:t>
            </a:r>
            <a:r>
              <a:rPr lang="en-US" dirty="0">
                <a:hlinkClick r:id="rId2"/>
              </a:rPr>
              <a:t>elearning@snomed.org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Request ‘Member free’ voucher</a:t>
            </a:r>
          </a:p>
          <a:p>
            <a:pPr lvl="1"/>
            <a:r>
              <a:rPr lang="en-US" dirty="0"/>
              <a:t>Include name and email of student</a:t>
            </a:r>
          </a:p>
          <a:p>
            <a:pPr lvl="1"/>
            <a:r>
              <a:rPr lang="en-US" dirty="0"/>
              <a:t>Include planned course and intake</a:t>
            </a:r>
          </a:p>
          <a:p>
            <a:pPr lvl="1"/>
            <a:r>
              <a:rPr lang="en-US" dirty="0"/>
              <a:t>Voucher will be provided for use </a:t>
            </a:r>
            <a:br>
              <a:rPr lang="en-US" dirty="0"/>
            </a:br>
            <a:r>
              <a:rPr lang="en-US" dirty="0"/>
              <a:t>in Course Catalogue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1267" y="3987800"/>
            <a:ext cx="2870200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0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DB141-352D-2E40-B606-1032D43D9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Statistics (27</a:t>
            </a:r>
            <a:r>
              <a:rPr lang="en-US" baseline="30000" dirty="0"/>
              <a:t>th</a:t>
            </a:r>
            <a:r>
              <a:rPr lang="en-US" dirty="0"/>
              <a:t> April 2020)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85C95-5341-B549-9562-62E76A0B5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212725">
              <a:tabLst>
                <a:tab pos="5411788" algn="r"/>
              </a:tabLst>
            </a:pPr>
            <a:r>
              <a:rPr lang="en-US" dirty="0"/>
              <a:t>Completion</a:t>
            </a:r>
          </a:p>
          <a:p>
            <a:pPr lvl="1" indent="-212725">
              <a:tabLst>
                <a:tab pos="5411788" algn="r"/>
              </a:tabLst>
            </a:pPr>
            <a:r>
              <a:rPr lang="en-US" dirty="0"/>
              <a:t>Foundation course	2275</a:t>
            </a:r>
          </a:p>
          <a:p>
            <a:pPr lvl="1" indent="-212725">
              <a:tabLst>
                <a:tab pos="5375275" algn="r"/>
              </a:tabLst>
            </a:pPr>
            <a:r>
              <a:rPr lang="en-US" dirty="0" err="1"/>
              <a:t>Fundamentos</a:t>
            </a:r>
            <a:r>
              <a:rPr lang="en-US" dirty="0"/>
              <a:t> course	148</a:t>
            </a:r>
          </a:p>
          <a:p>
            <a:pPr lvl="1" indent="-212725">
              <a:tabLst>
                <a:tab pos="5375275" algn="r"/>
              </a:tabLst>
            </a:pPr>
            <a:r>
              <a:rPr lang="en-US" dirty="0"/>
              <a:t>Implementation course	546</a:t>
            </a:r>
          </a:p>
          <a:p>
            <a:pPr lvl="1" indent="-212725">
              <a:tabLst>
                <a:tab pos="5411788" algn="r"/>
              </a:tabLst>
            </a:pPr>
            <a:r>
              <a:rPr lang="en-US" dirty="0"/>
              <a:t>Authoring level 1 course	85</a:t>
            </a:r>
          </a:p>
          <a:p>
            <a:pPr indent="-212725">
              <a:spcBef>
                <a:spcPts val="700"/>
              </a:spcBef>
              <a:tabLst>
                <a:tab pos="5411788" algn="r"/>
              </a:tabLst>
            </a:pPr>
            <a:r>
              <a:rPr lang="en-US" dirty="0"/>
              <a:t>Participants</a:t>
            </a:r>
          </a:p>
          <a:p>
            <a:pPr lvl="1" indent="-212725">
              <a:tabLst>
                <a:tab pos="5411788" algn="r"/>
              </a:tabLst>
            </a:pPr>
            <a:r>
              <a:rPr lang="en-US" dirty="0"/>
              <a:t>Data analysts pathway	657</a:t>
            </a:r>
          </a:p>
          <a:p>
            <a:pPr lvl="1" indent="-212725">
              <a:tabLst>
                <a:tab pos="5411788" algn="r"/>
              </a:tabLst>
            </a:pPr>
            <a:r>
              <a:rPr lang="en-US" dirty="0"/>
              <a:t>Developers pathway	590</a:t>
            </a:r>
          </a:p>
          <a:p>
            <a:pPr lvl="1" indent="-212725">
              <a:tabLst>
                <a:tab pos="5411788" algn="r"/>
              </a:tabLst>
            </a:pPr>
            <a:r>
              <a:rPr lang="en-US" dirty="0"/>
              <a:t>Presentation library	4724</a:t>
            </a:r>
          </a:p>
          <a:p>
            <a:pPr indent="-212725">
              <a:spcBef>
                <a:spcPts val="700"/>
              </a:spcBef>
              <a:tabLst>
                <a:tab pos="5411788" algn="r"/>
              </a:tabLst>
            </a:pPr>
            <a:r>
              <a:rPr lang="en-US" dirty="0"/>
              <a:t>Certifications</a:t>
            </a:r>
          </a:p>
          <a:p>
            <a:pPr lvl="1" indent="-212725">
              <a:tabLst>
                <a:tab pos="5411788" algn="r"/>
              </a:tabLst>
            </a:pPr>
            <a:r>
              <a:rPr lang="en-US" dirty="0"/>
              <a:t>Authoring level 1	34</a:t>
            </a:r>
          </a:p>
          <a:p>
            <a:pPr indent="-212725">
              <a:spcBef>
                <a:spcPts val="700"/>
              </a:spcBef>
              <a:tabLst>
                <a:tab pos="5411788" algn="r"/>
              </a:tabLst>
            </a:pPr>
            <a:r>
              <a:rPr lang="en-US" dirty="0"/>
              <a:t>Total e-learning users	8707</a:t>
            </a:r>
          </a:p>
        </p:txBody>
      </p:sp>
    </p:spTree>
    <p:extLst>
      <p:ext uri="{BB962C8B-B14F-4D97-AF65-F5344CB8AC3E}">
        <p14:creationId xmlns:p14="http://schemas.microsoft.com/office/powerpoint/2010/main" val="2524487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2A40-F1B8-3B4A-9D22-A405B13F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F310B-2488-5745-B17C-EE88A924F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Intake size </a:t>
            </a:r>
            <a:r>
              <a:rPr lang="mr-IN" sz="2000" dirty="0"/>
              <a:t>–</a:t>
            </a:r>
            <a:r>
              <a:rPr lang="en-US" sz="2000" dirty="0"/>
              <a:t> 29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(202001)</a:t>
            </a:r>
            <a:r>
              <a:rPr lang="en-US" sz="2000" dirty="0"/>
              <a:t>, 32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(201907)</a:t>
            </a:r>
          </a:p>
          <a:p>
            <a:pPr lvl="1"/>
            <a:r>
              <a:rPr lang="en-US" sz="1600" b="1" dirty="0"/>
              <a:t>NEXT INTAKE – JULY 2020</a:t>
            </a:r>
          </a:p>
          <a:p>
            <a:r>
              <a:rPr lang="en-US" sz="2000" dirty="0"/>
              <a:t>Ratings – 4.1 out of 5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(14 responses)</a:t>
            </a:r>
          </a:p>
          <a:p>
            <a:r>
              <a:rPr lang="en-US" sz="2000" dirty="0"/>
              <a:t>Feedback (constructive)</a:t>
            </a:r>
          </a:p>
          <a:p>
            <a:pPr lvl="1"/>
            <a:r>
              <a:rPr lang="en-US" sz="1600" dirty="0"/>
              <a:t>Split presentations into shorter ones</a:t>
            </a:r>
          </a:p>
          <a:p>
            <a:pPr lvl="1"/>
            <a:r>
              <a:rPr lang="en-US" sz="1600" dirty="0"/>
              <a:t>Shorter timeline to finish the course</a:t>
            </a:r>
          </a:p>
          <a:p>
            <a:pPr lvl="1"/>
            <a:r>
              <a:rPr lang="en-US" sz="1600" dirty="0"/>
              <a:t>Add more</a:t>
            </a:r>
          </a:p>
          <a:p>
            <a:pPr lvl="2"/>
            <a:r>
              <a:rPr lang="en-US" sz="1600" dirty="0"/>
              <a:t>Webinars and opportunity to ask questions</a:t>
            </a:r>
          </a:p>
          <a:p>
            <a:pPr lvl="2"/>
            <a:r>
              <a:rPr lang="en-US" sz="1600" dirty="0"/>
              <a:t>More real world examples (there were a few but I would have liked more)</a:t>
            </a:r>
          </a:p>
          <a:p>
            <a:pPr lvl="1"/>
            <a:r>
              <a:rPr lang="en-US" sz="1600" dirty="0"/>
              <a:t>Add more information about</a:t>
            </a:r>
          </a:p>
          <a:p>
            <a:pPr lvl="2"/>
            <a:r>
              <a:rPr lang="en-US" sz="1600" dirty="0"/>
              <a:t>Information model best practice</a:t>
            </a:r>
          </a:p>
          <a:p>
            <a:pPr lvl="2"/>
            <a:r>
              <a:rPr lang="en-US" sz="1600" dirty="0"/>
              <a:t>Steps of implementing a terminology server</a:t>
            </a:r>
          </a:p>
          <a:p>
            <a:pPr lvl="2"/>
            <a:r>
              <a:rPr lang="en-US" sz="1600" dirty="0"/>
              <a:t>More on DL and OWL reference sets (note: others asked for less on DL)</a:t>
            </a:r>
          </a:p>
          <a:p>
            <a:pPr lvl="2"/>
            <a:r>
              <a:rPr lang="en-US" sz="1600" dirty="0"/>
              <a:t>Adoption maturity levels</a:t>
            </a:r>
          </a:p>
          <a:p>
            <a:pPr lvl="2"/>
            <a:r>
              <a:rPr lang="en-US" sz="1600" dirty="0"/>
              <a:t>Procurement details</a:t>
            </a:r>
          </a:p>
          <a:p>
            <a:pPr lvl="2"/>
            <a:r>
              <a:rPr lang="en-US" sz="1600" dirty="0"/>
              <a:t>How to manage a change</a:t>
            </a:r>
          </a:p>
          <a:p>
            <a:pPr marL="56515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079113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2A40-F1B8-3B4A-9D22-A405B13F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F310B-2488-5745-B17C-EE88A924F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Feedback (positive)</a:t>
            </a:r>
          </a:p>
          <a:p>
            <a:pPr lvl="1"/>
            <a:r>
              <a:rPr lang="en-US" sz="1600" dirty="0"/>
              <a:t>Well organized modules, with very good material and links to further information</a:t>
            </a:r>
          </a:p>
          <a:p>
            <a:pPr lvl="1"/>
            <a:r>
              <a:rPr lang="en-US" sz="1600" dirty="0"/>
              <a:t>Touched some real world problems we need help with</a:t>
            </a:r>
          </a:p>
          <a:p>
            <a:pPr lvl="1"/>
            <a:r>
              <a:rPr lang="en-US" sz="1600" dirty="0"/>
              <a:t>Very comprehensive in how to use SNOMED CT in different scenarios</a:t>
            </a:r>
          </a:p>
          <a:p>
            <a:pPr lvl="1"/>
            <a:r>
              <a:rPr lang="en-US" sz="1600" dirty="0"/>
              <a:t>Definitely valuable in my work to implement it in a nationwide EPR</a:t>
            </a:r>
          </a:p>
          <a:p>
            <a:pPr lvl="1"/>
            <a:r>
              <a:rPr lang="en-US" sz="1600" dirty="0"/>
              <a:t>The course covered a wide variety of topics that affect implementation and potential solutions. I really like the mixed examples and adoption techniques one could use, and different approaches</a:t>
            </a:r>
          </a:p>
          <a:p>
            <a:pPr lvl="1"/>
            <a:r>
              <a:rPr lang="en-US" sz="1600" dirty="0"/>
              <a:t>Responsive, knowledgeable, open-minded staff</a:t>
            </a:r>
          </a:p>
          <a:p>
            <a:pPr lvl="1"/>
            <a:r>
              <a:rPr lang="en-AU" sz="1600" dirty="0"/>
              <a:t>The course is essential to anyone involved or planning to be involved in implementations involving SNOMED CT.  I found it extremely helpful in my work.  Having been involved in implementing SNOMED CT in our national EPR for the past year, I actually wish I had done this course before.</a:t>
            </a:r>
          </a:p>
          <a:p>
            <a:pPr lvl="1"/>
            <a:r>
              <a:rPr lang="en-US" sz="1600" dirty="0"/>
              <a:t>Amazing course!</a:t>
            </a:r>
          </a:p>
          <a:p>
            <a:pPr marL="56515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654883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Authoring Level 1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331" y="1428736"/>
            <a:ext cx="8229600" cy="5000660"/>
          </a:xfrm>
        </p:spPr>
        <p:txBody>
          <a:bodyPr/>
          <a:lstStyle/>
          <a:p>
            <a:r>
              <a:rPr lang="en-US" sz="2000" dirty="0"/>
              <a:t>September 2019 intake </a:t>
            </a:r>
            <a:r>
              <a:rPr lang="mr-IN" sz="2000" dirty="0"/>
              <a:t>–</a:t>
            </a:r>
            <a:r>
              <a:rPr lang="en-US" sz="2000" dirty="0"/>
              <a:t> 38 enrolled, 38 completed</a:t>
            </a:r>
          </a:p>
          <a:p>
            <a:r>
              <a:rPr lang="en-US" sz="2000" dirty="0"/>
              <a:t>Ratings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(out of 5)</a:t>
            </a:r>
          </a:p>
          <a:p>
            <a:pPr lvl="1"/>
            <a:r>
              <a:rPr lang="en-US" sz="1800" dirty="0"/>
              <a:t>Overall </a:t>
            </a:r>
            <a:r>
              <a:rPr lang="mr-IN" sz="1800" dirty="0"/>
              <a:t>–</a:t>
            </a:r>
            <a:r>
              <a:rPr lang="en-US" sz="1800" dirty="0"/>
              <a:t> 4.5</a:t>
            </a:r>
          </a:p>
          <a:p>
            <a:pPr lvl="1"/>
            <a:r>
              <a:rPr lang="en-US" sz="1800" dirty="0"/>
              <a:t>Meet expectations </a:t>
            </a:r>
            <a:r>
              <a:rPr lang="mr-IN" sz="1800" dirty="0"/>
              <a:t>–</a:t>
            </a:r>
            <a:r>
              <a:rPr lang="en-US" sz="1800" dirty="0"/>
              <a:t> 4.3</a:t>
            </a:r>
          </a:p>
          <a:p>
            <a:pPr lvl="1"/>
            <a:r>
              <a:rPr lang="en-US" sz="1800" dirty="0"/>
              <a:t>Met professional/educational needs </a:t>
            </a:r>
            <a:r>
              <a:rPr lang="mr-IN" sz="1800" dirty="0"/>
              <a:t>–</a:t>
            </a:r>
            <a:r>
              <a:rPr lang="en-US" sz="1800" dirty="0"/>
              <a:t> 4.4</a:t>
            </a:r>
          </a:p>
          <a:p>
            <a:r>
              <a:rPr lang="en-US" sz="2000" dirty="0"/>
              <a:t>Improvements made for September intake (in response to feedback)</a:t>
            </a:r>
          </a:p>
          <a:p>
            <a:pPr lvl="1"/>
            <a:r>
              <a:rPr lang="en-US" sz="1800" dirty="0"/>
              <a:t>Increase time for assessments (3 hours)</a:t>
            </a:r>
          </a:p>
          <a:p>
            <a:pPr lvl="1"/>
            <a:r>
              <a:rPr lang="en-US" sz="1800" dirty="0"/>
              <a:t>Increase length of webinars C, D, E to 2 hours</a:t>
            </a:r>
          </a:p>
          <a:p>
            <a:pPr lvl="1"/>
            <a:r>
              <a:rPr lang="en-US" sz="1800" dirty="0"/>
              <a:t>Require students to review feedback before progressing</a:t>
            </a:r>
          </a:p>
          <a:p>
            <a:pPr lvl="1"/>
            <a:r>
              <a:rPr lang="en-US" sz="1800" dirty="0"/>
              <a:t>Improvements to editorial guide based on feedback</a:t>
            </a:r>
          </a:p>
          <a:p>
            <a:pPr lvl="1"/>
            <a:r>
              <a:rPr lang="en-US" sz="1800" dirty="0"/>
              <a:t>Optional webinar at end of course to go through final assignment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439" y="4180466"/>
            <a:ext cx="2287192" cy="304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429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Authoring Level 1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631" y="1428736"/>
            <a:ext cx="8229600" cy="5000660"/>
          </a:xfrm>
        </p:spPr>
        <p:txBody>
          <a:bodyPr/>
          <a:lstStyle/>
          <a:p>
            <a:r>
              <a:rPr lang="en-US" sz="2000" dirty="0"/>
              <a:t>Feedback</a:t>
            </a:r>
          </a:p>
          <a:p>
            <a:pPr lvl="1"/>
            <a:r>
              <a:rPr lang="en-GB" sz="1800" dirty="0"/>
              <a:t>“The mix of all educational tools available (presentations, video, quizzes, practical training, feedback, live webinars you name it). Clear presentations. Personal feedback on the assignments was really helpful!</a:t>
            </a:r>
            <a:r>
              <a:rPr lang="en-US" sz="1800" dirty="0"/>
              <a:t>”</a:t>
            </a:r>
          </a:p>
          <a:p>
            <a:pPr lvl="1"/>
            <a:r>
              <a:rPr lang="en-US" sz="1800" dirty="0"/>
              <a:t>“</a:t>
            </a:r>
            <a:r>
              <a:rPr lang="en-GB" sz="1800" dirty="0"/>
              <a:t>Presentation scripts were extremely useful for overcoming language difficulties as reading what was said in some presentations helped me a lot.</a:t>
            </a:r>
            <a:r>
              <a:rPr lang="en-US" sz="1800" dirty="0"/>
              <a:t>”</a:t>
            </a:r>
          </a:p>
          <a:p>
            <a:pPr lvl="1"/>
            <a:r>
              <a:rPr lang="en-US" sz="1800" dirty="0"/>
              <a:t>“</a:t>
            </a:r>
            <a:r>
              <a:rPr lang="en-GB" sz="1800" dirty="0"/>
              <a:t>The pace and structure was really good - the resources were excellent</a:t>
            </a:r>
            <a:r>
              <a:rPr lang="en-US" sz="1800" dirty="0"/>
              <a:t>.”</a:t>
            </a:r>
          </a:p>
          <a:p>
            <a:pPr lvl="1"/>
            <a:r>
              <a:rPr lang="en-GB" sz="1800" dirty="0"/>
              <a:t>“This was a challenging course and that was good for me.”</a:t>
            </a:r>
          </a:p>
          <a:p>
            <a:pPr lvl="1"/>
            <a:r>
              <a:rPr lang="en-GB" sz="1800" dirty="0"/>
              <a:t>“Practical exercises to help reinforce understanding, webinars to discuss each module, prompt and helpful response</a:t>
            </a:r>
            <a:r>
              <a:rPr lang="en-GB" dirty="0"/>
              <a:t>s to queries.”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884" y="4615363"/>
            <a:ext cx="1818403" cy="24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79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Authoring Level 1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+mj-lt"/>
              </a:rPr>
              <a:t>January 2020 intake (Sweden) </a:t>
            </a:r>
            <a:r>
              <a:rPr lang="mr-IN" sz="2000" dirty="0">
                <a:latin typeface="+mj-lt"/>
              </a:rPr>
              <a:t>–</a:t>
            </a:r>
            <a:r>
              <a:rPr lang="en-US" sz="2000" dirty="0">
                <a:latin typeface="+mj-lt"/>
              </a:rPr>
              <a:t> 18 enrolled</a:t>
            </a:r>
          </a:p>
          <a:p>
            <a:r>
              <a:rPr lang="en-US" sz="2000" dirty="0">
                <a:latin typeface="+mj-lt"/>
              </a:rPr>
              <a:t>March 2020 intake (all) – 23 enrolled</a:t>
            </a:r>
          </a:p>
          <a:p>
            <a:pPr>
              <a:spcBef>
                <a:spcPts val="700"/>
              </a:spcBef>
            </a:pPr>
            <a:r>
              <a:rPr lang="en-US" sz="2000" dirty="0"/>
              <a:t>Improvements made for intakes</a:t>
            </a:r>
          </a:p>
          <a:p>
            <a:pPr lvl="1"/>
            <a:r>
              <a:rPr lang="en-US" sz="1800" dirty="0"/>
              <a:t>Axiom–based authoring</a:t>
            </a:r>
          </a:p>
          <a:p>
            <a:pPr marL="1206500" lvl="2" indent="-141288"/>
            <a:r>
              <a:rPr lang="en-US" sz="1600" dirty="0"/>
              <a:t>All presentations, course workbooks and videos updated</a:t>
            </a:r>
          </a:p>
          <a:p>
            <a:pPr marL="1206500" lvl="2" indent="-141288"/>
            <a:r>
              <a:rPr lang="en-GB" sz="16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Transitioning to stated axioms presentation</a:t>
            </a:r>
            <a:r>
              <a:rPr lang="en-US" sz="1600" dirty="0">
                <a:solidFill>
                  <a:srgbClr val="0070C0"/>
                </a:solidFill>
              </a:rPr>
              <a:t> </a:t>
            </a:r>
            <a:r>
              <a:rPr lang="en-US" sz="1600" dirty="0"/>
              <a:t>to help with transition to </a:t>
            </a:r>
            <a:br>
              <a:rPr lang="en-US" sz="1600" dirty="0"/>
            </a:br>
            <a:r>
              <a:rPr lang="en-US" sz="1600" dirty="0"/>
              <a:t>axiom-based authoring</a:t>
            </a:r>
          </a:p>
          <a:p>
            <a:pPr marL="1206500" lvl="2" indent="-141288"/>
            <a:r>
              <a:rPr lang="en-US" sz="1600" dirty="0"/>
              <a:t>New training authoring platform that allows axiom-based authoring</a:t>
            </a:r>
          </a:p>
          <a:p>
            <a:pPr marL="1206500" lvl="2" indent="-141288">
              <a:buNone/>
            </a:pPr>
            <a:r>
              <a:rPr lang="en-US" sz="1600" dirty="0"/>
              <a:t>  and uses Snowstorm terminology server </a:t>
            </a:r>
            <a:endParaRPr lang="en-US" sz="1400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6808" y="4347733"/>
            <a:ext cx="2287192" cy="304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9275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Level 1 Certification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spcAft>
                <a:spcPts val="700"/>
              </a:spcAft>
              <a:buNone/>
            </a:pPr>
            <a:r>
              <a:rPr lang="en-US" b="1" dirty="0"/>
              <a:t>	NOW AVAILABLE </a:t>
            </a:r>
            <a:r>
              <a:rPr lang="en-US" dirty="0"/>
              <a:t>via course catalogue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dirty="0"/>
              <a:t>Certified </a:t>
            </a:r>
            <a:r>
              <a:rPr lang="mr-IN" dirty="0"/>
              <a:t>–</a:t>
            </a:r>
            <a:r>
              <a:rPr lang="en-US" dirty="0"/>
              <a:t> 34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(from 13 countries)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533" y="4690872"/>
            <a:ext cx="1769983" cy="22930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260ED2-37ED-724B-92EE-461DA1D18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0908" y="2601919"/>
            <a:ext cx="3842428" cy="38274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D66126-FDE7-3341-893B-F8CB9B93E5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991" y="2523091"/>
            <a:ext cx="1414320" cy="368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80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149" y="1823972"/>
            <a:ext cx="3659760" cy="3784311"/>
          </a:xfrm>
        </p:spPr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/>
              <a:t>ELAG </a:t>
            </a:r>
            <a:br>
              <a:rPr lang="en-US" sz="3200" dirty="0"/>
            </a:br>
            <a:r>
              <a:rPr lang="en-US" sz="3200" dirty="0"/>
              <a:t>Administration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602" y="1342663"/>
            <a:ext cx="5202820" cy="52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474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8A55E-DDEB-3C42-A942-280CC6687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Certification Registers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4A84-CF62-2E42-B843-D1C9749C3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Certification registers created for</a:t>
            </a:r>
          </a:p>
          <a:p>
            <a:pPr lvl="1"/>
            <a:r>
              <a:rPr lang="en-US" sz="1800" dirty="0"/>
              <a:t>Authoring level 1 certification – </a:t>
            </a:r>
            <a:r>
              <a:rPr lang="en-US" sz="1800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http://snomed.org/al1cert</a:t>
            </a:r>
            <a:r>
              <a:rPr lang="en-US" sz="1800" dirty="0">
                <a:solidFill>
                  <a:srgbClr val="00B0F0"/>
                </a:solidFill>
              </a:rPr>
              <a:t> </a:t>
            </a:r>
          </a:p>
          <a:p>
            <a:pPr lvl="1"/>
            <a:r>
              <a:rPr lang="en-US" sz="1800" dirty="0"/>
              <a:t>Consultant terminologist certification – </a:t>
            </a:r>
            <a:r>
              <a:rPr lang="en-US" sz="1800" dirty="0">
                <a:solidFill>
                  <a:srgbClr val="00B0F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http://snomed.org/ctcert</a:t>
            </a:r>
            <a:r>
              <a:rPr lang="en-US" sz="1800" dirty="0"/>
              <a:t> </a:t>
            </a:r>
          </a:p>
          <a:p>
            <a:pPr lvl="1"/>
            <a:r>
              <a:rPr lang="en-US" sz="1800" dirty="0"/>
              <a:t>Terminology services certification – </a:t>
            </a:r>
            <a:r>
              <a:rPr lang="en-US" sz="1800" dirty="0">
                <a:solidFill>
                  <a:srgbClr val="00B0F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http://snomed.org/tscert</a:t>
            </a:r>
            <a:r>
              <a:rPr lang="en-US" sz="1800" dirty="0"/>
              <a:t>  </a:t>
            </a:r>
          </a:p>
          <a:p>
            <a:pPr>
              <a:spcBef>
                <a:spcPts val="700"/>
              </a:spcBef>
            </a:pPr>
            <a:r>
              <a:rPr lang="en-US" sz="2000" dirty="0"/>
              <a:t>Only qualifying students who complete the consent form are added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A0A587-CB4E-724D-B846-46F9EDB82257}"/>
              </a:ext>
            </a:extLst>
          </p:cNvPr>
          <p:cNvSpPr txBox="1"/>
          <p:nvPr/>
        </p:nvSpPr>
        <p:spPr>
          <a:xfrm>
            <a:off x="993229" y="6113786"/>
            <a:ext cx="6881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0F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http://snomed.org/certification</a:t>
            </a:r>
            <a:r>
              <a:rPr lang="en-US" sz="24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1A52C8-C243-CD49-B887-20EFE1ACA7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061" y="3595808"/>
            <a:ext cx="1769983" cy="229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847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/>
              <a:t>New Course Development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C04671-E4B9-0E48-9FA6-78CDB6892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4295" y="2397211"/>
            <a:ext cx="4834861" cy="332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252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Level 2 Course &amp; Certification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Delivery planned for 2021</a:t>
            </a:r>
          </a:p>
          <a:p>
            <a:r>
              <a:rPr lang="en-US" dirty="0"/>
              <a:t>Draft curriculum</a:t>
            </a:r>
          </a:p>
          <a:p>
            <a:pPr lvl="1"/>
            <a:r>
              <a:rPr lang="en-US" dirty="0"/>
              <a:t>Expanded authoring principles</a:t>
            </a:r>
          </a:p>
          <a:p>
            <a:pPr lvl="1"/>
            <a:r>
              <a:rPr lang="en-US" dirty="0"/>
              <a:t>Authoring tooling techniques</a:t>
            </a:r>
          </a:p>
          <a:p>
            <a:pPr lvl="1"/>
            <a:r>
              <a:rPr lang="en-US" dirty="0"/>
              <a:t>Authoring with description logic</a:t>
            </a:r>
          </a:p>
          <a:p>
            <a:pPr lvl="1"/>
            <a:r>
              <a:rPr lang="en-US" dirty="0"/>
              <a:t>Review and quality assurance</a:t>
            </a:r>
          </a:p>
          <a:p>
            <a:pPr lvl="1"/>
            <a:r>
              <a:rPr lang="en-US" dirty="0"/>
              <a:t>Hierarchy-specific authoring </a:t>
            </a:r>
            <a:br>
              <a:rPr lang="en-US" dirty="0"/>
            </a:br>
            <a:r>
              <a:rPr lang="en-US" dirty="0"/>
              <a:t>guidance</a:t>
            </a:r>
          </a:p>
          <a:p>
            <a:r>
              <a:rPr lang="en-US" dirty="0"/>
              <a:t>Will be strongly recommended </a:t>
            </a:r>
            <a:br>
              <a:rPr lang="en-US" dirty="0"/>
            </a:br>
            <a:r>
              <a:rPr lang="en-US" dirty="0"/>
              <a:t>for authoring community content</a:t>
            </a:r>
          </a:p>
        </p:txBody>
      </p:sp>
      <p:pic>
        <p:nvPicPr>
          <p:cNvPr id="4" name="Picture Placeholder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2832" y="1499616"/>
            <a:ext cx="3699428" cy="250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8EE390-8390-EC44-843D-8D2BF4F19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2832" y="4009591"/>
            <a:ext cx="3699429" cy="27745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968C9E-DEB0-344A-9625-28057817CC72}"/>
              </a:ext>
            </a:extLst>
          </p:cNvPr>
          <p:cNvSpPr txBox="1"/>
          <p:nvPr/>
        </p:nvSpPr>
        <p:spPr>
          <a:xfrm>
            <a:off x="6881648" y="5462338"/>
            <a:ext cx="108783" cy="1846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38960" y="2114718"/>
            <a:ext cx="4515535" cy="547687"/>
          </a:xfrm>
        </p:spPr>
        <p:txBody>
          <a:bodyPr/>
          <a:lstStyle/>
          <a:p>
            <a:pPr algn="ctr"/>
            <a:r>
              <a:rPr lang="en-US" dirty="0"/>
              <a:t>Clinical Education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4692" y="3929066"/>
            <a:ext cx="3359308" cy="335930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8F1FD3A-C875-BC41-9C4B-F0812E8B10C5}"/>
              </a:ext>
            </a:extLst>
          </p:cNvPr>
          <p:cNvSpPr txBox="1">
            <a:spLocks/>
          </p:cNvSpPr>
          <p:nvPr/>
        </p:nvSpPr>
        <p:spPr>
          <a:xfrm>
            <a:off x="1938960" y="2709425"/>
            <a:ext cx="4367247" cy="14684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213359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-1778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-1651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-1270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-1270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129541" indent="0" algn="ctr">
              <a:buNone/>
            </a:pPr>
            <a:r>
              <a:rPr lang="en-US" sz="2000" b="1" kern="0" dirty="0"/>
              <a:t>Ian Green</a:t>
            </a:r>
          </a:p>
          <a:p>
            <a:pPr marL="129541" indent="0" algn="ctr">
              <a:buNone/>
            </a:pPr>
            <a:r>
              <a:rPr lang="en-US" sz="1800" kern="0" dirty="0"/>
              <a:t>Customer Relations Lead, Europe &amp; Clinical Engagement Business Manager</a:t>
            </a:r>
          </a:p>
        </p:txBody>
      </p:sp>
    </p:spTree>
    <p:extLst>
      <p:ext uri="{BB962C8B-B14F-4D97-AF65-F5344CB8AC3E}">
        <p14:creationId xmlns:p14="http://schemas.microsoft.com/office/powerpoint/2010/main" val="12526958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Education - Current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Clinical Presentations</a:t>
            </a:r>
          </a:p>
          <a:p>
            <a:pPr lvl="1"/>
            <a:r>
              <a:rPr lang="en-US" dirty="0"/>
              <a:t>Undergone external review</a:t>
            </a:r>
          </a:p>
          <a:p>
            <a:pPr lvl="1"/>
            <a:r>
              <a:rPr lang="en-US" dirty="0"/>
              <a:t>Slides will be updated and made available</a:t>
            </a:r>
          </a:p>
          <a:p>
            <a:r>
              <a:rPr lang="en-US" dirty="0"/>
              <a:t>Clinical Videos</a:t>
            </a:r>
          </a:p>
          <a:p>
            <a:pPr lvl="1"/>
            <a:r>
              <a:rPr lang="en-US" dirty="0"/>
              <a:t>Initial set available on Confluence</a:t>
            </a:r>
          </a:p>
          <a:p>
            <a:pPr lvl="1"/>
            <a:r>
              <a:rPr lang="en-US" dirty="0"/>
              <a:t>Ongoing discussions regarding extending coverage </a:t>
            </a:r>
          </a:p>
          <a:p>
            <a:r>
              <a:rPr lang="en-US" dirty="0"/>
              <a:t>All clinical presentation resources</a:t>
            </a:r>
          </a:p>
          <a:p>
            <a:pPr lvl="1"/>
            <a:r>
              <a:rPr lang="en-US" dirty="0"/>
              <a:t>Available on Confluence</a:t>
            </a:r>
          </a:p>
          <a:p>
            <a:pPr lvl="1"/>
            <a:r>
              <a:rPr lang="en-US" sz="1400" dirty="0">
                <a:hlinkClick r:id="rId2"/>
              </a:rPr>
              <a:t>https://confluence.ihtsdotools.org/display/CP/Clinical+focused+presentation+resources</a:t>
            </a:r>
            <a:endParaRPr lang="en-US" sz="1400" dirty="0"/>
          </a:p>
          <a:p>
            <a:r>
              <a:rPr lang="en-US" dirty="0"/>
              <a:t>Clinical use cases</a:t>
            </a:r>
          </a:p>
          <a:p>
            <a:pPr lvl="1"/>
            <a:r>
              <a:rPr lang="en-US" dirty="0"/>
              <a:t>Current documentation available on Confluence</a:t>
            </a:r>
          </a:p>
          <a:p>
            <a:pPr lvl="1"/>
            <a:r>
              <a:rPr lang="en-US" sz="1400" dirty="0">
                <a:hlinkClick r:id="rId3"/>
              </a:rPr>
              <a:t>https://confluence.ihtsdotools.org/display/CP/Clinical+Use+Cases</a:t>
            </a:r>
            <a:endParaRPr lang="en-US" sz="1400" dirty="0"/>
          </a:p>
          <a:p>
            <a:r>
              <a:rPr lang="en-US" dirty="0"/>
              <a:t>Clinical conference presentations</a:t>
            </a:r>
          </a:p>
          <a:p>
            <a:pPr lvl="1"/>
            <a:r>
              <a:rPr lang="en-US" dirty="0"/>
              <a:t>Available on the clinical community page on Confluence</a:t>
            </a:r>
          </a:p>
          <a:p>
            <a:pPr lvl="1"/>
            <a:r>
              <a:rPr lang="en-US" sz="1400" dirty="0">
                <a:hlinkClick r:id="rId4"/>
              </a:rPr>
              <a:t>https://</a:t>
            </a:r>
            <a:r>
              <a:rPr lang="en-US" sz="1400" dirty="0" err="1">
                <a:hlinkClick r:id="rId4"/>
              </a:rPr>
              <a:t>confluence.ihtsdotools.org</a:t>
            </a:r>
            <a:r>
              <a:rPr lang="en-US" sz="1400" dirty="0">
                <a:hlinkClick r:id="rId4"/>
              </a:rPr>
              <a:t>/display/CP/</a:t>
            </a:r>
            <a:r>
              <a:rPr lang="en-US" sz="1400" dirty="0" err="1">
                <a:hlinkClick r:id="rId4"/>
              </a:rPr>
              <a:t>Clinical+Community</a:t>
            </a:r>
            <a:endParaRPr lang="en-US" sz="1400" dirty="0"/>
          </a:p>
          <a:p>
            <a:endParaRPr lang="en-US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A2D260-7542-E345-8E59-1C5EF904C4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6619" y="5224623"/>
            <a:ext cx="1778326" cy="177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180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DD8667-6667-C949-9880-3631C7EF7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Education - Future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7C56018-E1BE-6D4E-AE87-E856D71626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Clinical community</a:t>
            </a:r>
          </a:p>
          <a:p>
            <a:pPr lvl="1"/>
            <a:r>
              <a:rPr lang="en-US" dirty="0"/>
              <a:t>Quarterly meetings (2 x webinars, 2 x face-to-face)</a:t>
            </a:r>
          </a:p>
          <a:p>
            <a:pPr lvl="1"/>
            <a:r>
              <a:rPr lang="en-US" dirty="0"/>
              <a:t>Two hour sessions focusing on clinical implementation</a:t>
            </a:r>
          </a:p>
          <a:p>
            <a:pPr lvl="1"/>
            <a:r>
              <a:rPr lang="en-US" sz="1400" dirty="0">
                <a:hlinkClick r:id="rId2"/>
              </a:rPr>
              <a:t>https://</a:t>
            </a:r>
            <a:r>
              <a:rPr lang="en-US" sz="1400" dirty="0" err="1">
                <a:hlinkClick r:id="rId2"/>
              </a:rPr>
              <a:t>confluence.ihtsdotools.org</a:t>
            </a:r>
            <a:r>
              <a:rPr lang="en-US" sz="1400" dirty="0">
                <a:hlinkClick r:id="rId2"/>
              </a:rPr>
              <a:t>/display/CP/</a:t>
            </a:r>
            <a:r>
              <a:rPr lang="en-US" sz="1400" dirty="0" err="1">
                <a:hlinkClick r:id="rId2"/>
              </a:rPr>
              <a:t>Clinical+Community</a:t>
            </a:r>
            <a:endParaRPr lang="en-US" sz="1400" dirty="0"/>
          </a:p>
          <a:p>
            <a:r>
              <a:rPr lang="en-US" dirty="0"/>
              <a:t>Additional webinars</a:t>
            </a:r>
          </a:p>
          <a:p>
            <a:pPr lvl="1"/>
            <a:r>
              <a:rPr lang="en-US" dirty="0" err="1"/>
              <a:t>Adhoc</a:t>
            </a:r>
            <a:r>
              <a:rPr lang="en-US" dirty="0"/>
              <a:t> webinars</a:t>
            </a:r>
          </a:p>
          <a:p>
            <a:pPr lvl="1"/>
            <a:r>
              <a:rPr lang="en-US" dirty="0"/>
              <a:t>Presentation recordings made available</a:t>
            </a:r>
          </a:p>
          <a:p>
            <a:pPr lvl="1"/>
            <a:r>
              <a:rPr lang="en-US" dirty="0"/>
              <a:t>Developing podcast (?regular) follow-ups of the individual sessions</a:t>
            </a:r>
          </a:p>
          <a:p>
            <a:r>
              <a:rPr lang="en-US" dirty="0"/>
              <a:t>Clinical course</a:t>
            </a:r>
          </a:p>
          <a:p>
            <a:pPr lvl="1"/>
            <a:r>
              <a:rPr lang="en-US" dirty="0"/>
              <a:t>Discussions underway regarding taking current clinical presentation decks and formalizing them into a clinical </a:t>
            </a:r>
            <a:br>
              <a:rPr lang="en-US" dirty="0"/>
            </a:br>
            <a:r>
              <a:rPr lang="en-US" dirty="0"/>
              <a:t>course (CME/CPD accreditation)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638C69-3AAD-B54F-9F65-94D3E772B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6619" y="5224623"/>
            <a:ext cx="1778326" cy="177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156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 Services Certification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328454" cy="5000660"/>
          </a:xfrm>
        </p:spPr>
        <p:txBody>
          <a:bodyPr/>
          <a:lstStyle/>
          <a:p>
            <a:pPr marL="129541" indent="0" algn="ctr">
              <a:buNone/>
            </a:pPr>
            <a:r>
              <a:rPr lang="en-US" sz="2200" i="1" dirty="0">
                <a:solidFill>
                  <a:srgbClr val="229BB8"/>
                </a:solidFill>
              </a:rPr>
              <a:t>Teaches the principles of using a SNOMED CT terminology service to search and retrieve SNOMED CT content. </a:t>
            </a:r>
            <a:br>
              <a:rPr lang="en-US" sz="2200" i="1" dirty="0">
                <a:solidFill>
                  <a:srgbClr val="229BB8"/>
                </a:solidFill>
              </a:rPr>
            </a:br>
            <a:r>
              <a:rPr lang="en-US" sz="2200" i="1" dirty="0">
                <a:solidFill>
                  <a:srgbClr val="229BB8"/>
                </a:solidFill>
              </a:rPr>
              <a:t>No prior knowledge of SNOMED CT is required.</a:t>
            </a:r>
          </a:p>
          <a:p>
            <a:pPr>
              <a:spcBef>
                <a:spcPts val="1300"/>
              </a:spcBef>
            </a:pPr>
            <a:r>
              <a:rPr lang="en-US" dirty="0"/>
              <a:t>Includes</a:t>
            </a:r>
          </a:p>
          <a:p>
            <a:pPr lvl="1"/>
            <a:r>
              <a:rPr lang="en-US" dirty="0"/>
              <a:t>Presentations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– background knowledge</a:t>
            </a:r>
          </a:p>
          <a:p>
            <a:pPr lvl="1"/>
            <a:r>
              <a:rPr lang="en-US" dirty="0"/>
              <a:t>Videos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– applied knowledge</a:t>
            </a:r>
          </a:p>
          <a:p>
            <a:pPr lvl="1"/>
            <a:r>
              <a:rPr lang="en-US" dirty="0"/>
              <a:t>Practical exercises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– practice skills</a:t>
            </a:r>
          </a:p>
          <a:p>
            <a:pPr lvl="1"/>
            <a:r>
              <a:rPr lang="en-US" dirty="0"/>
              <a:t>Certification exam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– test skills</a:t>
            </a:r>
          </a:p>
          <a:p>
            <a:pPr>
              <a:spcBef>
                <a:spcPts val="700"/>
              </a:spcBef>
            </a:pPr>
            <a:r>
              <a:rPr lang="en-US" dirty="0"/>
              <a:t>Uses 2 terminology service APIs</a:t>
            </a:r>
          </a:p>
          <a:p>
            <a:pPr lvl="1"/>
            <a:r>
              <a:rPr lang="en-US" dirty="0"/>
              <a:t>Native SNOMED CT API (Snowstorm)</a:t>
            </a:r>
          </a:p>
          <a:p>
            <a:pPr lvl="1"/>
            <a:r>
              <a:rPr lang="en-US" dirty="0"/>
              <a:t>Standard HL7 FHIR terminology service API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DB8A7F-26FB-AC41-83A4-0D7A9E524A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598" y="4678717"/>
            <a:ext cx="2905711" cy="217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443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 Services Certification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  <a:p>
            <a:pPr lvl="1"/>
            <a:r>
              <a:rPr lang="en-US" dirty="0"/>
              <a:t>Introduction</a:t>
            </a:r>
          </a:p>
          <a:p>
            <a:pPr lvl="1"/>
            <a:r>
              <a:rPr lang="en-US" dirty="0"/>
              <a:t>Editions</a:t>
            </a:r>
          </a:p>
          <a:p>
            <a:pPr lvl="1"/>
            <a:r>
              <a:rPr lang="en-US" dirty="0"/>
              <a:t>Logical design</a:t>
            </a:r>
          </a:p>
          <a:p>
            <a:pPr lvl="1"/>
            <a:r>
              <a:rPr lang="en-US" dirty="0"/>
              <a:t>Concept model</a:t>
            </a:r>
          </a:p>
          <a:p>
            <a:pPr lvl="1"/>
            <a:r>
              <a:rPr lang="en-US" dirty="0"/>
              <a:t>Reference sets</a:t>
            </a:r>
          </a:p>
          <a:p>
            <a:pPr lvl="1"/>
            <a:r>
              <a:rPr lang="en-US" dirty="0"/>
              <a:t>Query</a:t>
            </a:r>
          </a:p>
          <a:p>
            <a:r>
              <a:rPr lang="en-US" dirty="0"/>
              <a:t>Learning Material</a:t>
            </a:r>
          </a:p>
          <a:p>
            <a:pPr lvl="1"/>
            <a:r>
              <a:rPr lang="en-US" dirty="0"/>
              <a:t>3.5 hours of online presentations</a:t>
            </a:r>
          </a:p>
          <a:p>
            <a:pPr lvl="1"/>
            <a:r>
              <a:rPr lang="en-US" dirty="0"/>
              <a:t>3.5 hours of online exercises</a:t>
            </a:r>
          </a:p>
          <a:p>
            <a:r>
              <a:rPr lang="en-US" dirty="0"/>
              <a:t>Exam</a:t>
            </a:r>
          </a:p>
          <a:p>
            <a:pPr lvl="1"/>
            <a:r>
              <a:rPr lang="en-US" dirty="0"/>
              <a:t>1 hour proctored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913E90-BDF5-ED45-9815-72878D98E9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598" y="4678717"/>
            <a:ext cx="2905711" cy="217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607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 Services Certification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r>
              <a:rPr lang="en-US" b="1" dirty="0"/>
              <a:t>	WAITLIST </a:t>
            </a:r>
            <a:r>
              <a:rPr lang="en-US" dirty="0"/>
              <a:t>via </a:t>
            </a:r>
            <a:r>
              <a:rPr lang="en-US" dirty="0">
                <a:hlinkClick r:id="rId2"/>
              </a:rPr>
              <a:t>https://courses.ihtsdotools.org</a:t>
            </a:r>
            <a:r>
              <a:rPr lang="en-US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533" y="4690872"/>
            <a:ext cx="1769983" cy="22930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456" y="2125696"/>
            <a:ext cx="5738266" cy="43037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FA9019-563F-6A42-AAFE-3D82B25BCF14}"/>
              </a:ext>
            </a:extLst>
          </p:cNvPr>
          <p:cNvSpPr txBox="1"/>
          <p:nvPr/>
        </p:nvSpPr>
        <p:spPr>
          <a:xfrm>
            <a:off x="2427888" y="4168097"/>
            <a:ext cx="3664031" cy="4924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2" charset="77"/>
              </a:rPr>
              <a:t>SNOMED CT </a:t>
            </a:r>
          </a:p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useo 500" panose="02000000000000000000" pitchFamily="2" charset="77"/>
              </a:rPr>
              <a:t>Terminology Services Certification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Museo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71737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/>
              <a:t>Education Delivery Partnerships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E15F51-8363-064F-A980-02D345B52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870" y="1916869"/>
            <a:ext cx="3871604" cy="444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39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Declaration of Interests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Could all members of ELAG please</a:t>
            </a:r>
            <a:endParaRPr lang="en-US" dirty="0">
              <a:hlinkClick r:id="rId2"/>
            </a:endParaRPr>
          </a:p>
          <a:p>
            <a:pPr lvl="1">
              <a:spcBef>
                <a:spcPts val="700"/>
              </a:spcBef>
            </a:pPr>
            <a:r>
              <a:rPr lang="en-US" dirty="0"/>
              <a:t>Go to </a:t>
            </a:r>
            <a:r>
              <a:rPr lang="en-US" dirty="0">
                <a:hlinkClick r:id="rId3"/>
              </a:rPr>
              <a:t>http://snomed.org/elag</a:t>
            </a:r>
            <a:endParaRPr lang="en-US" dirty="0"/>
          </a:p>
          <a:p>
            <a:pPr lvl="1"/>
            <a:r>
              <a:rPr lang="en-US" dirty="0"/>
              <a:t>Click on ‘Group Members’ </a:t>
            </a:r>
          </a:p>
          <a:p>
            <a:pPr lvl="2"/>
            <a:r>
              <a:rPr lang="en-US" dirty="0">
                <a:sym typeface="Wingdings"/>
              </a:rPr>
              <a:t>If you are </a:t>
            </a:r>
            <a:r>
              <a:rPr lang="en-US" b="1" dirty="0">
                <a:sym typeface="Wingdings"/>
              </a:rPr>
              <a:t>not </a:t>
            </a:r>
            <a:r>
              <a:rPr lang="en-US" dirty="0">
                <a:sym typeface="Wingdings"/>
              </a:rPr>
              <a:t>on the list, and you are an ELAG </a:t>
            </a:r>
            <a:br>
              <a:rPr lang="en-US" dirty="0">
                <a:sym typeface="Wingdings"/>
              </a:rPr>
            </a:br>
            <a:r>
              <a:rPr lang="en-US" dirty="0">
                <a:sym typeface="Wingdings"/>
              </a:rPr>
              <a:t>Member representative, please email </a:t>
            </a:r>
            <a:r>
              <a:rPr lang="en-US" dirty="0">
                <a:sym typeface="Wingdings"/>
                <a:hlinkClick r:id="rId4"/>
              </a:rPr>
              <a:t>lbi@snomed.org</a:t>
            </a:r>
            <a:r>
              <a:rPr lang="en-US" dirty="0">
                <a:sym typeface="Wingdings"/>
              </a:rPr>
              <a:t> </a:t>
            </a:r>
          </a:p>
          <a:p>
            <a:pPr lvl="1"/>
            <a:r>
              <a:rPr lang="en-US" dirty="0">
                <a:sym typeface="Wingdings"/>
              </a:rPr>
              <a:t>Click on ‘</a:t>
            </a:r>
            <a:r>
              <a:rPr lang="en-US" dirty="0"/>
              <a:t>Declaration of Interests’</a:t>
            </a:r>
          </a:p>
          <a:p>
            <a:pPr lvl="2"/>
            <a:r>
              <a:rPr lang="en-US" dirty="0"/>
              <a:t>Add any potential conflicts of interest</a:t>
            </a:r>
          </a:p>
          <a:p>
            <a:pPr lvl="2"/>
            <a:r>
              <a:rPr lang="en-US" dirty="0"/>
              <a:t>Update the ‘Last updated’ date </a:t>
            </a:r>
            <a:br>
              <a:rPr lang="en-US" dirty="0"/>
            </a:br>
            <a:r>
              <a:rPr lang="en-US" b="1" dirty="0"/>
              <a:t>(even if no changes)</a:t>
            </a:r>
          </a:p>
          <a:p>
            <a:pPr lvl="2"/>
            <a:r>
              <a:rPr lang="en-US" b="1" dirty="0"/>
              <a:t>Note:</a:t>
            </a:r>
            <a:r>
              <a:rPr lang="en-US" dirty="0"/>
              <a:t> If you don’t have access </a:t>
            </a:r>
            <a:br>
              <a:rPr lang="en-US" dirty="0"/>
            </a:br>
            <a:r>
              <a:rPr lang="en-US" dirty="0"/>
              <a:t>please email </a:t>
            </a:r>
            <a:r>
              <a:rPr lang="en-US" dirty="0">
                <a:hlinkClick r:id="rId4"/>
              </a:rPr>
              <a:t>lbi@snomed.org</a:t>
            </a:r>
            <a:r>
              <a:rPr lang="en-US" dirty="0"/>
              <a:t> 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699" y="3543185"/>
            <a:ext cx="2833258" cy="356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385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Education Delivery Partnerships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Education delivery agreements with</a:t>
            </a:r>
          </a:p>
          <a:p>
            <a:pPr lvl="1"/>
            <a:r>
              <a:rPr lang="en-US" dirty="0"/>
              <a:t>Hospital </a:t>
            </a:r>
            <a:r>
              <a:rPr lang="en-US" dirty="0" err="1"/>
              <a:t>Italiano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Spanish </a:t>
            </a:r>
          </a:p>
          <a:p>
            <a:pPr lvl="2"/>
            <a:r>
              <a:rPr lang="en-US" sz="1800" dirty="0"/>
              <a:t>Foundation and Implementation courses</a:t>
            </a:r>
          </a:p>
          <a:p>
            <a:pPr lvl="1"/>
            <a:r>
              <a:rPr lang="en-US" dirty="0"/>
              <a:t>Digital Health China </a:t>
            </a:r>
            <a:r>
              <a:rPr lang="mr-IN" dirty="0"/>
              <a:t>–</a:t>
            </a:r>
            <a:r>
              <a:rPr lang="en-US" dirty="0"/>
              <a:t> Mandarin </a:t>
            </a:r>
          </a:p>
          <a:p>
            <a:pPr lvl="2"/>
            <a:r>
              <a:rPr lang="en-US" sz="1800" dirty="0"/>
              <a:t>Foundation course (and others)</a:t>
            </a:r>
          </a:p>
          <a:p>
            <a:pPr lvl="1"/>
            <a:r>
              <a:rPr lang="en-US" dirty="0"/>
              <a:t>University of Eastern Finland – Finnish</a:t>
            </a:r>
          </a:p>
          <a:p>
            <a:pPr lvl="2"/>
            <a:r>
              <a:rPr lang="en-US" sz="1800" dirty="0"/>
              <a:t>Foundation course (and others)</a:t>
            </a:r>
          </a:p>
          <a:p>
            <a:r>
              <a:rPr lang="en-US" dirty="0"/>
              <a:t>Education partnership with</a:t>
            </a:r>
          </a:p>
          <a:p>
            <a:pPr lvl="1"/>
            <a:r>
              <a:rPr lang="en-US" dirty="0"/>
              <a:t>NHS Digital</a:t>
            </a:r>
          </a:p>
          <a:p>
            <a:pPr lvl="2"/>
            <a:r>
              <a:rPr lang="en-US" sz="1800" dirty="0"/>
              <a:t>Post Graduate Diploma in </a:t>
            </a:r>
            <a:br>
              <a:rPr lang="en-US" sz="1800" dirty="0"/>
            </a:br>
            <a:r>
              <a:rPr lang="en-US" sz="1800" dirty="0"/>
              <a:t>Digital Health Leadership</a:t>
            </a:r>
          </a:p>
          <a:p>
            <a:pPr lvl="1"/>
            <a:r>
              <a:rPr lang="en-US" dirty="0"/>
              <a:t>University of Victoria</a:t>
            </a:r>
          </a:p>
          <a:p>
            <a:pPr lvl="2"/>
            <a:r>
              <a:rPr lang="en-US" sz="1800" dirty="0"/>
              <a:t>Guest lecture program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EF5B7E-126B-6941-90BF-33CF5B9CB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603" y="4548351"/>
            <a:ext cx="2149906" cy="246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183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Education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983388"/>
          </a:xfrm>
        </p:spPr>
        <p:txBody>
          <a:bodyPr/>
          <a:lstStyle/>
          <a:p>
            <a:pPr marL="129541" indent="0" algn="ctr">
              <a:buNone/>
            </a:pPr>
            <a:r>
              <a:rPr lang="en-US" dirty="0">
                <a:solidFill>
                  <a:srgbClr val="229BB8"/>
                </a:solidFill>
              </a:rPr>
              <a:t>Which languages are </a:t>
            </a:r>
            <a:r>
              <a:rPr lang="en-US" b="1" dirty="0">
                <a:solidFill>
                  <a:srgbClr val="229BB8"/>
                </a:solidFill>
              </a:rPr>
              <a:t>required</a:t>
            </a:r>
            <a:r>
              <a:rPr lang="en-US" dirty="0">
                <a:solidFill>
                  <a:srgbClr val="229BB8"/>
                </a:solidFill>
              </a:rPr>
              <a:t> to ensure the </a:t>
            </a:r>
            <a:r>
              <a:rPr lang="en-US" b="1" dirty="0">
                <a:solidFill>
                  <a:srgbClr val="229BB8"/>
                </a:solidFill>
              </a:rPr>
              <a:t>successful adoption</a:t>
            </a:r>
            <a:r>
              <a:rPr lang="en-US" dirty="0">
                <a:solidFill>
                  <a:srgbClr val="229BB8"/>
                </a:solidFill>
              </a:rPr>
              <a:t> of SNOMED CT in </a:t>
            </a:r>
            <a:r>
              <a:rPr lang="en-US" b="1" dirty="0">
                <a:solidFill>
                  <a:srgbClr val="229BB8"/>
                </a:solidFill>
              </a:rPr>
              <a:t>your </a:t>
            </a:r>
            <a:r>
              <a:rPr lang="en-US" dirty="0">
                <a:solidFill>
                  <a:srgbClr val="229BB8"/>
                </a:solidFill>
              </a:rPr>
              <a:t>region?</a:t>
            </a:r>
          </a:p>
          <a:p>
            <a:pPr lvl="1"/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2E6CBA-C6EC-C344-8CBD-EA6251BB2208}"/>
              </a:ext>
            </a:extLst>
          </p:cNvPr>
          <p:cNvSpPr/>
          <p:nvPr/>
        </p:nvSpPr>
        <p:spPr>
          <a:xfrm>
            <a:off x="2613247" y="2477183"/>
            <a:ext cx="296391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"/>
            <a:r>
              <a:rPr lang="en-US" sz="2000" b="1" dirty="0">
                <a:solidFill>
                  <a:srgbClr val="0070C0"/>
                </a:solidFill>
              </a:rPr>
              <a:t>Please add to this list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Chinese **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Finnish **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Spanish **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Dutch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Estonian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French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German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Portuguese *</a:t>
            </a:r>
          </a:p>
          <a:p>
            <a:pPr marL="539750" indent="-179388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Swedish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F9FC70-CBCE-E84F-88B1-BB0C9B26A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603" y="4548351"/>
            <a:ext cx="2149906" cy="246584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3A3784A-3735-B84B-BD24-4BFA6E357539}"/>
              </a:ext>
            </a:extLst>
          </p:cNvPr>
          <p:cNvSpPr txBox="1">
            <a:spLocks/>
          </p:cNvSpPr>
          <p:nvPr/>
        </p:nvSpPr>
        <p:spPr>
          <a:xfrm>
            <a:off x="788909" y="5685155"/>
            <a:ext cx="6079694" cy="9833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213359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1pPr>
            <a:lvl2pPr marL="742950" marR="0" indent="-1778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2pPr>
            <a:lvl3pPr marL="1143000" marR="0" indent="-1651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3pPr>
            <a:lvl4pPr marL="1200150" marR="0" indent="-9525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Font typeface="Arial"/>
              <a:buChar char="•"/>
              <a:defRPr lang="en-US" sz="1350" b="0" i="0" u="none" strike="noStrike" cap="none" baseline="0" dirty="0" smtClean="0">
                <a:solidFill>
                  <a:srgbClr val="3399FF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4pPr>
            <a:lvl5pPr marL="2057400" marR="0" indent="-1270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129541" indent="0" algn="ctr">
              <a:buFont typeface="Arial"/>
              <a:buNone/>
            </a:pPr>
            <a:r>
              <a:rPr lang="en-US" kern="0" dirty="0">
                <a:solidFill>
                  <a:srgbClr val="229BB8"/>
                </a:solidFill>
              </a:rPr>
              <a:t>For each required language, please help us identify a potential delivery partner.</a:t>
            </a:r>
          </a:p>
          <a:p>
            <a:pPr lvl="1"/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717339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/>
              <a:t>Course Accreditation Activities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192310-B26B-B148-84A7-D3D310B0B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5373" y="2112186"/>
            <a:ext cx="4633959" cy="405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691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Course Accreditation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Australasia</a:t>
            </a:r>
          </a:p>
          <a:p>
            <a:pPr lvl="1"/>
            <a:r>
              <a:rPr lang="en-US" sz="1800" dirty="0"/>
              <a:t>Certified Health Informatician Australasia (CHIA) has endorsed our 3 courses for continuing professional development (CPD) points towards CHIA recertification</a:t>
            </a:r>
          </a:p>
          <a:p>
            <a:pPr lvl="2"/>
            <a:r>
              <a:rPr lang="en-US" sz="1600" dirty="0"/>
              <a:t>Foundation course – 11 CPD points</a:t>
            </a:r>
          </a:p>
          <a:p>
            <a:pPr lvl="2"/>
            <a:r>
              <a:rPr lang="en-US" sz="1600" dirty="0"/>
              <a:t>Implementation course – 50 CPD points</a:t>
            </a:r>
          </a:p>
          <a:p>
            <a:pPr lvl="2"/>
            <a:r>
              <a:rPr lang="en-US" sz="1600" dirty="0"/>
              <a:t>AL1 course - 60 CPD points</a:t>
            </a:r>
          </a:p>
          <a:p>
            <a:r>
              <a:rPr lang="en-US" sz="2000" dirty="0"/>
              <a:t>Americas</a:t>
            </a:r>
          </a:p>
          <a:p>
            <a:pPr lvl="1"/>
            <a:r>
              <a:rPr lang="en-US" sz="1800" dirty="0"/>
              <a:t>Discussions with CHIMA in Canada </a:t>
            </a:r>
          </a:p>
          <a:p>
            <a:pPr lvl="1"/>
            <a:r>
              <a:rPr lang="en-US" sz="1800" dirty="0"/>
              <a:t>Plans to apply to AHIMA in U.S.</a:t>
            </a:r>
          </a:p>
          <a:p>
            <a:r>
              <a:rPr lang="en-US" sz="2000" dirty="0"/>
              <a:t>Europe / UK</a:t>
            </a:r>
          </a:p>
          <a:p>
            <a:pPr lvl="1"/>
            <a:r>
              <a:rPr lang="en-US" sz="1800" dirty="0"/>
              <a:t>Plans to contact Faculty Digital Health U.K.</a:t>
            </a:r>
          </a:p>
          <a:p>
            <a:pPr lvl="1"/>
            <a:r>
              <a:rPr lang="en-US" sz="1800" dirty="0"/>
              <a:t>No response from EACCME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464" y="4380425"/>
            <a:ext cx="2945495" cy="257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07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and Suggestions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2CD23-DA4A-B54E-BC23-F2894F1C1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285" y="1462174"/>
            <a:ext cx="2167581" cy="53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8004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449734" cy="5000660"/>
          </a:xfrm>
        </p:spPr>
        <p:txBody>
          <a:bodyPr/>
          <a:lstStyle/>
          <a:p>
            <a:pPr marL="129541" indent="0">
              <a:spcAft>
                <a:spcPts val="700"/>
              </a:spcAft>
              <a:buNone/>
            </a:pPr>
            <a:r>
              <a:rPr lang="en-US" sz="2000" dirty="0"/>
              <a:t>We would appreciate your help to</a:t>
            </a:r>
          </a:p>
          <a:p>
            <a:r>
              <a:rPr lang="en-US" sz="2000" dirty="0"/>
              <a:t>Identify languages required for education in your region</a:t>
            </a:r>
          </a:p>
          <a:p>
            <a:pPr lvl="1"/>
            <a:r>
              <a:rPr lang="en-US" sz="1800" dirty="0"/>
              <a:t>And potential education delivery partners for these languages</a:t>
            </a:r>
          </a:p>
          <a:p>
            <a:r>
              <a:rPr lang="en-US" sz="2000" dirty="0"/>
              <a:t>Advertise these courses in your region</a:t>
            </a:r>
          </a:p>
          <a:p>
            <a:pPr lvl="1"/>
            <a:r>
              <a:rPr lang="en-US" sz="1800" dirty="0"/>
              <a:t>Visit </a:t>
            </a:r>
            <a:r>
              <a:rPr lang="en-US" sz="1800" dirty="0">
                <a:hlinkClick r:id="rId2"/>
              </a:rPr>
              <a:t>http://snomed.org/courses</a:t>
            </a:r>
            <a:r>
              <a:rPr lang="en-US" sz="1800" dirty="0"/>
              <a:t> to </a:t>
            </a:r>
            <a:r>
              <a:rPr lang="en-US" sz="1800" dirty="0" err="1"/>
              <a:t>enrol</a:t>
            </a:r>
            <a:endParaRPr lang="en-US" sz="1800" dirty="0"/>
          </a:p>
          <a:p>
            <a:r>
              <a:rPr lang="en-US" sz="2000" dirty="0"/>
              <a:t>Ask your MF representative to apply for your NRC free places</a:t>
            </a:r>
          </a:p>
          <a:p>
            <a:pPr lvl="1"/>
            <a:r>
              <a:rPr lang="en-US" sz="1800" dirty="0"/>
              <a:t>Email </a:t>
            </a:r>
            <a:r>
              <a:rPr lang="en-US" sz="1800" dirty="0">
                <a:hlinkClick r:id="rId3"/>
              </a:rPr>
              <a:t>elearning@snomed.org</a:t>
            </a:r>
            <a:r>
              <a:rPr lang="en-US" sz="1800" dirty="0"/>
              <a:t> with name &amp; email of students</a:t>
            </a:r>
          </a:p>
          <a:p>
            <a:r>
              <a:rPr lang="en-US" sz="2000" dirty="0"/>
              <a:t>Submit questions and comments to </a:t>
            </a:r>
            <a:r>
              <a:rPr lang="en-US" sz="2000" dirty="0">
                <a:hlinkClick r:id="rId3"/>
              </a:rPr>
              <a:t>elearning@snomed.org</a:t>
            </a:r>
            <a:r>
              <a:rPr lang="en-US" sz="2000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616" y="4228522"/>
            <a:ext cx="2750500" cy="262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7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ELAG Membership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300" y="1549400"/>
            <a:ext cx="4307716" cy="5233365"/>
          </a:xfrm>
        </p:spPr>
        <p:txBody>
          <a:bodyPr/>
          <a:lstStyle/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Ralph La </a:t>
            </a:r>
            <a:r>
              <a:rPr lang="en-US" sz="2000" dirty="0" err="1"/>
              <a:t>Tella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Expert Advisor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Penny </a:t>
            </a:r>
            <a:r>
              <a:rPr lang="en-US" sz="2000" dirty="0" err="1"/>
              <a:t>Livesay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Expert Advisor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Marcelo </a:t>
            </a:r>
            <a:r>
              <a:rPr lang="en-US" sz="2000" dirty="0" err="1"/>
              <a:t>Carrascal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Argentina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Aileen </a:t>
            </a:r>
            <a:r>
              <a:rPr lang="en-US" sz="2000" dirty="0" err="1"/>
              <a:t>dela</a:t>
            </a:r>
            <a:r>
              <a:rPr lang="en-US" sz="2000" dirty="0"/>
              <a:t> Pena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Australia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err="1"/>
              <a:t>Katrien</a:t>
            </a:r>
            <a:r>
              <a:rPr lang="en-US" sz="2000" dirty="0"/>
              <a:t> </a:t>
            </a:r>
            <a:r>
              <a:rPr lang="en-US" sz="2000" dirty="0" err="1"/>
              <a:t>Scheerlinck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Belgium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Linda </a:t>
            </a:r>
            <a:r>
              <a:rPr lang="en-US" sz="2000" dirty="0" err="1"/>
              <a:t>Parisien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Canada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err="1"/>
              <a:t>Vasos</a:t>
            </a:r>
            <a:r>
              <a:rPr lang="en-US" sz="2000" dirty="0"/>
              <a:t> </a:t>
            </a:r>
            <a:r>
              <a:rPr lang="en-US" sz="2000" dirty="0" err="1"/>
              <a:t>Scoutellas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Cyprus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Camilla </a:t>
            </a:r>
            <a:r>
              <a:rPr lang="en-US" sz="2000" dirty="0" err="1"/>
              <a:t>Wiberg</a:t>
            </a:r>
            <a:r>
              <a:rPr lang="en-US" sz="2000" dirty="0"/>
              <a:t> 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Denmark</a:t>
            </a:r>
            <a:br>
              <a:rPr lang="en-US" sz="1600" dirty="0"/>
            </a:br>
            <a:r>
              <a:rPr lang="en-US" sz="2000" dirty="0"/>
              <a:t>Danielsen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Krista </a:t>
            </a:r>
            <a:r>
              <a:rPr lang="en-US" sz="2000" dirty="0" err="1"/>
              <a:t>Kärt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Estonia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err="1"/>
              <a:t>Mikko</a:t>
            </a:r>
            <a:r>
              <a:rPr lang="en-US" sz="2000" dirty="0"/>
              <a:t> </a:t>
            </a:r>
            <a:r>
              <a:rPr lang="en-US" sz="2000" dirty="0" err="1"/>
              <a:t>Härkönen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Finland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Vicky Fung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Hong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Kong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Manisha </a:t>
            </a:r>
            <a:r>
              <a:rPr lang="en-US" sz="2000" dirty="0" err="1"/>
              <a:t>Mantri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India</a:t>
            </a:r>
          </a:p>
          <a:p>
            <a:pPr marL="342900" lvl="1" indent="-212725"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tabLst>
                <a:tab pos="2792413" algn="l"/>
                <a:tab pos="5724525" algn="l"/>
              </a:tabLst>
            </a:pPr>
            <a:r>
              <a:rPr lang="en-US" dirty="0">
                <a:solidFill>
                  <a:srgbClr val="0055B0"/>
                </a:solidFill>
              </a:rPr>
              <a:t>Theresa Barry</a:t>
            </a:r>
            <a:r>
              <a:rPr lang="en-US" sz="1600" dirty="0">
                <a:solidFill>
                  <a:srgbClr val="0055B0"/>
                </a:solidFill>
              </a:rPr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Ireland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Kristina </a:t>
            </a:r>
            <a:r>
              <a:rPr lang="en-US" sz="2000" dirty="0" err="1"/>
              <a:t>Dienine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Lithuania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26016" y="1549400"/>
            <a:ext cx="4367513" cy="47403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213359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1pPr>
            <a:lvl2pPr marL="742950" marR="0" indent="-1778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2pPr>
            <a:lvl3pPr marL="1143000" marR="0" indent="-1651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3pPr>
            <a:lvl4pPr marL="1200150" marR="0" indent="-9525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Font typeface="Arial"/>
              <a:buChar char="•"/>
              <a:defRPr lang="en-US" sz="1350" b="0" i="0" u="none" strike="noStrike" cap="none" baseline="0" dirty="0" smtClean="0">
                <a:solidFill>
                  <a:srgbClr val="3399FF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4pPr>
            <a:lvl5pPr marL="2057400" marR="0" indent="-1270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Fareed Mohamad 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Malaysia</a:t>
            </a:r>
            <a:endParaRPr lang="en-US" sz="2000" dirty="0"/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err="1"/>
              <a:t>Pim</a:t>
            </a:r>
            <a:r>
              <a:rPr lang="en-US" sz="2000" dirty="0"/>
              <a:t> </a:t>
            </a:r>
            <a:r>
              <a:rPr lang="en-US" sz="2000" dirty="0" err="1"/>
              <a:t>Volkert</a:t>
            </a:r>
            <a:r>
              <a:rPr lang="en-US" sz="20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Netherlands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err="1"/>
              <a:t>Aleksandar</a:t>
            </a:r>
            <a:r>
              <a:rPr lang="en-US" sz="2000" dirty="0"/>
              <a:t> </a:t>
            </a:r>
            <a:r>
              <a:rPr lang="en-US" sz="12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New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Zealand</a:t>
            </a:r>
            <a:br>
              <a:rPr lang="en-US" sz="16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000" dirty="0" err="1"/>
              <a:t>Zivaljevic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Leandro Luis</a:t>
            </a:r>
            <a:r>
              <a:rPr lang="en-US" sz="1600" kern="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Portugal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Arturo Romero</a:t>
            </a:r>
            <a:r>
              <a:rPr lang="en-US" sz="1600" kern="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Spain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Daniel </a:t>
            </a:r>
            <a:r>
              <a:rPr lang="en-US" sz="2000" dirty="0" err="1"/>
              <a:t>Karlsson</a:t>
            </a:r>
            <a:r>
              <a:rPr lang="en-US" sz="1600" kern="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Sweden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Pero </a:t>
            </a:r>
            <a:r>
              <a:rPr lang="en-US" sz="2000" dirty="0" err="1"/>
              <a:t>Grgic</a:t>
            </a:r>
            <a:r>
              <a:rPr lang="en-US" sz="1600" kern="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Switzerland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Fernando </a:t>
            </a:r>
            <a:r>
              <a:rPr lang="en-US" sz="2000" dirty="0" err="1"/>
              <a:t>Portilla</a:t>
            </a:r>
            <a:r>
              <a:rPr lang="en-US" sz="1600" kern="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Uruguay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Katharine Priest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UK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7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ELAG Work Plan 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99386"/>
          </a:xfrm>
        </p:spPr>
        <p:txBody>
          <a:bodyPr/>
          <a:lstStyle/>
          <a:p>
            <a:r>
              <a:rPr lang="en-US" dirty="0"/>
              <a:t>Purpose</a:t>
            </a:r>
          </a:p>
          <a:p>
            <a:pPr lvl="1"/>
            <a:r>
              <a:rPr lang="en-US" dirty="0"/>
              <a:t>To facilitate delivery of E-Learning products and services for development of knowledge and skills related to SNOMED CT</a:t>
            </a:r>
          </a:p>
          <a:p>
            <a:pPr>
              <a:spcBef>
                <a:spcPts val="1300"/>
              </a:spcBef>
            </a:pPr>
            <a:r>
              <a:rPr lang="en-US" dirty="0"/>
              <a:t>2020 Objectives</a:t>
            </a:r>
          </a:p>
          <a:p>
            <a:pPr lvl="1"/>
            <a:r>
              <a:rPr lang="en-AU" sz="1800" dirty="0"/>
              <a:t>To review and provide advice on SNOMED CT </a:t>
            </a:r>
            <a:r>
              <a:rPr lang="en-AU" sz="1800" b="1" dirty="0"/>
              <a:t>terminology services certification course</a:t>
            </a:r>
          </a:p>
          <a:p>
            <a:pPr lvl="1"/>
            <a:r>
              <a:rPr lang="en-AU" sz="1800" dirty="0"/>
              <a:t>To identify </a:t>
            </a:r>
            <a:r>
              <a:rPr lang="en-AU" sz="1800" b="1" dirty="0"/>
              <a:t>local languages </a:t>
            </a:r>
            <a:r>
              <a:rPr lang="en-AU" sz="1800" dirty="0"/>
              <a:t>required</a:t>
            </a:r>
            <a:r>
              <a:rPr lang="en-AU" sz="1800" b="1" dirty="0"/>
              <a:t> </a:t>
            </a:r>
            <a:r>
              <a:rPr lang="en-AU" sz="1800" dirty="0"/>
              <a:t>by each Member's SNOMED CT community for education</a:t>
            </a:r>
          </a:p>
          <a:p>
            <a:pPr lvl="1"/>
            <a:r>
              <a:rPr lang="en-AU" sz="1800" dirty="0"/>
              <a:t>Identify </a:t>
            </a:r>
            <a:r>
              <a:rPr lang="en-AU" sz="1800" b="1" dirty="0"/>
              <a:t>potential education delivery partners </a:t>
            </a:r>
            <a:r>
              <a:rPr lang="en-AU" sz="1800" dirty="0"/>
              <a:t>for each required language (e.g. universities or other education providers)</a:t>
            </a:r>
          </a:p>
          <a:p>
            <a:pPr lvl="1"/>
            <a:r>
              <a:rPr lang="en-AU" sz="1800" dirty="0"/>
              <a:t>To advise on </a:t>
            </a:r>
            <a:r>
              <a:rPr lang="en-AU" sz="1800" b="1" dirty="0"/>
              <a:t>CME and CPD </a:t>
            </a:r>
            <a:r>
              <a:rPr lang="en-AU" sz="1800" dirty="0"/>
              <a:t>accreditation </a:t>
            </a:r>
            <a:br>
              <a:rPr lang="en-AU" sz="1800" dirty="0"/>
            </a:br>
            <a:r>
              <a:rPr lang="en-AU" sz="1800" dirty="0"/>
              <a:t>opportunities in each local region</a:t>
            </a:r>
          </a:p>
          <a:p>
            <a:pPr lvl="1"/>
            <a:r>
              <a:rPr lang="en-AU" sz="1800" dirty="0"/>
              <a:t>To advise on </a:t>
            </a:r>
            <a:r>
              <a:rPr lang="en-AU" sz="1800" b="1" dirty="0"/>
              <a:t>national and international priorities</a:t>
            </a:r>
            <a:r>
              <a:rPr lang="en-AU" sz="1800" dirty="0"/>
              <a:t> </a:t>
            </a:r>
            <a:br>
              <a:rPr lang="en-AU" sz="1800" dirty="0"/>
            </a:br>
            <a:r>
              <a:rPr lang="en-AU" sz="1800" dirty="0"/>
              <a:t>and activities needed to increase knowledge </a:t>
            </a:r>
            <a:br>
              <a:rPr lang="en-AU" sz="1800" dirty="0"/>
            </a:br>
            <a:r>
              <a:rPr lang="en-AU" sz="1800" dirty="0"/>
              <a:t>and skills related to SNOMED CT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70" y="4710897"/>
            <a:ext cx="2921030" cy="200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80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/>
              <a:t>ELAG </a:t>
            </a:r>
            <a:br>
              <a:rPr lang="en-US" sz="3200" dirty="0"/>
            </a:br>
            <a:r>
              <a:rPr lang="en-US" sz="3200" dirty="0"/>
              <a:t>Member Reports</a:t>
            </a:r>
            <a:br>
              <a:rPr lang="en-US" sz="3200" dirty="0"/>
            </a:br>
            <a:r>
              <a:rPr lang="en-US" sz="3200" dirty="0"/>
              <a:t>Summary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755" y="1635907"/>
            <a:ext cx="4246771" cy="4718635"/>
          </a:xfrm>
        </p:spPr>
      </p:pic>
    </p:spTree>
    <p:extLst>
      <p:ext uri="{BB962C8B-B14F-4D97-AF65-F5344CB8AC3E}">
        <p14:creationId xmlns:p14="http://schemas.microsoft.com/office/powerpoint/2010/main" val="551039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972" y="4175180"/>
            <a:ext cx="2863395" cy="28633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ELAG Member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501063" cy="5000660"/>
          </a:xfrm>
        </p:spPr>
        <p:txBody>
          <a:bodyPr/>
          <a:lstStyle/>
          <a:p>
            <a:r>
              <a:rPr lang="en-US" dirty="0"/>
              <a:t>SNOMED CT education activities in your region</a:t>
            </a:r>
          </a:p>
          <a:p>
            <a:pPr lvl="1"/>
            <a:r>
              <a:rPr lang="en-US" dirty="0"/>
              <a:t>New or planned SNOMED CT education </a:t>
            </a:r>
            <a:r>
              <a:rPr lang="en-US" i="1" dirty="0"/>
              <a:t>activities</a:t>
            </a:r>
          </a:p>
          <a:p>
            <a:pPr lvl="1"/>
            <a:r>
              <a:rPr lang="en-US" dirty="0"/>
              <a:t>National or region-specific SNOMED CT </a:t>
            </a:r>
            <a:r>
              <a:rPr lang="en-US" i="1" dirty="0"/>
              <a:t>priorities</a:t>
            </a:r>
          </a:p>
          <a:p>
            <a:pPr lvl="1"/>
            <a:r>
              <a:rPr lang="en-US" i="1" dirty="0"/>
              <a:t>Feedback</a:t>
            </a:r>
            <a:r>
              <a:rPr lang="en-US" dirty="0"/>
              <a:t> on existing SNOMED CT eLearning experiences</a:t>
            </a:r>
          </a:p>
          <a:p>
            <a:pPr lvl="1"/>
            <a:r>
              <a:rPr lang="en-US" dirty="0"/>
              <a:t>Course accreditation recommendations for your region</a:t>
            </a:r>
          </a:p>
          <a:p>
            <a:pPr lvl="1"/>
            <a:r>
              <a:rPr lang="en-US" b="1" dirty="0"/>
              <a:t>Which local languages are required for SNOMED education?</a:t>
            </a:r>
          </a:p>
          <a:p>
            <a:pPr lvl="1"/>
            <a:r>
              <a:rPr lang="en-US" dirty="0"/>
              <a:t>Potential education delivery partners in required languages</a:t>
            </a:r>
          </a:p>
          <a:p>
            <a:pPr lvl="2"/>
            <a:r>
              <a:rPr lang="en-US" dirty="0"/>
              <a:t>E.g. university or other education provider</a:t>
            </a:r>
          </a:p>
        </p:txBody>
      </p:sp>
    </p:spTree>
    <p:extLst>
      <p:ext uri="{BB962C8B-B14F-4D97-AF65-F5344CB8AC3E}">
        <p14:creationId xmlns:p14="http://schemas.microsoft.com/office/powerpoint/2010/main" val="14099707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plate for Presentations - Elearning Style Guide (20160831)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Presentations - Elearning Style Guide (20160706).potx" id="{7328D708-8ECB-41A8-95B3-0FCC7B7FF271}" vid="{DCDB3407-A528-4ED9-B24D-15A4FA73EA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for Presentations - Elearning Style Guide (20170105)</Template>
  <TotalTime>97347</TotalTime>
  <Words>3034</Words>
  <Application>Microsoft Macintosh PowerPoint</Application>
  <PresentationFormat>On-screen Show (4:3)</PresentationFormat>
  <Paragraphs>499</Paragraphs>
  <Slides>55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Arial</vt:lpstr>
      <vt:lpstr>Calibri</vt:lpstr>
      <vt:lpstr>Museo 300</vt:lpstr>
      <vt:lpstr>Museo 500</vt:lpstr>
      <vt:lpstr>Trebuchet MS</vt:lpstr>
      <vt:lpstr>Trebuchet MS Bold</vt:lpstr>
      <vt:lpstr>Template for Presentations - Elearning Style Guide (20160831)</vt:lpstr>
      <vt:lpstr>PowerPoint Presentation</vt:lpstr>
      <vt:lpstr>PowerPoint Presentation</vt:lpstr>
      <vt:lpstr>Agenda</vt:lpstr>
      <vt:lpstr>ELAG  Administration</vt:lpstr>
      <vt:lpstr>Declaration of Interests</vt:lpstr>
      <vt:lpstr>ELAG Membership</vt:lpstr>
      <vt:lpstr>ELAG Work Plan 2020</vt:lpstr>
      <vt:lpstr>ELAG  Member Reports Summary</vt:lpstr>
      <vt:lpstr>ELAG Member Reports</vt:lpstr>
      <vt:lpstr>Report Summary – Australia (Aileen dela Pena)</vt:lpstr>
      <vt:lpstr>Report Summary – Australia (Aileen dela Pena)</vt:lpstr>
      <vt:lpstr>Report Summary – Australia (Aileen dela Pena)</vt:lpstr>
      <vt:lpstr>Report Summary – Belgium (Katrien Scheerlinck)</vt:lpstr>
      <vt:lpstr>Report Summary – Canada (Linda Parisien)</vt:lpstr>
      <vt:lpstr>Report Summary – Cyprus (Vasos Scoutellas)</vt:lpstr>
      <vt:lpstr>Report Summary – Estonia (Krista Kart)</vt:lpstr>
      <vt:lpstr>Report Summary – Finland (Mikko Härkönen)</vt:lpstr>
      <vt:lpstr>Report Summary – India (Manisha Mantri)</vt:lpstr>
      <vt:lpstr>Report Summary – Ireland (Theresa Barry)</vt:lpstr>
      <vt:lpstr>Report Summary – Netherlands (Pim Volkert)</vt:lpstr>
      <vt:lpstr>Report Summary – Switzerland (Pero Grgic)</vt:lpstr>
      <vt:lpstr>Report Summary – UK (Katharine Priest)</vt:lpstr>
      <vt:lpstr>Member Education Resources</vt:lpstr>
      <vt:lpstr>SNOMED International Update</vt:lpstr>
      <vt:lpstr>SNOMED International Update</vt:lpstr>
      <vt:lpstr>Education and Product Support Team</vt:lpstr>
      <vt:lpstr>Education and Product Support Team</vt:lpstr>
      <vt:lpstr>EPS Work Plan 2020</vt:lpstr>
      <vt:lpstr>EPS Work Plan 2020</vt:lpstr>
      <vt:lpstr>Existing Course  Delivery</vt:lpstr>
      <vt:lpstr>SNOMED CT Course Catalogue</vt:lpstr>
      <vt:lpstr>Enhanced Member Benefits</vt:lpstr>
      <vt:lpstr>Course Statistics (27th April 2020)</vt:lpstr>
      <vt:lpstr>Implementation Course</vt:lpstr>
      <vt:lpstr>Implementation Course</vt:lpstr>
      <vt:lpstr>SNOMED CT Authoring Level 1 Course</vt:lpstr>
      <vt:lpstr>SNOMED CT Authoring Level 1 Course</vt:lpstr>
      <vt:lpstr>SNOMED CT Authoring Level 1 Course</vt:lpstr>
      <vt:lpstr>Authoring Level 1 Certification</vt:lpstr>
      <vt:lpstr>Certification Registers</vt:lpstr>
      <vt:lpstr>New Course Development</vt:lpstr>
      <vt:lpstr>Authoring Level 2 Course &amp; Certification</vt:lpstr>
      <vt:lpstr>Clinical Education</vt:lpstr>
      <vt:lpstr>Clinical Education - Current</vt:lpstr>
      <vt:lpstr>Clinical Education - Future</vt:lpstr>
      <vt:lpstr>Terminology Services Certification Course</vt:lpstr>
      <vt:lpstr>Terminology Services Certification Course</vt:lpstr>
      <vt:lpstr>Terminology Services Certification Course</vt:lpstr>
      <vt:lpstr>Education Delivery Partnerships</vt:lpstr>
      <vt:lpstr>Education Delivery Partnerships</vt:lpstr>
      <vt:lpstr>Required Education Languages</vt:lpstr>
      <vt:lpstr>Course Accreditation Activities</vt:lpstr>
      <vt:lpstr>SNOMED CT Course Accreditation</vt:lpstr>
      <vt:lpstr>Feedback and Suggestions</vt:lpstr>
      <vt:lpstr>Next Steps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Coding Standards SNOMED CT and ICD</dc:title>
  <dc:creator>Linda Bird</dc:creator>
  <cp:lastModifiedBy>Linda Bird</cp:lastModifiedBy>
  <cp:revision>1210</cp:revision>
  <cp:lastPrinted>2019-10-22T11:40:36Z</cp:lastPrinted>
  <dcterms:created xsi:type="dcterms:W3CDTF">2017-02-27T01:42:44Z</dcterms:created>
  <dcterms:modified xsi:type="dcterms:W3CDTF">2020-04-30T02:34:30Z</dcterms:modified>
</cp:coreProperties>
</file>