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4.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7.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8.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9.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11.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12.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13.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14.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15.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16.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17.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18.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19.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20.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21.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22.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23.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24.xml" ContentType="application/vnd.openxmlformats-officedocument.presentationml.notesSlide+xml"/>
  <Override PartName="/ppt/tags/tag6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2" r:id="rId1"/>
  </p:sldMasterIdLst>
  <p:notesMasterIdLst>
    <p:notesMasterId r:id="rId26"/>
  </p:notesMasterIdLst>
  <p:handoutMasterIdLst>
    <p:handoutMasterId r:id="rId27"/>
  </p:handoutMasterIdLst>
  <p:sldIdLst>
    <p:sldId id="258" r:id="rId2"/>
    <p:sldId id="284" r:id="rId3"/>
    <p:sldId id="504" r:id="rId4"/>
    <p:sldId id="608" r:id="rId5"/>
    <p:sldId id="603" r:id="rId6"/>
    <p:sldId id="607" r:id="rId7"/>
    <p:sldId id="522" r:id="rId8"/>
    <p:sldId id="543" r:id="rId9"/>
    <p:sldId id="469" r:id="rId10"/>
    <p:sldId id="576" r:id="rId11"/>
    <p:sldId id="609" r:id="rId12"/>
    <p:sldId id="610" r:id="rId13"/>
    <p:sldId id="547" r:id="rId14"/>
    <p:sldId id="611" r:id="rId15"/>
    <p:sldId id="521" r:id="rId16"/>
    <p:sldId id="553" r:id="rId17"/>
    <p:sldId id="612" r:id="rId18"/>
    <p:sldId id="595" r:id="rId19"/>
    <p:sldId id="613" r:id="rId20"/>
    <p:sldId id="614" r:id="rId21"/>
    <p:sldId id="615" r:id="rId22"/>
    <p:sldId id="616" r:id="rId23"/>
    <p:sldId id="602" r:id="rId24"/>
    <p:sldId id="519" r:id="rId25"/>
  </p:sldIdLst>
  <p:sldSz cx="9144000" cy="6858000" type="screen4x3"/>
  <p:notesSz cx="6858000" cy="9144000"/>
  <p:custDataLst>
    <p:tags r:id="rId28"/>
  </p:custDataLst>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521415D9-36F7-43E2-AB2F-B90AF26B5E84}">
      <p14:sectionLst xmlns:p14="http://schemas.microsoft.com/office/powerpoint/2010/main">
        <p14:section name="Title and Introduction" id="{A5C68D32-E8E0-7A49-9890-922C5EE31B78}">
          <p14:sldIdLst>
            <p14:sldId id="258"/>
            <p14:sldId id="284"/>
          </p14:sldIdLst>
        </p14:section>
        <p14:section name="Introduction" id="{6DFF84C3-1DA7-374C-AA78-BA190AB64FEA}">
          <p14:sldIdLst>
            <p14:sldId id="504"/>
            <p14:sldId id="608"/>
            <p14:sldId id="603"/>
            <p14:sldId id="607"/>
          </p14:sldIdLst>
        </p14:section>
        <p14:section name="Attribute value type refset" id="{8B3B47B4-E8AC-A249-B9A9-0599D03282E3}">
          <p14:sldIdLst>
            <p14:sldId id="522"/>
            <p14:sldId id="543"/>
            <p14:sldId id="469"/>
            <p14:sldId id="576"/>
            <p14:sldId id="609"/>
            <p14:sldId id="610"/>
            <p14:sldId id="547"/>
            <p14:sldId id="611"/>
          </p14:sldIdLst>
        </p14:section>
        <p14:section name="Association type refset" id="{3B27ECD9-0F07-E54D-AF57-E37B190768F3}">
          <p14:sldIdLst>
            <p14:sldId id="521"/>
            <p14:sldId id="553"/>
            <p14:sldId id="612"/>
            <p14:sldId id="595"/>
            <p14:sldId id="613"/>
            <p14:sldId id="614"/>
            <p14:sldId id="615"/>
            <p14:sldId id="616"/>
          </p14:sldIdLst>
        </p14:section>
        <p14:section name="Ending" id="{6EC1D7C4-4278-0646-A583-873C27C73EDB}">
          <p14:sldIdLst>
            <p14:sldId id="602"/>
            <p14:sldId id="51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vid Markwell"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7529"/>
    <a:srgbClr val="D8F3FF"/>
    <a:srgbClr val="FF9300"/>
    <a:srgbClr val="F9EFFF"/>
    <a:srgbClr val="BBE4FF"/>
    <a:srgbClr val="FFFFFF"/>
    <a:srgbClr val="000000"/>
    <a:srgbClr val="D78F33"/>
    <a:srgbClr val="BDF6FF"/>
    <a:srgbClr val="FFC3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89" autoAdjust="0"/>
    <p:restoredTop sz="71387" autoAdjust="0"/>
  </p:normalViewPr>
  <p:slideViewPr>
    <p:cSldViewPr snapToGrid="0" snapToObjects="1">
      <p:cViewPr varScale="1">
        <p:scale>
          <a:sx n="129" d="100"/>
          <a:sy n="129" d="100"/>
        </p:scale>
        <p:origin x="1616" y="184"/>
      </p:cViewPr>
      <p:guideLst>
        <p:guide orient="horz" pos="2160"/>
        <p:guide pos="2880"/>
      </p:guideLst>
    </p:cSldViewPr>
  </p:slideViewPr>
  <p:outlineViewPr>
    <p:cViewPr>
      <p:scale>
        <a:sx n="33" d="100"/>
        <a:sy n="33" d="100"/>
      </p:scale>
      <p:origin x="0" y="23280"/>
    </p:cViewPr>
  </p:outlineViewPr>
  <p:notesTextViewPr>
    <p:cViewPr>
      <p:scale>
        <a:sx n="140" d="100"/>
        <a:sy n="140" d="100"/>
      </p:scale>
      <p:origin x="0" y="0"/>
    </p:cViewPr>
  </p:notesTextViewPr>
  <p:sorterViewPr>
    <p:cViewPr>
      <p:scale>
        <a:sx n="137" d="100"/>
        <a:sy n="137" d="100"/>
      </p:scale>
      <p:origin x="0" y="19888"/>
    </p:cViewPr>
  </p:sorterViewPr>
  <p:notesViewPr>
    <p:cSldViewPr snapToGrid="0" snapToObjects="1">
      <p:cViewPr varScale="1">
        <p:scale>
          <a:sx n="60" d="100"/>
          <a:sy n="60" d="100"/>
        </p:scale>
        <p:origin x="1782"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5227491"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794624" y="0"/>
            <a:ext cx="1062185" cy="457200"/>
          </a:xfrm>
          <a:prstGeom prst="rect">
            <a:avLst/>
          </a:prstGeom>
        </p:spPr>
        <p:txBody>
          <a:bodyPr vert="horz" lIns="91440" tIns="45720" rIns="91440" bIns="45720" rtlCol="0"/>
          <a:lstStyle>
            <a:lvl1pPr algn="r">
              <a:defRPr sz="1200"/>
            </a:lvl1pPr>
          </a:lstStyle>
          <a:p>
            <a:fld id="{C432F302-0CB3-6649-8C16-48A16D3CA307}" type="datetimeFigureOut">
              <a:rPr lang="en-US" smtClean="0"/>
              <a:t>9/18/19</a:t>
            </a:fld>
            <a:endParaRPr lang="en-US"/>
          </a:p>
        </p:txBody>
      </p:sp>
      <p:sp>
        <p:nvSpPr>
          <p:cNvPr id="4" name="Footer Placeholder 3"/>
          <p:cNvSpPr>
            <a:spLocks noGrp="1"/>
          </p:cNvSpPr>
          <p:nvPr>
            <p:ph type="ftr" sz="quarter" idx="2"/>
          </p:nvPr>
        </p:nvSpPr>
        <p:spPr>
          <a:xfrm>
            <a:off x="0" y="8684684"/>
            <a:ext cx="55880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6096000" y="8684684"/>
            <a:ext cx="635000" cy="457200"/>
          </a:xfrm>
          <a:prstGeom prst="rect">
            <a:avLst/>
          </a:prstGeom>
        </p:spPr>
        <p:txBody>
          <a:bodyPr vert="horz" lIns="91440" tIns="45720" rIns="91440" bIns="45720" rtlCol="0" anchor="b"/>
          <a:lstStyle>
            <a:lvl1pPr algn="r">
              <a:defRPr sz="1200"/>
            </a:lvl1pPr>
          </a:lstStyle>
          <a:p>
            <a:fld id="{185E1176-D409-E140-BEAC-86BAF87C503F}" type="slidenum">
              <a:rPr lang="en-US" smtClean="0"/>
              <a:t>‹#›</a:t>
            </a:fld>
            <a:endParaRPr lang="en-US"/>
          </a:p>
        </p:txBody>
      </p:sp>
    </p:spTree>
    <p:extLst>
      <p:ext uri="{BB962C8B-B14F-4D97-AF65-F5344CB8AC3E}">
        <p14:creationId xmlns:p14="http://schemas.microsoft.com/office/powerpoint/2010/main" val="34677033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1" y="1"/>
            <a:ext cx="2971799" cy="457199"/>
          </a:xfrm>
          <a:prstGeom prst="rect">
            <a:avLst/>
          </a:prstGeom>
          <a:noFill/>
          <a:ln>
            <a:noFill/>
          </a:ln>
        </p:spPr>
        <p:txBody>
          <a:bodyPr lIns="91425" tIns="91425" rIns="91425" bIns="91425" anchor="t" anchorCtr="0"/>
          <a:lstStyle>
            <a:lvl1pPr marL="0" marR="0" indent="0" algn="l"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3" name="Shape 3"/>
          <p:cNvSpPr txBox="1">
            <a:spLocks noGrp="1"/>
          </p:cNvSpPr>
          <p:nvPr>
            <p:ph type="dt" idx="10"/>
          </p:nvPr>
        </p:nvSpPr>
        <p:spPr>
          <a:xfrm>
            <a:off x="3884613" y="1"/>
            <a:ext cx="2971799" cy="457199"/>
          </a:xfrm>
          <a:prstGeom prst="rect">
            <a:avLst/>
          </a:prstGeom>
          <a:noFill/>
          <a:ln>
            <a:noFill/>
          </a:ln>
        </p:spPr>
        <p:txBody>
          <a:bodyPr lIns="91425" tIns="91425" rIns="91425" bIns="91425" anchor="t" anchorCtr="0"/>
          <a:lstStyle>
            <a:lvl1pPr marL="0" marR="0" indent="0" algn="r"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685800" y="4343401"/>
            <a:ext cx="5486400" cy="4114799"/>
          </a:xfrm>
          <a:prstGeom prst="rect">
            <a:avLst/>
          </a:prstGeom>
          <a:noFill/>
          <a:ln>
            <a:noFill/>
          </a:ln>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6" name="Shape 6"/>
          <p:cNvSpPr txBox="1">
            <a:spLocks noGrp="1"/>
          </p:cNvSpPr>
          <p:nvPr>
            <p:ph type="ftr" idx="11"/>
          </p:nvPr>
        </p:nvSpPr>
        <p:spPr>
          <a:xfrm>
            <a:off x="1" y="8685214"/>
            <a:ext cx="2971799" cy="457199"/>
          </a:xfrm>
          <a:prstGeom prst="rect">
            <a:avLst/>
          </a:prstGeom>
          <a:noFill/>
          <a:ln>
            <a:noFill/>
          </a:ln>
        </p:spPr>
        <p:txBody>
          <a:bodyPr lIns="91425" tIns="91425" rIns="91425" bIns="91425" anchor="b" anchorCtr="0"/>
          <a:lstStyle>
            <a:lvl1pPr marL="0" marR="0" indent="0" algn="l"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7" name="Shape 7"/>
          <p:cNvSpPr txBox="1">
            <a:spLocks noGrp="1"/>
          </p:cNvSpPr>
          <p:nvPr>
            <p:ph type="sldNum" idx="12"/>
          </p:nvPr>
        </p:nvSpPr>
        <p:spPr>
          <a:xfrm>
            <a:off x="3884613" y="8685214"/>
            <a:ext cx="2971799" cy="457199"/>
          </a:xfrm>
          <a:prstGeom prst="rect">
            <a:avLst/>
          </a:prstGeom>
          <a:noFill/>
          <a:ln>
            <a:noFill/>
          </a:ln>
        </p:spPr>
        <p:txBody>
          <a:bodyPr lIns="91425" tIns="91425" rIns="91425" bIns="91425" anchor="b" anchorCtr="0"/>
          <a:lstStyle>
            <a:lvl1pPr marL="0" marR="0" indent="0" algn="r" rtl="0">
              <a:defRPr sz="1200" b="0" i="0" u="none" strike="noStrike" cap="none" baseline="0"/>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Tree>
    <p:extLst>
      <p:ext uri="{BB962C8B-B14F-4D97-AF65-F5344CB8AC3E}">
        <p14:creationId xmlns:p14="http://schemas.microsoft.com/office/powerpoint/2010/main" val="1257629482"/>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s://confluence.ihtsdotools.org/display/DOCRFSPG/3.2.6.3.2.+Representing+Historical+Associations" TargetMode="External"/><Relationship Id="rId3" Type="http://schemas.openxmlformats.org/officeDocument/2006/relationships/slide" Target="../slides/slide10.xml"/><Relationship Id="rId7" Type="http://schemas.openxmlformats.org/officeDocument/2006/relationships/hyperlink" Target="http://snomed.info/id/900000000000527005" TargetMode="External"/><Relationship Id="rId2" Type="http://schemas.openxmlformats.org/officeDocument/2006/relationships/notesMaster" Target="../notesMasters/notesMaster1.xml"/><Relationship Id="rId1" Type="http://schemas.openxmlformats.org/officeDocument/2006/relationships/tags" Target="../tags/tag32.xml"/><Relationship Id="rId6" Type="http://schemas.openxmlformats.org/officeDocument/2006/relationships/hyperlink" Target="http://snomed.info/id/900000000000482003" TargetMode="External"/><Relationship Id="rId5" Type="http://schemas.openxmlformats.org/officeDocument/2006/relationships/hyperlink" Target="http://snomed.info/id/900000000000484002" TargetMode="External"/><Relationship Id="rId4" Type="http://schemas.openxmlformats.org/officeDocument/2006/relationships/hyperlink" Target="http://snomed.info/id/900000000000480006"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ags" Target="../tags/tag34.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36.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38.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40.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ags" Target="../tags/tag42.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44.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46.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48.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50.xml"/><Relationship Id="rId4" Type="http://schemas.openxmlformats.org/officeDocument/2006/relationships/hyperlink" Target="https://confluence.ihtsdotools.org/display/DOCGLOSS/concept" TargetMode="Externa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52.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54.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56.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58.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60.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ags" Target="../tags/tag16.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20.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a:lnSpc>
                <a:spcPct val="105000"/>
              </a:lnSpc>
              <a:spcAft>
                <a:spcPts val="0"/>
              </a:spcAft>
            </a:pPr>
            <a:r>
              <a:rPr lang="en-US" dirty="0">
                <a:solidFill>
                  <a:srgbClr val="000000"/>
                </a:solidFill>
                <a:latin typeface="Calibri" panose="020F0502020204030204" pitchFamily="34" charset="0"/>
                <a:ea typeface="Times New Roman" panose="02020603050405020304" pitchFamily="18" charset="0"/>
                <a:cs typeface="Calibri" panose="020F0502020204030204" pitchFamily="34" charset="0"/>
              </a:rPr>
              <a:t>Welcome to this E-Learning tutorial on SNOMED CT. My name is Anne </a:t>
            </a:r>
            <a:r>
              <a:rPr lang="en-US"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Randorff</a:t>
            </a:r>
            <a:r>
              <a:rPr lang="en-US" dirty="0">
                <a:solidFill>
                  <a:srgbClr val="000000"/>
                </a:solidFill>
                <a:latin typeface="Calibri" panose="020F0502020204030204" pitchFamily="34" charset="0"/>
                <a:ea typeface="Times New Roman" panose="02020603050405020304" pitchFamily="18" charset="0"/>
                <a:cs typeface="Calibri" panose="020F0502020204030204" pitchFamily="34" charset="0"/>
              </a:rPr>
              <a:t> Højen and in this presentation I will cover the topic of reference sets for history.</a:t>
            </a:r>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11061522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r>
              <a:rPr lang="en-GB" sz="1200" b="0" i="0" kern="1200" dirty="0">
                <a:solidFill>
                  <a:schemeClr val="tx1"/>
                </a:solidFill>
                <a:effectLst/>
                <a:latin typeface="+mn-lt"/>
                <a:ea typeface="+mn-ea"/>
                <a:cs typeface="+mn-cs"/>
              </a:rPr>
              <a:t>In the International Edition of SNOMED CT two reference sets of the type  </a:t>
            </a:r>
            <a:r>
              <a:rPr lang="en-GB" sz="1200" b="0" i="0" u="none" strike="noStrike" kern="1200" dirty="0">
                <a:solidFill>
                  <a:schemeClr val="tx1"/>
                </a:solidFill>
                <a:effectLst/>
                <a:latin typeface="+mn-lt"/>
                <a:ea typeface="+mn-ea"/>
                <a:cs typeface="+mn-cs"/>
                <a:hlinkClick r:id="rId4" tooltip="900000000000480006 | Attribute value type reference set |"/>
              </a:rPr>
              <a:t>|Attribute value type reference set|</a:t>
            </a:r>
            <a:r>
              <a:rPr lang="en-GB" sz="1200" b="0" i="0" kern="1200" dirty="0">
                <a:solidFill>
                  <a:schemeClr val="tx1"/>
                </a:solidFill>
                <a:effectLst/>
                <a:latin typeface="+mn-lt"/>
                <a:ea typeface="+mn-ea"/>
                <a:cs typeface="+mn-cs"/>
              </a:rPr>
              <a:t>  are used to indicate the reason why either a concept or description has been inactivated</a:t>
            </a:r>
          </a:p>
          <a:p>
            <a:r>
              <a:rPr lang="en-GB" sz="1200" b="0" i="0" kern="1200" dirty="0">
                <a:solidFill>
                  <a:schemeClr val="tx1"/>
                </a:solidFill>
                <a:effectLst/>
                <a:latin typeface="+mn-lt"/>
                <a:ea typeface="+mn-ea"/>
                <a:cs typeface="+mn-cs"/>
              </a:rPr>
              <a:t>These are: </a:t>
            </a:r>
          </a:p>
          <a:p>
            <a:r>
              <a:rPr lang="en-GB" sz="1200" b="0" i="0" kern="1200" dirty="0">
                <a:solidFill>
                  <a:schemeClr val="tx1"/>
                </a:solidFill>
                <a:effectLst/>
                <a:latin typeface="+mn-lt"/>
                <a:ea typeface="+mn-ea"/>
                <a:cs typeface="+mn-cs"/>
              </a:rPr>
              <a:t>*|Concept inactivation indicator attribute value reference set|</a:t>
            </a:r>
          </a:p>
          <a:p>
            <a:r>
              <a:rPr lang="en-GB" sz="1200" b="0" i="0" kern="1200" dirty="0">
                <a:solidFill>
                  <a:schemeClr val="tx1"/>
                </a:solidFill>
                <a:effectLst/>
                <a:latin typeface="+mn-lt"/>
                <a:ea typeface="+mn-ea"/>
                <a:cs typeface="+mn-cs"/>
              </a:rPr>
              <a:t>*|Description inactivation indicator attribute value reference set|</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For example, if the inactivated component is marked as </a:t>
            </a:r>
            <a:r>
              <a:rPr lang="en-GB" sz="1200" b="0" i="0" u="none" strike="noStrike" kern="1200" dirty="0">
                <a:solidFill>
                  <a:schemeClr val="tx1"/>
                </a:solidFill>
                <a:effectLst/>
                <a:latin typeface="+mn-lt"/>
                <a:ea typeface="+mn-ea"/>
                <a:cs typeface="+mn-cs"/>
                <a:hlinkClick r:id="rId5" tooltip="900000000000484002 | Ambiguous |"/>
              </a:rPr>
              <a:t>900000000000484002 |Ambiguous|</a:t>
            </a:r>
            <a:r>
              <a:rPr lang="en-GB" sz="1200" b="0" i="0" kern="1200" dirty="0">
                <a:solidFill>
                  <a:schemeClr val="tx1"/>
                </a:solidFill>
                <a:effectLst/>
                <a:latin typeface="+mn-lt"/>
                <a:ea typeface="+mn-ea"/>
                <a:cs typeface="+mn-cs"/>
              </a:rPr>
              <a:t>, this will typically mean that there will be more than one component replacing the inactivated component. The possible replacements will be available in the .</a:t>
            </a:r>
          </a:p>
          <a:p>
            <a:r>
              <a:rPr lang="en-GB" sz="1200" b="0" i="0" kern="1200" dirty="0">
                <a:solidFill>
                  <a:schemeClr val="tx1"/>
                </a:solidFill>
                <a:effectLst/>
                <a:latin typeface="+mn-lt"/>
                <a:ea typeface="+mn-ea"/>
                <a:cs typeface="+mn-cs"/>
              </a:rPr>
              <a:t>Another example is concepts that are inactivated because they were </a:t>
            </a:r>
            <a:r>
              <a:rPr lang="en-GB" sz="1200" b="0" i="0" u="none" strike="noStrike" kern="1200" dirty="0">
                <a:solidFill>
                  <a:schemeClr val="tx1"/>
                </a:solidFill>
                <a:effectLst/>
                <a:latin typeface="+mn-lt"/>
                <a:ea typeface="+mn-ea"/>
                <a:cs typeface="+mn-cs"/>
                <a:hlinkClick r:id="rId6" tooltip="900000000000482003 | Duplicate |"/>
              </a:rPr>
              <a:t>900000000000482003 |Duplicate|</a:t>
            </a:r>
            <a:r>
              <a:rPr lang="en-GB" sz="1200" b="0" i="0" kern="1200" dirty="0">
                <a:solidFill>
                  <a:schemeClr val="tx1"/>
                </a:solidFill>
                <a:effectLst/>
                <a:latin typeface="+mn-lt"/>
                <a:ea typeface="+mn-ea"/>
                <a:cs typeface="+mn-cs"/>
              </a:rPr>
              <a:t>. This is used if two concepts represent the same meaning, because then one of those concepts must be inactivated. The equivalent concept will be represented in the </a:t>
            </a:r>
            <a:r>
              <a:rPr lang="en-GB" sz="1200" b="0" i="0" u="none" strike="noStrike" kern="1200" dirty="0">
                <a:solidFill>
                  <a:schemeClr val="tx1"/>
                </a:solidFill>
                <a:effectLst/>
                <a:latin typeface="+mn-lt"/>
                <a:ea typeface="+mn-ea"/>
                <a:cs typeface="+mn-cs"/>
                <a:hlinkClick r:id="rId7" tooltip="900000000000527005 | SAME AS association reference set (foundation metadata concept) |"/>
              </a:rPr>
              <a:t>900000000000527005 |SAME AS association reference set (foundation metadata concept)|</a:t>
            </a:r>
            <a:r>
              <a:rPr lang="en-GB" sz="1200" b="0" i="0" kern="1200" dirty="0">
                <a:solidFill>
                  <a:schemeClr val="tx1"/>
                </a:solidFill>
                <a:effectLst/>
                <a:latin typeface="+mn-lt"/>
                <a:ea typeface="+mn-ea"/>
                <a:cs typeface="+mn-cs"/>
              </a:rPr>
              <a:t>. Please refer to </a:t>
            </a:r>
            <a:r>
              <a:rPr lang="en-GB" sz="1200" b="0" i="0" u="none" strike="noStrike" kern="1200" dirty="0">
                <a:solidFill>
                  <a:schemeClr val="tx1"/>
                </a:solidFill>
                <a:effectLst/>
                <a:latin typeface="+mn-lt"/>
                <a:ea typeface="+mn-ea"/>
                <a:cs typeface="+mn-cs"/>
                <a:hlinkClick r:id="rId8"/>
              </a:rPr>
              <a:t>3.2.6.3.2. Representing Historical Associations</a:t>
            </a:r>
            <a:r>
              <a:rPr lang="en-GB" sz="1200" b="0" i="0" kern="1200" dirty="0">
                <a:solidFill>
                  <a:schemeClr val="tx1"/>
                </a:solidFill>
                <a:effectLst/>
                <a:latin typeface="+mn-lt"/>
                <a:ea typeface="+mn-ea"/>
                <a:cs typeface="+mn-cs"/>
              </a:rPr>
              <a:t>  to see which reference sets relate to the various reasons for inactivation.</a:t>
            </a:r>
          </a:p>
        </p:txBody>
      </p:sp>
      <p:sp>
        <p:nvSpPr>
          <p:cNvPr id="4" name="Slide Number Placeholder 3"/>
          <p:cNvSpPr>
            <a:spLocks noGrp="1"/>
          </p:cNvSpPr>
          <p:nvPr>
            <p:ph type="sldNum" idx="10"/>
          </p:nvPr>
        </p:nvSpPr>
        <p:spPr/>
        <p:txBody>
          <a:bodyPr/>
          <a:lstStyle/>
          <a:p>
            <a:r>
              <a:rPr lang="en-US" dirty="0"/>
              <a:t>26</a:t>
            </a:r>
          </a:p>
        </p:txBody>
      </p:sp>
    </p:spTree>
    <p:extLst>
      <p:ext uri="{BB962C8B-B14F-4D97-AF65-F5344CB8AC3E}">
        <p14:creationId xmlns:p14="http://schemas.microsoft.com/office/powerpoint/2010/main" val="25015451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r>
              <a:rPr lang="en-GB" sz="1200" b="0" i="0" kern="1200" dirty="0">
                <a:solidFill>
                  <a:schemeClr val="tx1"/>
                </a:solidFill>
                <a:effectLst/>
                <a:latin typeface="+mn-lt"/>
                <a:ea typeface="+mn-ea"/>
                <a:cs typeface="+mn-cs"/>
              </a:rPr>
              <a:t>Here you see the |concept inactivation value| subhierarchy, which includes the concepts that can be used to specify the reason why a concept has been inactivated.</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Concepts may be inactivated for various reasons including:</a:t>
            </a:r>
          </a:p>
          <a:p>
            <a:r>
              <a:rPr lang="en-GB" sz="1200" b="0" i="0" kern="1200" dirty="0">
                <a:solidFill>
                  <a:schemeClr val="tx1"/>
                </a:solidFill>
                <a:effectLst/>
                <a:latin typeface="+mn-lt"/>
                <a:ea typeface="+mn-ea"/>
                <a:cs typeface="+mn-cs"/>
              </a:rPr>
              <a:t>The concept is erroneous, obsolete or out of scope</a:t>
            </a:r>
          </a:p>
          <a:p>
            <a:r>
              <a:rPr lang="en-GB" sz="1200" b="0" i="0" kern="1200" dirty="0">
                <a:solidFill>
                  <a:schemeClr val="tx1"/>
                </a:solidFill>
                <a:effectLst/>
                <a:latin typeface="+mn-lt"/>
                <a:ea typeface="+mn-ea"/>
                <a:cs typeface="+mn-cs"/>
              </a:rPr>
              <a:t>The concept is ambiguous, and must be replaced with one or more concepts whose meaning is clear</a:t>
            </a:r>
          </a:p>
          <a:p>
            <a:r>
              <a:rPr lang="en-GB" sz="1200" b="0" i="0" kern="1200" dirty="0">
                <a:solidFill>
                  <a:schemeClr val="tx1"/>
                </a:solidFill>
                <a:effectLst/>
                <a:latin typeface="+mn-lt"/>
                <a:ea typeface="+mn-ea"/>
                <a:cs typeface="+mn-cs"/>
              </a:rPr>
              <a:t>The concept is redundant, because another concept has the same clinical meaning or definition</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Depending on the specific reason the concept which represent that reason should be chosen.</a:t>
            </a:r>
          </a:p>
          <a:p>
            <a:endParaRPr lang="en-GB" sz="1200" b="0" i="0" kern="1200" dirty="0">
              <a:solidFill>
                <a:schemeClr val="tx1"/>
              </a:solidFill>
              <a:effectLst/>
              <a:latin typeface="+mn-lt"/>
              <a:ea typeface="+mn-ea"/>
              <a:cs typeface="+mn-cs"/>
            </a:endParaRPr>
          </a:p>
        </p:txBody>
      </p:sp>
      <p:sp>
        <p:nvSpPr>
          <p:cNvPr id="4" name="Slide Number Placeholder 3"/>
          <p:cNvSpPr>
            <a:spLocks noGrp="1"/>
          </p:cNvSpPr>
          <p:nvPr>
            <p:ph type="sldNum" idx="10"/>
          </p:nvPr>
        </p:nvSpPr>
        <p:spPr/>
        <p:txBody>
          <a:bodyPr/>
          <a:lstStyle/>
          <a:p>
            <a:r>
              <a:rPr lang="en-US" dirty="0"/>
              <a:t>26</a:t>
            </a:r>
          </a:p>
        </p:txBody>
      </p:sp>
    </p:spTree>
    <p:extLst>
      <p:ext uri="{BB962C8B-B14F-4D97-AF65-F5344CB8AC3E}">
        <p14:creationId xmlns:p14="http://schemas.microsoft.com/office/powerpoint/2010/main" val="3507225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r>
              <a:rPr lang="en-GB" sz="1200" b="0" i="0" kern="1200" dirty="0">
                <a:solidFill>
                  <a:schemeClr val="tx1"/>
                </a:solidFill>
                <a:effectLst/>
                <a:latin typeface="+mn-lt"/>
                <a:ea typeface="+mn-ea"/>
                <a:cs typeface="+mn-cs"/>
              </a:rPr>
              <a:t>Here you see the corresponding list of values used as reasons for inactivating a description type component. Descriptions may be inactivated for reasons, such as</a:t>
            </a:r>
          </a:p>
          <a:p>
            <a:r>
              <a:rPr lang="en-GB" sz="1200" b="0" i="0" kern="1200" dirty="0">
                <a:solidFill>
                  <a:schemeClr val="tx1"/>
                </a:solidFill>
                <a:effectLst/>
                <a:latin typeface="+mn-lt"/>
                <a:ea typeface="+mn-ea"/>
                <a:cs typeface="+mn-cs"/>
              </a:rPr>
              <a:t>*The description does not represent the same meaning as the fully specified name (FSN) of the concept</a:t>
            </a:r>
          </a:p>
          <a:p>
            <a:r>
              <a:rPr lang="en-GB" sz="1200" b="0" i="0" kern="1200" dirty="0">
                <a:solidFill>
                  <a:schemeClr val="tx1"/>
                </a:solidFill>
                <a:effectLst/>
                <a:latin typeface="+mn-lt"/>
                <a:ea typeface="+mn-ea"/>
                <a:cs typeface="+mn-cs"/>
              </a:rPr>
              <a:t>*The description is no longer current, useful, appropriate or acceptable</a:t>
            </a:r>
          </a:p>
          <a:p>
            <a:r>
              <a:rPr lang="en-GB" sz="1200" b="0" i="0" kern="1200" dirty="0">
                <a:solidFill>
                  <a:schemeClr val="tx1"/>
                </a:solidFill>
                <a:effectLst/>
                <a:latin typeface="+mn-lt"/>
                <a:ea typeface="+mn-ea"/>
                <a:cs typeface="+mn-cs"/>
              </a:rPr>
              <a:t>*The description fails to comply with the current editorial guidance. </a:t>
            </a:r>
          </a:p>
          <a:p>
            <a:r>
              <a:rPr lang="en-GB" sz="1200" b="0" i="0" kern="1200" dirty="0">
                <a:solidFill>
                  <a:schemeClr val="tx1"/>
                </a:solidFill>
                <a:effectLst/>
                <a:latin typeface="+mn-lt"/>
                <a:ea typeface="+mn-ea"/>
                <a:cs typeface="+mn-cs"/>
              </a:rPr>
              <a:t>*The description contains a technical error, such as a typographic error</a:t>
            </a:r>
          </a:p>
          <a:p>
            <a:r>
              <a:rPr lang="en-GB" sz="1200" b="0" i="0" kern="1200" dirty="0">
                <a:solidFill>
                  <a:schemeClr val="tx1"/>
                </a:solidFill>
                <a:effectLst/>
                <a:latin typeface="+mn-lt"/>
                <a:ea typeface="+mn-ea"/>
                <a:cs typeface="+mn-cs"/>
              </a:rPr>
              <a:t>As for concept inactivation, the concept representing the specific reason should be chosen when inactivating a description component.</a:t>
            </a:r>
          </a:p>
        </p:txBody>
      </p:sp>
      <p:sp>
        <p:nvSpPr>
          <p:cNvPr id="4" name="Slide Number Placeholder 3"/>
          <p:cNvSpPr>
            <a:spLocks noGrp="1"/>
          </p:cNvSpPr>
          <p:nvPr>
            <p:ph type="sldNum" idx="10"/>
          </p:nvPr>
        </p:nvSpPr>
        <p:spPr/>
        <p:txBody>
          <a:bodyPr/>
          <a:lstStyle/>
          <a:p>
            <a:r>
              <a:rPr lang="en-US" dirty="0"/>
              <a:t>26</a:t>
            </a:r>
          </a:p>
        </p:txBody>
      </p:sp>
    </p:spTree>
    <p:extLst>
      <p:ext uri="{BB962C8B-B14F-4D97-AF65-F5344CB8AC3E}">
        <p14:creationId xmlns:p14="http://schemas.microsoft.com/office/powerpoint/2010/main" val="156013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dirty="0"/>
              <a:t>Here we see an extract from an attribute value reference set distributed with </a:t>
            </a:r>
            <a:r>
              <a:rPr lang="en-US" baseline="0" noProof="0" dirty="0"/>
              <a:t>the International Release.</a:t>
            </a:r>
            <a:endParaRPr lang="en-US" dirty="0"/>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idx="10"/>
          </p:nvPr>
        </p:nvSpPr>
        <p:spPr/>
        <p:txBody>
          <a:bodyPr/>
          <a:lstStyle/>
          <a:p>
            <a:r>
              <a:rPr lang="en-US" dirty="0"/>
              <a:t>27</a:t>
            </a:r>
          </a:p>
        </p:txBody>
      </p:sp>
    </p:spTree>
    <p:extLst>
      <p:ext uri="{BB962C8B-B14F-4D97-AF65-F5344CB8AC3E}">
        <p14:creationId xmlns:p14="http://schemas.microsoft.com/office/powerpoint/2010/main" val="3568354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If we replace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the concept ids with the corresponding preferred terms </a:t>
            </a:r>
            <a:r>
              <a:rPr lang="en-US" sz="1200" b="0" i="0" kern="1200" baseline="0" dirty="0">
                <a:solidFill>
                  <a:schemeClr val="tx1"/>
                </a:solidFill>
                <a:effectLst/>
                <a:latin typeface="+mn-lt"/>
                <a:ea typeface="+mn-ea"/>
                <a:cs typeface="+mn-cs"/>
              </a:rPr>
              <a:t>you can see that </a:t>
            </a:r>
            <a:r>
              <a:rPr lang="en-US" sz="1200" b="1" i="0" kern="1200" baseline="0" dirty="0">
                <a:solidFill>
                  <a:schemeClr val="tx1"/>
                </a:solidFill>
                <a:effectLst/>
                <a:latin typeface="+mn-lt"/>
                <a:ea typeface="+mn-ea"/>
                <a:cs typeface="+mn-cs"/>
              </a:rPr>
              <a:t>[click]</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1200" b="1" i="0" kern="1200" baseline="0" dirty="0">
              <a:solidFill>
                <a:schemeClr val="tx1"/>
              </a:solidFill>
              <a:effectLst/>
              <a:latin typeface="+mn-lt"/>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is an extract from the </a:t>
            </a:r>
            <a:r>
              <a:rPr lang="en-GB" sz="1200" u="none" strike="noStrike" dirty="0">
                <a:solidFill>
                  <a:srgbClr val="00CCFF"/>
                </a:solidFill>
                <a:effectLst/>
              </a:rPr>
              <a:t>|</a:t>
            </a:r>
            <a:r>
              <a:rPr lang="en-GB" sz="1200" u="none" strike="noStrike" dirty="0">
                <a:solidFill>
                  <a:srgbClr val="000000"/>
                </a:solidFill>
                <a:effectLst/>
              </a:rPr>
              <a:t>Concept inactivation indicator reference set</a:t>
            </a:r>
            <a:r>
              <a:rPr lang="en-GB" sz="1200" u="none" strike="noStrike" dirty="0">
                <a:solidFill>
                  <a:srgbClr val="00CCFF"/>
                </a:solidFill>
                <a:effectLst/>
              </a:rPr>
              <a:t>|, which means that the members referenced by the </a:t>
            </a:r>
            <a:r>
              <a:rPr lang="en-GB" sz="1200" u="none" strike="noStrike" dirty="0" err="1">
                <a:solidFill>
                  <a:srgbClr val="00CCFF"/>
                </a:solidFill>
                <a:effectLst/>
              </a:rPr>
              <a:t>referencedComponentIds</a:t>
            </a:r>
            <a:r>
              <a:rPr lang="en-GB" sz="1200" u="none" strike="noStrike" dirty="0">
                <a:solidFill>
                  <a:srgbClr val="00CCFF"/>
                </a:solidFill>
                <a:effectLst/>
              </a:rPr>
              <a:t> all represent concepts which have been inactivated.</a:t>
            </a:r>
          </a:p>
          <a:p>
            <a:pPr marL="0" marR="0" lvl="0" indent="0" algn="just" defTabSz="457200" rtl="0" eaLnBrk="1" fontAlgn="auto" latinLnBrk="0" hangingPunct="1">
              <a:lnSpc>
                <a:spcPct val="100000"/>
              </a:lnSpc>
              <a:spcBef>
                <a:spcPts val="0"/>
              </a:spcBef>
              <a:spcAft>
                <a:spcPts val="0"/>
              </a:spcAft>
              <a:buClrTx/>
              <a:buSzTx/>
              <a:buFontTx/>
              <a:buNone/>
              <a:tabLst/>
              <a:defRPr/>
            </a:pPr>
            <a:r>
              <a:rPr lang="en-GB" sz="1200" u="none" strike="noStrike" dirty="0">
                <a:solidFill>
                  <a:srgbClr val="00CCFF"/>
                </a:solidFill>
                <a:effectLst/>
              </a:rPr>
              <a:t>[click] And furthermore, we can see that the four members shown here represent concepts which have been inactivated for different reasons. The first has been inactivated because it was found duplicate, the second has been moved elsewhere (to another module), the third was found ambiguous and the fourth was inactivated because it was found to be outdated.</a:t>
            </a:r>
            <a:endParaRPr lang="en-GB" sz="1200" dirty="0">
              <a:effectLst/>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idx="10"/>
          </p:nvPr>
        </p:nvSpPr>
        <p:spPr/>
        <p:txBody>
          <a:bodyPr/>
          <a:lstStyle/>
          <a:p>
            <a:r>
              <a:rPr lang="en-US" dirty="0"/>
              <a:t>27</a:t>
            </a:r>
          </a:p>
        </p:txBody>
      </p:sp>
    </p:spTree>
    <p:extLst>
      <p:ext uri="{BB962C8B-B14F-4D97-AF65-F5344CB8AC3E}">
        <p14:creationId xmlns:p14="http://schemas.microsoft.com/office/powerpoint/2010/main" val="1275734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custDataLst>
              <p:tags r:id="rId1"/>
            </p:custDataLst>
          </p:nvPr>
        </p:nvSpPr>
        <p:spPr/>
        <p:txBody>
          <a:bodyPr/>
          <a:lstStyle/>
          <a:p>
            <a:pPr>
              <a:lnSpc>
                <a:spcPct val="105000"/>
              </a:lnSpc>
              <a:spcAft>
                <a:spcPts val="0"/>
              </a:spcAft>
            </a:pP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Next</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let’s</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explore</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the purpose and data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structure</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of the Association type Reference set.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We</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will</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also</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look at an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example</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of the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use</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of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this</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reference set type.</a:t>
            </a:r>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0"/>
          </p:nvPr>
        </p:nvSpPr>
        <p:spPr/>
        <p:txBody>
          <a:bodyPr/>
          <a:lstStyle/>
          <a:p>
            <a:endParaRPr lang="en-US" dirty="0"/>
          </a:p>
        </p:txBody>
      </p:sp>
    </p:spTree>
    <p:extLst>
      <p:ext uri="{BB962C8B-B14F-4D97-AF65-F5344CB8AC3E}">
        <p14:creationId xmlns:p14="http://schemas.microsoft.com/office/powerpoint/2010/main" val="1172236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pPr marL="0" marR="0" indent="0" algn="just" defTabSz="457200" rtl="0" eaLnBrk="1" fontAlgn="auto" latinLnBrk="0" hangingPunct="1">
              <a:lnSpc>
                <a:spcPct val="107000"/>
              </a:lnSpc>
              <a:spcBef>
                <a:spcPts val="0"/>
              </a:spcBef>
              <a:spcAft>
                <a:spcPts val="0"/>
              </a:spcAft>
              <a:buClrTx/>
              <a:buSzTx/>
              <a:buFontTx/>
              <a:buNone/>
              <a:tabLst/>
              <a:defRPr/>
            </a:pPr>
            <a:r>
              <a:rPr lang="en-GB" dirty="0">
                <a:latin typeface="Calibri" panose="020F0502020204030204" pitchFamily="34" charset="0"/>
                <a:ea typeface="Times New Roman" panose="02020603050405020304" pitchFamily="18" charset="0"/>
                <a:cs typeface="Times New Roman" panose="02020603050405020304" pitchFamily="18" charset="0"/>
              </a:rPr>
              <a:t>The overall purpose of the |Association type reference set| is to represent a set of unordered associations of a particular type between components.</a:t>
            </a:r>
          </a:p>
          <a:p>
            <a:pPr marL="0" marR="0" indent="0" algn="just" defTabSz="457200" rtl="0" eaLnBrk="1" fontAlgn="auto" latinLnBrk="0" hangingPunct="1">
              <a:lnSpc>
                <a:spcPct val="107000"/>
              </a:lnSpc>
              <a:spcBef>
                <a:spcPts val="0"/>
              </a:spcBef>
              <a:spcAft>
                <a:spcPts val="0"/>
              </a:spcAft>
              <a:buClrTx/>
              <a:buSzTx/>
              <a:buFontTx/>
              <a:buNone/>
              <a:tabLst/>
              <a:defRPr/>
            </a:pPr>
            <a:r>
              <a:rPr lang="en-GB" dirty="0">
                <a:latin typeface="Calibri" panose="020F0502020204030204" pitchFamily="34" charset="0"/>
                <a:ea typeface="Times New Roman" panose="02020603050405020304" pitchFamily="18" charset="0"/>
                <a:cs typeface="Times New Roman" panose="02020603050405020304" pitchFamily="18" charset="0"/>
              </a:rPr>
              <a:t>In the International Edition, this reference set type is used to represent associations between inactive components and their replacements.</a:t>
            </a:r>
          </a:p>
        </p:txBody>
      </p:sp>
      <p:sp>
        <p:nvSpPr>
          <p:cNvPr id="4" name="Slide Number Placeholder 3"/>
          <p:cNvSpPr>
            <a:spLocks noGrp="1"/>
          </p:cNvSpPr>
          <p:nvPr>
            <p:ph type="sldNum" idx="10"/>
          </p:nvPr>
        </p:nvSpPr>
        <p:spPr/>
        <p:txBody>
          <a:bodyPr/>
          <a:lstStyle/>
          <a:p>
            <a:r>
              <a:rPr lang="en-US" dirty="0"/>
              <a:t>28</a:t>
            </a:r>
          </a:p>
        </p:txBody>
      </p:sp>
    </p:spTree>
    <p:extLst>
      <p:ext uri="{BB962C8B-B14F-4D97-AF65-F5344CB8AC3E}">
        <p14:creationId xmlns:p14="http://schemas.microsoft.com/office/powerpoint/2010/main" val="2143134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a:lnSpc>
                <a:spcPct val="107000"/>
              </a:lnSpc>
              <a:spcAft>
                <a:spcPts val="0"/>
              </a:spcAft>
            </a:pP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Here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you</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see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the data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structure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of the association type reference set, and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you</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can</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see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that</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besides</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from 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six</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basic reference set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attributes</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this</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reference set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includes</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one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addtitional</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attributes</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namely</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attribute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targetComponentId</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p>
          <a:p>
            <a:pPr>
              <a:lnSpc>
                <a:spcPct val="107000"/>
              </a:lnSpc>
              <a:spcAft>
                <a:spcPts val="0"/>
              </a:spcAft>
            </a:pP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0"/>
              </a:spcAft>
            </a:pP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refsetId</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refers</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to a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concept</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which</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is a subtype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descendant</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of  |Association type reference set| </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0"/>
              </a:spcAft>
            </a:pP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0"/>
              </a:spcAft>
            </a:pP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a:t>
            </a:r>
            <a:r>
              <a:rPr lang="en-US"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referencedComponentId</a:t>
            </a: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attribute specifies the source </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component of the association,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while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targetComponentId</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holds 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identifier</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of 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target</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component of the association.</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0"/>
              </a:spcAft>
            </a:pPr>
            <a:endPar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just" defTabSz="457200" rtl="0" eaLnBrk="1" fontAlgn="auto" latinLnBrk="0" hangingPunct="1">
              <a:lnSpc>
                <a:spcPct val="107000"/>
              </a:lnSpc>
              <a:spcBef>
                <a:spcPts val="0"/>
              </a:spcBef>
              <a:spcAft>
                <a:spcPts val="0"/>
              </a:spcAft>
              <a:buClrTx/>
              <a:buSzTx/>
              <a:buFontTx/>
              <a:buNone/>
              <a:tabLst/>
              <a:defRPr/>
            </a:pP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Where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valueId</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attribute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present in 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attribute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value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type reference set is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dedicated</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to a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specific</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subhierarchy</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of SNOMED CT, 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targetComponentId</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of the association type reference set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can</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be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any</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SNOMED CT component.</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0"/>
              </a:spcAft>
            </a:pP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p>
          <a:p>
            <a:pPr algn="just">
              <a:lnSpc>
                <a:spcPct val="107000"/>
              </a:lnSpc>
              <a:spcAft>
                <a:spcPts val="0"/>
              </a:spcAft>
            </a:pPr>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7415079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pPr marL="0" marR="0" indent="0" algn="l" defTabSz="457200" rtl="0" eaLnBrk="1" fontAlgn="auto" latinLnBrk="0" hangingPunct="1">
              <a:lnSpc>
                <a:spcPct val="105000"/>
              </a:lnSpc>
              <a:spcBef>
                <a:spcPts val="0"/>
              </a:spcBef>
              <a:spcAft>
                <a:spcPts val="800"/>
              </a:spcAft>
              <a:buClrTx/>
              <a:buSzTx/>
              <a:buFontTx/>
              <a:buNone/>
              <a:tabLst/>
              <a:defRPr/>
            </a:pPr>
            <a:r>
              <a:rPr lang="en-GB" dirty="0">
                <a:latin typeface="Calibri" panose="020F0502020204030204" pitchFamily="34" charset="0"/>
                <a:ea typeface="Times New Roman" panose="02020603050405020304" pitchFamily="18" charset="0"/>
                <a:cs typeface="Calibri" panose="020F0502020204030204" pitchFamily="34" charset="0"/>
              </a:rPr>
              <a:t> In the International Edition of SNOMED CT a set of Historical Association Reference Sets are used to provide links between inactive concepts and their active replacements or equivalents. This slide shows you the list of these reference sets. There is one Historical Association Reference Set for each type of historical association </a:t>
            </a:r>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0"/>
          </p:nvPr>
        </p:nvSpPr>
        <p:spPr/>
        <p:txBody>
          <a:bodyPr/>
          <a:lstStyle/>
          <a:p>
            <a:r>
              <a:rPr lang="en-US" dirty="0"/>
              <a:t>29</a:t>
            </a:r>
          </a:p>
        </p:txBody>
      </p:sp>
    </p:spTree>
    <p:extLst>
      <p:ext uri="{BB962C8B-B14F-4D97-AF65-F5344CB8AC3E}">
        <p14:creationId xmlns:p14="http://schemas.microsoft.com/office/powerpoint/2010/main" val="5066111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pPr marL="0" marR="0" indent="0" algn="l" defTabSz="457200" rtl="0" eaLnBrk="1" fontAlgn="auto" latinLnBrk="0" hangingPunct="1">
              <a:lnSpc>
                <a:spcPct val="105000"/>
              </a:lnSpc>
              <a:spcBef>
                <a:spcPts val="0"/>
              </a:spcBef>
              <a:spcAft>
                <a:spcPts val="800"/>
              </a:spcAft>
              <a:buClrTx/>
              <a:buSzTx/>
              <a:buFontTx/>
              <a:buNone/>
              <a:tabLst/>
              <a:defRPr/>
            </a:pPr>
            <a:r>
              <a:rPr lang="en-GB" dirty="0">
                <a:latin typeface="Calibri" panose="020F0502020204030204" pitchFamily="34" charset="0"/>
                <a:ea typeface="Times New Roman" panose="02020603050405020304" pitchFamily="18" charset="0"/>
                <a:cs typeface="Calibri" panose="020F0502020204030204" pitchFamily="34" charset="0"/>
              </a:rPr>
              <a:t>This means, that dependent on the value chosen as the reason for inactivation, the possible replacement can be found in the associated historical association reference set.</a:t>
            </a:r>
          </a:p>
          <a:p>
            <a:pPr marL="0" marR="0" indent="0" algn="l" defTabSz="457200" rtl="0" eaLnBrk="1" fontAlgn="auto" latinLnBrk="0" hangingPunct="1">
              <a:lnSpc>
                <a:spcPct val="105000"/>
              </a:lnSpc>
              <a:spcBef>
                <a:spcPts val="0"/>
              </a:spcBef>
              <a:spcAft>
                <a:spcPts val="800"/>
              </a:spcAft>
              <a:buClrTx/>
              <a:buSzTx/>
              <a:buFontTx/>
              <a:buNone/>
              <a:tabLst/>
              <a:defRPr/>
            </a:pPr>
            <a:r>
              <a:rPr lang="en-GB" dirty="0">
                <a:latin typeface="Calibri" panose="020F0502020204030204" pitchFamily="34" charset="0"/>
                <a:ea typeface="Times New Roman" panose="02020603050405020304" pitchFamily="18" charset="0"/>
                <a:cs typeface="Calibri" panose="020F0502020204030204" pitchFamily="34" charset="0"/>
              </a:rPr>
              <a:t>In this slide you see examples of inactivation values and their corresponding historical association reference set.</a:t>
            </a:r>
          </a:p>
          <a:p>
            <a:pPr marL="171450" marR="0" indent="-171450" algn="l" defTabSz="457200" rtl="0" eaLnBrk="1" fontAlgn="auto" latinLnBrk="0" hangingPunct="1">
              <a:lnSpc>
                <a:spcPct val="105000"/>
              </a:lnSpc>
              <a:spcBef>
                <a:spcPts val="0"/>
              </a:spcBef>
              <a:spcAft>
                <a:spcPts val="800"/>
              </a:spcAft>
              <a:buClrTx/>
              <a:buSzTx/>
              <a:buFont typeface="Arial" panose="020B0604020202020204" pitchFamily="34" charset="0"/>
              <a:buChar char="•"/>
              <a:tabLst/>
              <a:defRPr/>
            </a:pPr>
            <a:endParaRPr lang="en-GB" sz="1200" dirty="0">
              <a:solidFill>
                <a:schemeClr val="tx1"/>
              </a:solidFill>
              <a:latin typeface="Calibri" panose="020F0502020204030204" pitchFamily="34" charset="0"/>
              <a:cs typeface="Times New Roman" panose="02020603050405020304" pitchFamily="18" charset="0"/>
            </a:endParaRPr>
          </a:p>
          <a:p>
            <a:pPr marL="0" marR="0" indent="0" algn="l" defTabSz="457200" rtl="0" eaLnBrk="1" fontAlgn="auto" latinLnBrk="0" hangingPunct="1">
              <a:lnSpc>
                <a:spcPct val="105000"/>
              </a:lnSpc>
              <a:spcBef>
                <a:spcPts val="0"/>
              </a:spcBef>
              <a:spcAft>
                <a:spcPts val="800"/>
              </a:spcAft>
              <a:buClrTx/>
              <a:buSzTx/>
              <a:buFont typeface="Arial" panose="020B0604020202020204" pitchFamily="34" charset="0"/>
              <a:buNone/>
              <a:tabLst/>
              <a:defRPr/>
            </a:pPr>
            <a:r>
              <a:rPr lang="en-GB" sz="1200" dirty="0">
                <a:solidFill>
                  <a:schemeClr val="tx1"/>
                </a:solidFill>
                <a:latin typeface="Calibri" panose="020F0502020204030204" pitchFamily="34" charset="0"/>
                <a:cs typeface="Times New Roman" panose="02020603050405020304" pitchFamily="18" charset="0"/>
              </a:rPr>
              <a:t>* </a:t>
            </a:r>
            <a:r>
              <a:rPr lang="en-AU" sz="1200" dirty="0">
                <a:solidFill>
                  <a:schemeClr val="tx1"/>
                </a:solidFill>
              </a:rPr>
              <a:t>POSSIBLY EQUIVALENT TO </a:t>
            </a:r>
            <a:r>
              <a:rPr lang="en-GB" b="0" i="0" dirty="0">
                <a:solidFill>
                  <a:srgbClr val="172B4D"/>
                </a:solidFill>
                <a:effectLst/>
                <a:latin typeface="Open Sans"/>
              </a:rPr>
              <a:t>association </a:t>
            </a:r>
            <a:r>
              <a:rPr lang="en-GB" b="0" i="0" dirty="0" err="1">
                <a:solidFill>
                  <a:srgbClr val="172B4D"/>
                </a:solidFill>
                <a:effectLst/>
                <a:latin typeface="Open Sans"/>
              </a:rPr>
              <a:t>refset</a:t>
            </a:r>
            <a:r>
              <a:rPr lang="en-GB" b="0" i="0" dirty="0">
                <a:solidFill>
                  <a:srgbClr val="172B4D"/>
                </a:solidFill>
                <a:effectLst/>
                <a:latin typeface="Open Sans"/>
              </a:rPr>
              <a:t> - applies to a </a:t>
            </a:r>
            <a:r>
              <a:rPr lang="en-GB" b="0" i="0" u="none" strike="noStrike" dirty="0">
                <a:solidFill>
                  <a:srgbClr val="3B73AF"/>
                </a:solidFill>
                <a:effectLst/>
                <a:latin typeface="Open Sans"/>
                <a:hlinkClick r:id="rId4" tooltip="Glossary link: concept">
                  <a:extLst>
                    <a:ext uri="{A12FA001-AC4F-418D-AE19-62706E023703}">
                      <ahyp:hlinkClr xmlns:ahyp="http://schemas.microsoft.com/office/drawing/2018/hyperlinkcolor" val="tx"/>
                    </a:ext>
                  </a:extLst>
                </a:hlinkClick>
              </a:rPr>
              <a:t>concept</a:t>
            </a:r>
            <a:r>
              <a:rPr lang="en-GB" b="0" i="0" dirty="0">
                <a:solidFill>
                  <a:srgbClr val="172B4D"/>
                </a:solidFill>
                <a:effectLst/>
                <a:latin typeface="Open Sans"/>
              </a:rPr>
              <a:t> that is ambiguous. The </a:t>
            </a:r>
            <a:r>
              <a:rPr lang="en-GB" b="0" i="0" dirty="0" err="1">
                <a:solidFill>
                  <a:srgbClr val="172B4D"/>
                </a:solidFill>
                <a:effectLst/>
                <a:latin typeface="Open Sans"/>
              </a:rPr>
              <a:t>targetComponent</a:t>
            </a:r>
            <a:r>
              <a:rPr lang="en-GB" b="0" i="0" dirty="0">
                <a:solidFill>
                  <a:srgbClr val="172B4D"/>
                </a:solidFill>
                <a:effectLst/>
                <a:latin typeface="Open Sans"/>
              </a:rPr>
              <a:t> is an active </a:t>
            </a:r>
            <a:r>
              <a:rPr lang="en-GB" b="0" i="0" u="none" strike="noStrike" dirty="0">
                <a:solidFill>
                  <a:srgbClr val="3B73AF"/>
                </a:solidFill>
                <a:effectLst/>
                <a:latin typeface="Open Sans"/>
                <a:hlinkClick r:id="rId4" tooltip="Glossary link: concept">
                  <a:extLst>
                    <a:ext uri="{A12FA001-AC4F-418D-AE19-62706E023703}">
                      <ahyp:hlinkClr xmlns:ahyp="http://schemas.microsoft.com/office/drawing/2018/hyperlinkcolor" val="tx"/>
                    </a:ext>
                  </a:extLst>
                </a:hlinkClick>
              </a:rPr>
              <a:t>concept</a:t>
            </a:r>
            <a:r>
              <a:rPr lang="en-GB" b="0" i="0" dirty="0">
                <a:solidFill>
                  <a:srgbClr val="172B4D"/>
                </a:solidFill>
                <a:effectLst/>
                <a:latin typeface="Open Sans"/>
              </a:rPr>
              <a:t> that represents one of the possible meanings of the inactive </a:t>
            </a:r>
            <a:r>
              <a:rPr lang="en-GB" b="0" i="0" u="none" strike="noStrike" dirty="0">
                <a:solidFill>
                  <a:srgbClr val="3B73AF"/>
                </a:solidFill>
                <a:effectLst/>
                <a:latin typeface="Open Sans"/>
                <a:hlinkClick r:id="rId4" tooltip="Glossary link: concept">
                  <a:extLst>
                    <a:ext uri="{A12FA001-AC4F-418D-AE19-62706E023703}">
                      <ahyp:hlinkClr xmlns:ahyp="http://schemas.microsoft.com/office/drawing/2018/hyperlinkcolor" val="tx"/>
                    </a:ext>
                  </a:extLst>
                </a:hlinkClick>
              </a:rPr>
              <a:t>concept</a:t>
            </a:r>
            <a:r>
              <a:rPr lang="en-GB" b="0" i="0" dirty="0">
                <a:solidFill>
                  <a:srgbClr val="172B4D"/>
                </a:solidFill>
                <a:effectLst/>
                <a:latin typeface="Open Sans"/>
              </a:rPr>
              <a:t> . Multiple rows are used to refer to each of the possible meanings of the ambiguous </a:t>
            </a:r>
            <a:r>
              <a:rPr lang="en-GB" b="0" i="0" u="none" strike="noStrike" dirty="0">
                <a:solidFill>
                  <a:srgbClr val="3B73AF"/>
                </a:solidFill>
                <a:effectLst/>
                <a:latin typeface="Open Sans"/>
                <a:hlinkClick r:id="rId4" tooltip="Glossary link: concept">
                  <a:extLst>
                    <a:ext uri="{A12FA001-AC4F-418D-AE19-62706E023703}">
                      <ahyp:hlinkClr xmlns:ahyp="http://schemas.microsoft.com/office/drawing/2018/hyperlinkcolor" val="tx"/>
                    </a:ext>
                  </a:extLst>
                </a:hlinkClick>
              </a:rPr>
              <a:t>concept</a:t>
            </a:r>
            <a:r>
              <a:rPr lang="en-GB" b="0" i="0" dirty="0">
                <a:solidFill>
                  <a:srgbClr val="172B4D"/>
                </a:solidFill>
                <a:effectLst/>
                <a:latin typeface="Open Sans"/>
              </a:rPr>
              <a:t>.</a:t>
            </a:r>
          </a:p>
          <a:p>
            <a:pPr marL="0" marR="0" indent="0" algn="l" defTabSz="457200" rtl="0" eaLnBrk="1" fontAlgn="auto" latinLnBrk="0" hangingPunct="1">
              <a:lnSpc>
                <a:spcPct val="105000"/>
              </a:lnSpc>
              <a:spcBef>
                <a:spcPts val="0"/>
              </a:spcBef>
              <a:spcAft>
                <a:spcPts val="800"/>
              </a:spcAft>
              <a:buClrTx/>
              <a:buSzTx/>
              <a:buFont typeface="Arial" panose="020B0604020202020204" pitchFamily="34" charset="0"/>
              <a:buNone/>
              <a:tabLst/>
              <a:defRPr/>
            </a:pPr>
            <a:r>
              <a:rPr lang="en-GB" b="0" i="0" dirty="0">
                <a:solidFill>
                  <a:srgbClr val="172B4D"/>
                </a:solidFill>
                <a:effectLst/>
                <a:latin typeface="Open Sans"/>
              </a:rPr>
              <a:t>* MOVED TO association </a:t>
            </a:r>
            <a:r>
              <a:rPr lang="en-GB" b="0" i="0" dirty="0" err="1">
                <a:solidFill>
                  <a:srgbClr val="172B4D"/>
                </a:solidFill>
                <a:effectLst/>
                <a:latin typeface="Open Sans"/>
              </a:rPr>
              <a:t>refset</a:t>
            </a:r>
            <a:r>
              <a:rPr lang="en-GB" b="0" i="0" dirty="0">
                <a:solidFill>
                  <a:srgbClr val="172B4D"/>
                </a:solidFill>
                <a:effectLst/>
                <a:latin typeface="Open Sans"/>
              </a:rPr>
              <a:t> - </a:t>
            </a:r>
            <a:r>
              <a:rPr lang="en-GB" b="0" i="0" dirty="0">
                <a:solidFill>
                  <a:srgbClr val="172B4D"/>
                </a:solidFill>
                <a:effectLst/>
                <a:latin typeface="Open Sans"/>
                <a:ea typeface="Times New Roman" panose="02020603050405020304" pitchFamily="18" charset="0"/>
                <a:cs typeface="Times New Roman" panose="02020603050405020304" pitchFamily="18" charset="0"/>
              </a:rPr>
              <a:t>Applies to a component that has been moved to (or are pending a move to) another namespace. The </a:t>
            </a:r>
            <a:r>
              <a:rPr lang="en-GB" b="0" i="0" dirty="0" err="1">
                <a:solidFill>
                  <a:srgbClr val="172B4D"/>
                </a:solidFill>
                <a:effectLst/>
                <a:latin typeface="Open Sans"/>
                <a:ea typeface="Times New Roman" panose="02020603050405020304" pitchFamily="18" charset="0"/>
                <a:cs typeface="Times New Roman" panose="02020603050405020304" pitchFamily="18" charset="0"/>
              </a:rPr>
              <a:t>targetComponent</a:t>
            </a:r>
            <a:r>
              <a:rPr lang="en-GB" b="0" i="0" dirty="0">
                <a:solidFill>
                  <a:srgbClr val="172B4D"/>
                </a:solidFill>
                <a:effectLst/>
                <a:latin typeface="Open Sans"/>
                <a:ea typeface="Times New Roman" panose="02020603050405020304" pitchFamily="18" charset="0"/>
                <a:cs typeface="Times New Roman" panose="02020603050405020304" pitchFamily="18" charset="0"/>
              </a:rPr>
              <a:t> identifies the target namespace (not the new component ).</a:t>
            </a:r>
          </a:p>
          <a:p>
            <a:pPr marL="0" marR="0" lvl="0" indent="0" algn="l" defTabSz="457200" rtl="0" eaLnBrk="1" fontAlgn="auto" latinLnBrk="0" hangingPunct="1">
              <a:lnSpc>
                <a:spcPct val="105000"/>
              </a:lnSpc>
              <a:spcBef>
                <a:spcPts val="0"/>
              </a:spcBef>
              <a:spcAft>
                <a:spcPts val="800"/>
              </a:spcAft>
              <a:buClrTx/>
              <a:buSzTx/>
              <a:buFont typeface="Arial" panose="020B0604020202020204" pitchFamily="34" charset="0"/>
              <a:buNone/>
              <a:tabLst/>
              <a:defRPr/>
            </a:pPr>
            <a:r>
              <a:rPr lang="en-GB" dirty="0">
                <a:latin typeface="Calibri" panose="020F0502020204030204" pitchFamily="34" charset="0"/>
                <a:ea typeface="Times New Roman" panose="02020603050405020304" pitchFamily="18" charset="0"/>
                <a:cs typeface="Times New Roman" panose="02020603050405020304" pitchFamily="18" charset="0"/>
              </a:rPr>
              <a:t>* REPLACED BY - Applies to an erroneous, obsolete and other inactive component for which there is a single active replacement. The </a:t>
            </a:r>
            <a:r>
              <a:rPr lang="en-GB" dirty="0" err="1">
                <a:latin typeface="Calibri" panose="020F0502020204030204" pitchFamily="34" charset="0"/>
                <a:ea typeface="Times New Roman" panose="02020603050405020304" pitchFamily="18" charset="0"/>
                <a:cs typeface="Times New Roman" panose="02020603050405020304" pitchFamily="18" charset="0"/>
              </a:rPr>
              <a:t>targetComponent</a:t>
            </a:r>
            <a:r>
              <a:rPr lang="en-GB" dirty="0">
                <a:latin typeface="Calibri" panose="020F0502020204030204" pitchFamily="34" charset="0"/>
                <a:ea typeface="Times New Roman" panose="02020603050405020304" pitchFamily="18" charset="0"/>
                <a:cs typeface="Times New Roman" panose="02020603050405020304" pitchFamily="18" charset="0"/>
              </a:rPr>
              <a:t> identifies the active component that replaces this component.</a:t>
            </a:r>
          </a:p>
          <a:p>
            <a:pPr marL="0" marR="0" lvl="0" indent="0" algn="l" defTabSz="457200" rtl="0" eaLnBrk="1" fontAlgn="auto" latinLnBrk="0" hangingPunct="1">
              <a:lnSpc>
                <a:spcPct val="105000"/>
              </a:lnSpc>
              <a:spcBef>
                <a:spcPts val="0"/>
              </a:spcBef>
              <a:spcAft>
                <a:spcPts val="800"/>
              </a:spcAft>
              <a:buClrTx/>
              <a:buSzTx/>
              <a:buFont typeface="Arial" panose="020B0604020202020204" pitchFamily="34" charset="0"/>
              <a:buNone/>
              <a:tabLst/>
              <a:defRPr/>
            </a:pPr>
            <a:r>
              <a:rPr lang="en-AU" sz="1200" dirty="0">
                <a:solidFill>
                  <a:schemeClr val="tx1"/>
                </a:solidFill>
              </a:rPr>
              <a:t>* SAME AS </a:t>
            </a:r>
            <a:r>
              <a:rPr lang="en-GB" b="0" i="0" dirty="0">
                <a:solidFill>
                  <a:srgbClr val="172B4D"/>
                </a:solidFill>
                <a:effectLst/>
                <a:latin typeface="Open Sans"/>
              </a:rPr>
              <a:t>association </a:t>
            </a:r>
            <a:r>
              <a:rPr lang="en-GB" b="0" i="0" dirty="0" err="1">
                <a:solidFill>
                  <a:srgbClr val="172B4D"/>
                </a:solidFill>
                <a:effectLst/>
                <a:latin typeface="Open Sans"/>
              </a:rPr>
              <a:t>refset</a:t>
            </a:r>
            <a:r>
              <a:rPr lang="en-GB" b="0" i="0" dirty="0">
                <a:solidFill>
                  <a:srgbClr val="172B4D"/>
                </a:solidFill>
                <a:effectLst/>
                <a:latin typeface="Open Sans"/>
              </a:rPr>
              <a:t> applies to a component that is a duplicate. The </a:t>
            </a:r>
            <a:r>
              <a:rPr lang="en-GB" b="0" i="0" dirty="0" err="1">
                <a:solidFill>
                  <a:srgbClr val="172B4D"/>
                </a:solidFill>
                <a:effectLst/>
                <a:latin typeface="Open Sans"/>
              </a:rPr>
              <a:t>targetComponent</a:t>
            </a:r>
            <a:r>
              <a:rPr lang="en-GB" b="0" i="0" dirty="0">
                <a:solidFill>
                  <a:srgbClr val="172B4D"/>
                </a:solidFill>
                <a:effectLst/>
                <a:latin typeface="Open Sans"/>
              </a:rPr>
              <a:t> identifies the active component that this component duplicates.</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5000"/>
              </a:lnSpc>
              <a:spcBef>
                <a:spcPts val="0"/>
              </a:spcBef>
              <a:spcAft>
                <a:spcPts val="800"/>
              </a:spcAft>
              <a:buClrTx/>
              <a:buSzTx/>
              <a:buFont typeface="Arial" panose="020B0604020202020204" pitchFamily="34" charset="0"/>
              <a:buNone/>
              <a:tabLst/>
              <a:defRPr/>
            </a:pPr>
            <a:r>
              <a:rPr lang="en-AU" sz="1200" dirty="0">
                <a:solidFill>
                  <a:schemeClr val="tx1"/>
                </a:solidFill>
              </a:rPr>
              <a:t>* REFERS TO concept </a:t>
            </a:r>
            <a:r>
              <a:rPr lang="en-GB" b="0" i="0" dirty="0">
                <a:solidFill>
                  <a:srgbClr val="172B4D"/>
                </a:solidFill>
                <a:effectLst/>
                <a:latin typeface="Open Sans"/>
              </a:rPr>
              <a:t>association </a:t>
            </a:r>
            <a:r>
              <a:rPr lang="en-GB" b="0" i="0" dirty="0" err="1">
                <a:solidFill>
                  <a:srgbClr val="172B4D"/>
                </a:solidFill>
                <a:effectLst/>
                <a:latin typeface="Open Sans"/>
              </a:rPr>
              <a:t>refset</a:t>
            </a:r>
            <a:r>
              <a:rPr lang="en-GB" b="0" i="0" dirty="0">
                <a:solidFill>
                  <a:srgbClr val="172B4D"/>
                </a:solidFill>
                <a:effectLst/>
                <a:latin typeface="Open Sans"/>
              </a:rPr>
              <a:t> applies to a applies to an inactive description which is inappropriate to the concept  it is directly linked to but instead should refer to the concept referenced by the </a:t>
            </a:r>
            <a:r>
              <a:rPr lang="en-GB" b="0" i="0" dirty="0" err="1">
                <a:solidFill>
                  <a:srgbClr val="172B4D"/>
                </a:solidFill>
                <a:effectLst/>
                <a:latin typeface="Open Sans"/>
              </a:rPr>
              <a:t>targetComponent</a:t>
            </a:r>
            <a:r>
              <a:rPr lang="en-GB" b="0" i="0" dirty="0">
                <a:solidFill>
                  <a:srgbClr val="172B4D"/>
                </a:solidFill>
                <a:effectLst/>
                <a:latin typeface="Open Sans"/>
              </a:rPr>
              <a:t>.</a:t>
            </a:r>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0"/>
          </p:nvPr>
        </p:nvSpPr>
        <p:spPr/>
        <p:txBody>
          <a:bodyPr/>
          <a:lstStyle/>
          <a:p>
            <a:r>
              <a:rPr lang="en-US" dirty="0"/>
              <a:t>29</a:t>
            </a:r>
          </a:p>
        </p:txBody>
      </p:sp>
    </p:spTree>
    <p:extLst>
      <p:ext uri="{BB962C8B-B14F-4D97-AF65-F5344CB8AC3E}">
        <p14:creationId xmlns:p14="http://schemas.microsoft.com/office/powerpoint/2010/main" val="2369134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custDataLst>
              <p:tags r:id="rId1"/>
            </p:custDataLst>
          </p:nvPr>
        </p:nvSpPr>
        <p:spPr/>
        <p:txBody>
          <a:bodyPr/>
          <a:lstStyle/>
          <a:p>
            <a:pPr>
              <a:lnSpc>
                <a:spcPct val="105000"/>
              </a:lnSpc>
              <a:spcAft>
                <a:spcPts val="0"/>
              </a:spcAft>
            </a:pPr>
            <a:r>
              <a:rPr lang="en-US" dirty="0">
                <a:solidFill>
                  <a:srgbClr val="000000"/>
                </a:solidFill>
                <a:latin typeface="Calibri" panose="020F0502020204030204" pitchFamily="34" charset="0"/>
                <a:ea typeface="Times New Roman" panose="02020603050405020304" pitchFamily="18" charset="0"/>
                <a:cs typeface="Calibri" panose="020F0502020204030204" pitchFamily="34" charset="0"/>
              </a:rPr>
              <a:t>Here you see the outline for this presentation. </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nSpc>
                <a:spcPct val="105000"/>
              </a:lnSpc>
              <a:spcAft>
                <a:spcPts val="0"/>
              </a:spcAft>
            </a:pPr>
            <a:r>
              <a:rPr lang="en-US" dirty="0">
                <a:solidFill>
                  <a:srgbClr val="000000"/>
                </a:solidFill>
                <a:latin typeface="Calibri" panose="020F0502020204030204" pitchFamily="34" charset="0"/>
                <a:ea typeface="Times New Roman" panose="02020603050405020304" pitchFamily="18" charset="0"/>
                <a:cs typeface="Calibri" panose="020F0502020204030204" pitchFamily="34" charset="0"/>
              </a:rPr>
              <a:t>First, I will introduce the purpose </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and principles of the reference sets for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history</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nSpc>
                <a:spcPct val="105000"/>
              </a:lnSpc>
              <a:spcAft>
                <a:spcPts val="0"/>
              </a:spcAft>
            </a:pPr>
            <a:r>
              <a:rPr lang="en-GB" dirty="0">
                <a:solidFill>
                  <a:srgbClr val="000000"/>
                </a:solidFill>
                <a:latin typeface="Calibri" panose="020F0502020204030204" pitchFamily="34" charset="0"/>
                <a:ea typeface="Times New Roman" panose="02020603050405020304" pitchFamily="18" charset="0"/>
                <a:cs typeface="Calibri" panose="020F0502020204030204" pitchFamily="34" charset="0"/>
              </a:rPr>
              <a:t>Then, I will introduce the two reference set types which are used to represent the reasons for component inactivation, and for indicating possible replacements for inactivated components. These are:</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0"/>
              </a:spcAft>
            </a:pPr>
            <a:r>
              <a:rPr lang="en-US"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Attribute value type reference set and</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07000"/>
              </a:lnSpc>
              <a:spcAft>
                <a:spcPts val="0"/>
              </a:spcAft>
              <a:buFont typeface="Arial" panose="020B0604020202020204" pitchFamily="34" charset="0"/>
              <a:buNone/>
            </a:pP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Association type reference set</a:t>
            </a:r>
            <a:endParaRPr lang="en-US" dirty="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marL="171450" indent="-171450">
              <a:lnSpc>
                <a:spcPct val="107000"/>
              </a:lnSpc>
              <a:spcAft>
                <a:spcPts val="0"/>
              </a:spcAft>
              <a:buFont typeface="Arial" panose="020B0604020202020204" pitchFamily="34" charset="0"/>
              <a:buChar char="•"/>
            </a:pP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nSpc>
                <a:spcPct val="105000"/>
              </a:lnSpc>
              <a:spcAft>
                <a:spcPts val="0"/>
              </a:spcAft>
            </a:pPr>
            <a:r>
              <a:rPr lang="en-GB" dirty="0">
                <a:solidFill>
                  <a:srgbClr val="000000"/>
                </a:solidFill>
                <a:latin typeface="Calibri" panose="020F0502020204030204" pitchFamily="34" charset="0"/>
                <a:ea typeface="Times New Roman" panose="02020603050405020304" pitchFamily="18" charset="0"/>
                <a:cs typeface="Calibri" panose="020F0502020204030204" pitchFamily="34" charset="0"/>
              </a:rPr>
              <a:t>I will also provide an example of each of these reference set.</a:t>
            </a:r>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0"/>
          </p:nvPr>
        </p:nvSpPr>
        <p:spPr/>
        <p:txBody>
          <a:bodyPr/>
          <a:lstStyle/>
          <a:p>
            <a:endParaRPr lang="en-US" dirty="0"/>
          </a:p>
        </p:txBody>
      </p:sp>
    </p:spTree>
    <p:extLst>
      <p:ext uri="{BB962C8B-B14F-4D97-AF65-F5344CB8AC3E}">
        <p14:creationId xmlns:p14="http://schemas.microsoft.com/office/powerpoint/2010/main" val="13950408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dirty="0"/>
              <a:t>Here we see an extract from one of the historical association reference sets distributed with </a:t>
            </a:r>
            <a:r>
              <a:rPr lang="en-US" baseline="0" noProof="0" dirty="0"/>
              <a:t>the International Release.</a:t>
            </a:r>
            <a:endParaRPr lang="en-US" dirty="0"/>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idx="10"/>
          </p:nvPr>
        </p:nvSpPr>
        <p:spPr/>
        <p:txBody>
          <a:bodyPr/>
          <a:lstStyle/>
          <a:p>
            <a:r>
              <a:rPr lang="en-US" dirty="0"/>
              <a:t>27</a:t>
            </a:r>
          </a:p>
        </p:txBody>
      </p:sp>
    </p:spTree>
    <p:extLst>
      <p:ext uri="{BB962C8B-B14F-4D97-AF65-F5344CB8AC3E}">
        <p14:creationId xmlns:p14="http://schemas.microsoft.com/office/powerpoint/2010/main" val="35725311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If we replace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the concept ids with the corresponding preferred terms </a:t>
            </a:r>
            <a:r>
              <a:rPr lang="en-US" sz="1200" b="0" i="0" kern="1200" baseline="0" dirty="0">
                <a:solidFill>
                  <a:schemeClr val="tx1"/>
                </a:solidFill>
                <a:effectLst/>
                <a:latin typeface="+mn-lt"/>
                <a:ea typeface="+mn-ea"/>
                <a:cs typeface="+mn-cs"/>
              </a:rPr>
              <a:t>you can see that </a:t>
            </a:r>
            <a:r>
              <a:rPr lang="en-US" sz="1200" b="1" i="0" kern="1200" baseline="0" dirty="0">
                <a:solidFill>
                  <a:schemeClr val="tx1"/>
                </a:solidFill>
                <a:effectLst/>
                <a:latin typeface="+mn-lt"/>
                <a:ea typeface="+mn-ea"/>
                <a:cs typeface="+mn-cs"/>
              </a:rPr>
              <a:t>[click]</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1200" b="1" i="0" kern="1200" baseline="0" dirty="0">
              <a:solidFill>
                <a:schemeClr val="tx1"/>
              </a:solidFill>
              <a:effectLst/>
              <a:latin typeface="+mn-lt"/>
              <a:ea typeface="+mn-ea"/>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is an extract from the </a:t>
            </a:r>
            <a:r>
              <a:rPr lang="en-GB" sz="1200" u="none" strike="noStrike" dirty="0">
                <a:solidFill>
                  <a:srgbClr val="00CCFF"/>
                </a:solidFill>
                <a:effectLst/>
              </a:rPr>
              <a:t>|</a:t>
            </a:r>
            <a:r>
              <a:rPr lang="en-GB" sz="1200" u="none" strike="noStrike" dirty="0">
                <a:solidFill>
                  <a:srgbClr val="000000"/>
                </a:solidFill>
                <a:effectLst/>
              </a:rPr>
              <a:t>REPLACED BY association reference set</a:t>
            </a:r>
            <a:r>
              <a:rPr lang="en-GB" sz="1200" u="none" strike="noStrike" dirty="0">
                <a:solidFill>
                  <a:srgbClr val="00CCFF"/>
                </a:solidFill>
                <a:effectLst/>
              </a:rPr>
              <a:t>|, which means that the </a:t>
            </a:r>
            <a:r>
              <a:rPr lang="en-US" sz="1200" b="1" i="0" kern="1200" baseline="0" dirty="0">
                <a:solidFill>
                  <a:schemeClr val="tx1"/>
                </a:solidFill>
                <a:effectLst/>
                <a:latin typeface="+mn-lt"/>
                <a:ea typeface="+mn-ea"/>
                <a:cs typeface="+mn-cs"/>
              </a:rPr>
              <a:t>[click] </a:t>
            </a:r>
            <a:r>
              <a:rPr lang="en-GB" sz="1200" u="none" strike="noStrike" dirty="0">
                <a:solidFill>
                  <a:srgbClr val="00CCFF"/>
                </a:solidFill>
                <a:effectLst/>
              </a:rPr>
              <a:t>members referenced by the </a:t>
            </a:r>
            <a:r>
              <a:rPr lang="en-GB" sz="1200" u="none" strike="noStrike" dirty="0" err="1">
                <a:solidFill>
                  <a:srgbClr val="00CCFF"/>
                </a:solidFill>
                <a:effectLst/>
              </a:rPr>
              <a:t>referencedComponentIds</a:t>
            </a:r>
            <a:r>
              <a:rPr lang="en-GB" sz="1200" u="none" strike="noStrike" dirty="0">
                <a:solidFill>
                  <a:srgbClr val="00CCFF"/>
                </a:solidFill>
                <a:effectLst/>
              </a:rPr>
              <a:t> all represent components which have been inactivated because they have been found erroneous or obsolete.</a:t>
            </a:r>
          </a:p>
          <a:p>
            <a:pPr marL="0" marR="0" lvl="0" indent="0" algn="just" defTabSz="457200" rtl="0" eaLnBrk="1" fontAlgn="auto" latinLnBrk="0" hangingPunct="1">
              <a:lnSpc>
                <a:spcPct val="100000"/>
              </a:lnSpc>
              <a:spcBef>
                <a:spcPts val="0"/>
              </a:spcBef>
              <a:spcAft>
                <a:spcPts val="0"/>
              </a:spcAft>
              <a:buClrTx/>
              <a:buSzTx/>
              <a:buFontTx/>
              <a:buNone/>
              <a:tabLst/>
              <a:defRPr/>
            </a:pPr>
            <a:r>
              <a:rPr lang="en-GB" sz="1200" u="none" strike="noStrike" dirty="0">
                <a:solidFill>
                  <a:srgbClr val="00CCFF"/>
                </a:solidFill>
                <a:effectLst/>
              </a:rPr>
              <a:t>[click] And furthermore, we can see that the four members shown here all have specific targets associated with them which may be used as proper replacements.</a:t>
            </a:r>
            <a:endParaRPr lang="en-US" sz="1200" dirty="0"/>
          </a:p>
        </p:txBody>
      </p:sp>
      <p:sp>
        <p:nvSpPr>
          <p:cNvPr id="4" name="Slide Number Placeholder 3"/>
          <p:cNvSpPr>
            <a:spLocks noGrp="1"/>
          </p:cNvSpPr>
          <p:nvPr>
            <p:ph type="sldNum" idx="10"/>
          </p:nvPr>
        </p:nvSpPr>
        <p:spPr/>
        <p:txBody>
          <a:bodyPr/>
          <a:lstStyle/>
          <a:p>
            <a:r>
              <a:rPr lang="en-US" dirty="0"/>
              <a:t>27</a:t>
            </a:r>
          </a:p>
        </p:txBody>
      </p:sp>
    </p:spTree>
    <p:extLst>
      <p:ext uri="{BB962C8B-B14F-4D97-AF65-F5344CB8AC3E}">
        <p14:creationId xmlns:p14="http://schemas.microsoft.com/office/powerpoint/2010/main" val="7241803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1200" dirty="0"/>
              <a:t>In this example, you see a member of the |Concept inactivation indicator attribute value reference set|. The referenced component, which is the concept that has been inactivated, is the concept </a:t>
            </a:r>
            <a:r>
              <a:rPr lang="en-GB" sz="1200" dirty="0">
                <a:solidFill>
                  <a:srgbClr val="00B0F0"/>
                </a:solidFill>
                <a:effectLst/>
                <a:latin typeface="+mn-lt"/>
                <a:ea typeface="ＭＳ 明朝"/>
                <a:cs typeface="Times New Roman"/>
              </a:rPr>
              <a:t>|</a:t>
            </a:r>
            <a:r>
              <a:rPr lang="en-US" sz="1200" b="0" i="0" u="none" strike="noStrike" cap="none" baseline="0" dirty="0">
                <a:solidFill>
                  <a:srgbClr val="0070C0"/>
                </a:solidFill>
                <a:latin typeface="+mn-lt"/>
                <a:ea typeface="+mn-ea"/>
                <a:cs typeface="+mn-cs"/>
                <a:sym typeface="Arial"/>
                <a:rtl val="0"/>
              </a:rPr>
              <a:t>Able to sit: chair/bed transfer (finding</a:t>
            </a:r>
            <a:r>
              <a:rPr lang="en-GB" sz="1200" b="0" i="0" u="none" strike="noStrike" cap="none" baseline="0" dirty="0">
                <a:solidFill>
                  <a:srgbClr val="0070C0"/>
                </a:solidFill>
                <a:effectLst/>
                <a:latin typeface="+mn-lt"/>
                <a:ea typeface="ＭＳ 明朝"/>
                <a:cs typeface="Times New Roman"/>
                <a:sym typeface="Arial"/>
                <a:rtl val="0"/>
              </a:rPr>
              <a:t>)</a:t>
            </a:r>
            <a:r>
              <a:rPr lang="en-GB" sz="1200" dirty="0">
                <a:solidFill>
                  <a:srgbClr val="00B0F0"/>
                </a:solidFill>
                <a:effectLst/>
                <a:latin typeface="+mn-lt"/>
                <a:ea typeface="ＭＳ 明朝"/>
                <a:cs typeface="Times New Roman"/>
              </a:rPr>
              <a:t>|. The </a:t>
            </a:r>
            <a:r>
              <a:rPr lang="en-GB" sz="1200" dirty="0" err="1">
                <a:solidFill>
                  <a:srgbClr val="00B0F0"/>
                </a:solidFill>
                <a:effectLst/>
                <a:latin typeface="+mn-lt"/>
                <a:ea typeface="ＭＳ 明朝"/>
                <a:cs typeface="Times New Roman"/>
              </a:rPr>
              <a:t>valueId</a:t>
            </a:r>
            <a:r>
              <a:rPr lang="en-GB" sz="1200" dirty="0">
                <a:solidFill>
                  <a:srgbClr val="00B0F0"/>
                </a:solidFill>
                <a:effectLst/>
                <a:latin typeface="+mn-lt"/>
                <a:ea typeface="ＭＳ 明朝"/>
                <a:cs typeface="Times New Roman"/>
              </a:rPr>
              <a:t> indicates that the concept has been inactivated because it was found ambiguous.</a:t>
            </a:r>
          </a:p>
          <a:p>
            <a:pPr marL="0" marR="0" lvl="0" indent="0" algn="just" defTabSz="457200" rtl="0" eaLnBrk="1" fontAlgn="auto" latinLnBrk="0" hangingPunct="1">
              <a:lnSpc>
                <a:spcPct val="100000"/>
              </a:lnSpc>
              <a:spcBef>
                <a:spcPts val="0"/>
              </a:spcBef>
              <a:spcAft>
                <a:spcPts val="0"/>
              </a:spcAft>
              <a:buClrTx/>
              <a:buSzTx/>
              <a:buFontTx/>
              <a:buNone/>
              <a:tabLst/>
              <a:defRPr/>
            </a:pPr>
            <a:r>
              <a:rPr lang="en-GB" sz="1200" dirty="0">
                <a:solidFill>
                  <a:srgbClr val="00B0F0"/>
                </a:solidFill>
                <a:effectLst/>
                <a:latin typeface="+mn-lt"/>
                <a:ea typeface="ＭＳ 明朝"/>
                <a:cs typeface="Times New Roman"/>
              </a:rPr>
              <a:t>[click]</a:t>
            </a:r>
          </a:p>
          <a:p>
            <a:pPr marL="0" marR="0" lvl="0" indent="0" algn="just" defTabSz="457200" rtl="0" eaLnBrk="1" fontAlgn="auto" latinLnBrk="0" hangingPunct="1">
              <a:lnSpc>
                <a:spcPct val="100000"/>
              </a:lnSpc>
              <a:spcBef>
                <a:spcPts val="0"/>
              </a:spcBef>
              <a:spcAft>
                <a:spcPts val="0"/>
              </a:spcAft>
              <a:buClrTx/>
              <a:buSzTx/>
              <a:buFontTx/>
              <a:buNone/>
              <a:tabLst/>
              <a:defRPr/>
            </a:pPr>
            <a:r>
              <a:rPr lang="en-GB" sz="1200" dirty="0">
                <a:solidFill>
                  <a:srgbClr val="00B0F0"/>
                </a:solidFill>
                <a:effectLst/>
                <a:latin typeface="+mn-lt"/>
                <a:ea typeface="ＭＳ 明朝"/>
                <a:cs typeface="Times New Roman"/>
              </a:rPr>
              <a:t>Because the inactivation value is |ambiguous| we know that the replacement for this concept is to find in the  </a:t>
            </a:r>
            <a:r>
              <a:rPr lang="en-GB" sz="1200" dirty="0">
                <a:solidFill>
                  <a:srgbClr val="000000"/>
                </a:solidFill>
                <a:effectLst/>
                <a:latin typeface="+mn-lt"/>
                <a:ea typeface="ＭＳ 明朝"/>
                <a:cs typeface="Times New Roman"/>
              </a:rPr>
              <a:t>|POSSIBLY EQUIVALENT TO association reference set|</a:t>
            </a:r>
          </a:p>
          <a:p>
            <a:pPr marL="0" marR="0" lvl="0" indent="0" algn="just" defTabSz="457200" rtl="0" eaLnBrk="1" fontAlgn="auto" latinLnBrk="0" hangingPunct="1">
              <a:lnSpc>
                <a:spcPct val="100000"/>
              </a:lnSpc>
              <a:spcBef>
                <a:spcPts val="0"/>
              </a:spcBef>
              <a:spcAft>
                <a:spcPts val="0"/>
              </a:spcAft>
              <a:buClrTx/>
              <a:buSzTx/>
              <a:buFontTx/>
              <a:buNone/>
              <a:tabLst/>
              <a:defRPr/>
            </a:pPr>
            <a:r>
              <a:rPr lang="en-US" sz="1200" dirty="0"/>
              <a:t>[click] Searching for the members of this reference set which has the concept </a:t>
            </a:r>
            <a:r>
              <a:rPr lang="en-GB" sz="1200" dirty="0">
                <a:solidFill>
                  <a:srgbClr val="00B0F0"/>
                </a:solidFill>
                <a:effectLst/>
                <a:latin typeface="+mn-lt"/>
                <a:ea typeface="ＭＳ 明朝"/>
                <a:cs typeface="Times New Roman"/>
              </a:rPr>
              <a:t>|</a:t>
            </a:r>
            <a:r>
              <a:rPr lang="en-US" sz="1200" b="0" i="0" u="none" strike="noStrike" cap="none" baseline="0" dirty="0">
                <a:solidFill>
                  <a:srgbClr val="0070C0"/>
                </a:solidFill>
                <a:latin typeface="+mn-lt"/>
                <a:ea typeface="+mn-ea"/>
                <a:cs typeface="+mn-cs"/>
                <a:sym typeface="Arial"/>
                <a:rtl val="0"/>
              </a:rPr>
              <a:t>Able to sit: chair/bed transfer (finding</a:t>
            </a:r>
            <a:r>
              <a:rPr lang="en-GB" sz="1200" dirty="0">
                <a:solidFill>
                  <a:srgbClr val="0070C0"/>
                </a:solidFill>
                <a:effectLst/>
                <a:latin typeface="+mn-lt"/>
                <a:ea typeface="ＭＳ 明朝"/>
                <a:cs typeface="Times New Roman"/>
              </a:rPr>
              <a:t>)</a:t>
            </a:r>
            <a:r>
              <a:rPr lang="en-GB" sz="1200" dirty="0">
                <a:solidFill>
                  <a:srgbClr val="00B0F0"/>
                </a:solidFill>
                <a:effectLst/>
                <a:latin typeface="+mn-lt"/>
                <a:ea typeface="ＭＳ 明朝"/>
                <a:cs typeface="Times New Roman"/>
              </a:rPr>
              <a:t>| as the </a:t>
            </a:r>
            <a:r>
              <a:rPr lang="en-GB" sz="1200" dirty="0" err="1">
                <a:solidFill>
                  <a:srgbClr val="00B0F0"/>
                </a:solidFill>
                <a:effectLst/>
                <a:latin typeface="+mn-lt"/>
                <a:ea typeface="ＭＳ 明朝"/>
                <a:cs typeface="Times New Roman"/>
              </a:rPr>
              <a:t>referencedComponent</a:t>
            </a:r>
            <a:r>
              <a:rPr lang="en-GB" sz="1200" dirty="0">
                <a:solidFill>
                  <a:srgbClr val="00B0F0"/>
                </a:solidFill>
                <a:effectLst/>
                <a:latin typeface="+mn-lt"/>
                <a:ea typeface="ＭＳ 明朝"/>
                <a:cs typeface="Times New Roman"/>
              </a:rPr>
              <a:t>, we find two rows. This tells us that the inactive concept has been replaced by two active concepts, which are both required to represent the semantics of the inactivated concept unambiguously.</a:t>
            </a:r>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1200" dirty="0"/>
          </a:p>
          <a:p>
            <a:pPr marL="0" marR="0" lvl="0" indent="0" algn="just" defTabSz="4572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idx="10"/>
          </p:nvPr>
        </p:nvSpPr>
        <p:spPr/>
        <p:txBody>
          <a:bodyPr/>
          <a:lstStyle/>
          <a:p>
            <a:r>
              <a:rPr lang="en-US" dirty="0"/>
              <a:t>27</a:t>
            </a:r>
          </a:p>
        </p:txBody>
      </p:sp>
    </p:spTree>
    <p:extLst>
      <p:ext uri="{BB962C8B-B14F-4D97-AF65-F5344CB8AC3E}">
        <p14:creationId xmlns:p14="http://schemas.microsoft.com/office/powerpoint/2010/main" val="33426595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a:xfrm>
            <a:off x="679450" y="4468813"/>
            <a:ext cx="5435600" cy="4469129"/>
          </a:xfrm>
        </p:spPr>
        <p:txBody>
          <a:bodyPr anchor="t"/>
          <a:lstStyle/>
          <a:p>
            <a:pPr marL="0" marR="0" indent="0" algn="just" defTabSz="457200" rtl="0" eaLnBrk="1" fontAlgn="auto" latinLnBrk="0" hangingPunct="1">
              <a:lnSpc>
                <a:spcPct val="100000"/>
              </a:lnSpc>
              <a:spcBef>
                <a:spcPts val="0"/>
              </a:spcBef>
              <a:spcAft>
                <a:spcPts val="0"/>
              </a:spcAft>
              <a:buClrTx/>
              <a:buSzTx/>
              <a:buFontTx/>
              <a:buNone/>
              <a:tabLst/>
              <a:defRPr/>
            </a:pPr>
            <a:r>
              <a:rPr lang="en-US" baseline="0" dirty="0"/>
              <a:t>This brings us to the end of this presentation, where we have covered the topic of reference sets for history.</a:t>
            </a:r>
          </a:p>
          <a:p>
            <a:pPr marL="0" marR="0" indent="0" algn="just"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5000"/>
              </a:lnSpc>
              <a:spcBef>
                <a:spcPts val="0"/>
              </a:spcBef>
              <a:spcAft>
                <a:spcPts val="800"/>
              </a:spcAft>
              <a:buClrTx/>
              <a:buSzTx/>
              <a:buFontTx/>
              <a:buNone/>
              <a:tabLst/>
              <a:defRPr/>
            </a:pPr>
            <a:r>
              <a:rPr lang="en-GB" sz="1200" b="0" i="0" kern="1200" dirty="0">
                <a:solidFill>
                  <a:schemeClr val="tx1"/>
                </a:solidFill>
                <a:effectLst/>
                <a:latin typeface="+mn-lt"/>
                <a:ea typeface="+mn-ea"/>
                <a:cs typeface="+mn-cs"/>
              </a:rPr>
              <a:t>A component, or a version of a component will never be deleted in SNOMED CT.</a:t>
            </a:r>
          </a:p>
          <a:p>
            <a:pPr>
              <a:lnSpc>
                <a:spcPct val="105000"/>
              </a:lnSpc>
              <a:spcAft>
                <a:spcPts val="800"/>
              </a:spcAft>
            </a:pPr>
            <a:r>
              <a:rPr lang="en-GB" sz="1200" b="0" i="0" kern="1200" dirty="0">
                <a:solidFill>
                  <a:schemeClr val="tx1"/>
                </a:solidFill>
                <a:effectLst/>
                <a:latin typeface="+mn-lt"/>
                <a:ea typeface="+mn-ea"/>
                <a:cs typeface="+mn-cs"/>
              </a:rPr>
              <a:t>However, components can be inactivated if necessary. This is accomplished by creating a new inactive version of the component.</a:t>
            </a:r>
          </a:p>
          <a:p>
            <a:pPr marL="0" marR="0" lvl="0" indent="0" algn="l" defTabSz="457200" rtl="0" eaLnBrk="1" fontAlgn="auto" latinLnBrk="0" hangingPunct="1">
              <a:lnSpc>
                <a:spcPct val="105000"/>
              </a:lnSpc>
              <a:spcBef>
                <a:spcPts val="0"/>
              </a:spcBef>
              <a:spcAft>
                <a:spcPts val="800"/>
              </a:spcAft>
              <a:buClrTx/>
              <a:buSzTx/>
              <a:buFontTx/>
              <a:buNone/>
              <a:tabLst/>
              <a:defRPr/>
            </a:pPr>
            <a:r>
              <a:rPr lang="en-US" dirty="0"/>
              <a:t>Reference sets for history a consistent way of representing reasons for inactivation and a standard way to propose possible replacements where this is relevant.</a:t>
            </a:r>
          </a:p>
          <a:p>
            <a:pPr>
              <a:lnSpc>
                <a:spcPct val="105000"/>
              </a:lnSpc>
              <a:spcAft>
                <a:spcPts val="800"/>
              </a:spcAft>
            </a:pPr>
            <a:endParaRPr lang="en-GB" sz="1200" b="0" i="0" kern="1200" dirty="0">
              <a:solidFill>
                <a:schemeClr val="tx1"/>
              </a:solidFill>
              <a:effectLst/>
              <a:latin typeface="+mn-lt"/>
              <a:ea typeface="+mn-ea"/>
              <a:cs typeface="+mn-cs"/>
            </a:endParaRPr>
          </a:p>
          <a:p>
            <a:pPr marL="0" marR="0" indent="0" algn="just" defTabSz="457200" rtl="0" eaLnBrk="1" fontAlgn="auto" latinLnBrk="0" hangingPunct="1">
              <a:lnSpc>
                <a:spcPct val="107000"/>
              </a:lnSpc>
              <a:spcBef>
                <a:spcPts val="0"/>
              </a:spcBef>
              <a:spcAft>
                <a:spcPts val="0"/>
              </a:spcAft>
              <a:buClrTx/>
              <a:buSzTx/>
              <a:buFontTx/>
              <a:buNone/>
              <a:tabLst/>
              <a:defRPr/>
            </a:pPr>
            <a:r>
              <a:rPr lang="en-GB" dirty="0">
                <a:latin typeface="Calibri" panose="020F0502020204030204" pitchFamily="34" charset="0"/>
                <a:ea typeface="Times New Roman" panose="02020603050405020304" pitchFamily="18" charset="0"/>
                <a:cs typeface="Times New Roman" panose="02020603050405020304" pitchFamily="18" charset="0"/>
              </a:rPr>
              <a:t>The |Attribute value type reference set| allows a value from a specified range to be associated with a component. One use cases for this type of reference set is to represent the reasons for inactivation of components.</a:t>
            </a:r>
          </a:p>
          <a:p>
            <a:pPr marL="0" marR="0" lvl="0" indent="0" algn="just" defTabSz="457200" rtl="0" eaLnBrk="1" fontAlgn="auto" latinLnBrk="0" hangingPunct="1">
              <a:lnSpc>
                <a:spcPct val="107000"/>
              </a:lnSpc>
              <a:spcBef>
                <a:spcPts val="0"/>
              </a:spcBef>
              <a:spcAft>
                <a:spcPts val="0"/>
              </a:spcAft>
              <a:buClrTx/>
              <a:buSzTx/>
              <a:buFontTx/>
              <a:buNone/>
              <a:tabLst/>
              <a:defRPr/>
            </a:pPr>
            <a:r>
              <a:rPr lang="en-GB" dirty="0">
                <a:latin typeface="Calibri" panose="020F0502020204030204" pitchFamily="34" charset="0"/>
                <a:ea typeface="Times New Roman" panose="02020603050405020304" pitchFamily="18" charset="0"/>
                <a:cs typeface="Times New Roman" panose="02020603050405020304" pitchFamily="18" charset="0"/>
              </a:rPr>
              <a:t>The |Association type reference set| represents a set of unordered associations of a particular type between components. In the International Edition, a range of historical association reference sets are available holding information about the replacements for components that have been inactivated. The reason for inactivation dictates which of these reference set to use when identifying the specified replacements.</a:t>
            </a:r>
          </a:p>
          <a:p>
            <a:pPr marL="0" marR="0" indent="0" algn="just" defTabSz="457200" rtl="0" eaLnBrk="1" fontAlgn="auto" latinLnBrk="0" hangingPunct="1">
              <a:lnSpc>
                <a:spcPct val="107000"/>
              </a:lnSpc>
              <a:spcBef>
                <a:spcPts val="0"/>
              </a:spcBef>
              <a:spcAft>
                <a:spcPts val="0"/>
              </a:spcAft>
              <a:buClrTx/>
              <a:buSzTx/>
              <a:buFontTx/>
              <a:buNone/>
              <a:tabLst/>
              <a:defRPr/>
            </a:pP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nSpc>
                <a:spcPct val="105000"/>
              </a:lnSpc>
              <a:spcAft>
                <a:spcPts val="800"/>
              </a:spcAft>
            </a:pPr>
            <a:endParaRPr lang="en-GB"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just"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idx="10"/>
          </p:nvPr>
        </p:nvSpPr>
        <p:spPr/>
        <p:txBody>
          <a:bodyPr/>
          <a:lstStyle/>
          <a:p>
            <a:r>
              <a:rPr lang="en-US" dirty="0"/>
              <a:t>42</a:t>
            </a:r>
          </a:p>
        </p:txBody>
      </p:sp>
    </p:spTree>
    <p:extLst>
      <p:ext uri="{BB962C8B-B14F-4D97-AF65-F5344CB8AC3E}">
        <p14:creationId xmlns:p14="http://schemas.microsoft.com/office/powerpoint/2010/main" val="31972854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custDataLst>
              <p:tags r:id="rId1"/>
            </p:custDataLst>
          </p:nvPr>
        </p:nvSpPr>
        <p:spPr/>
        <p:txBody>
          <a:bodyPr/>
          <a:lstStyle/>
          <a:p>
            <a:pPr>
              <a:lnSpc>
                <a:spcPct val="107000"/>
              </a:lnSpc>
              <a:spcAft>
                <a:spcPts val="0"/>
              </a:spcAft>
            </a:pP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We</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have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now</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reached</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the end of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this</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presentation</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p>
          <a:p>
            <a:pPr>
              <a:lnSpc>
                <a:spcPct val="107000"/>
              </a:lnSpc>
              <a:spcAft>
                <a:spcPts val="0"/>
              </a:spcAft>
            </a:pP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In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this</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slide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you</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see</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links to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documents</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where</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you</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can</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find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further</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information on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this</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topic</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a:t>
            </a:r>
          </a:p>
          <a:p>
            <a:pPr>
              <a:lnSpc>
                <a:spcPct val="107000"/>
              </a:lnSpc>
              <a:spcAft>
                <a:spcPts val="0"/>
              </a:spcAft>
            </a:pP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Thank</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you</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for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listening</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and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goodbye</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for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now</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a:t>
            </a:r>
            <a:r>
              <a:rPr lang="en-AU"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endParaRPr lang="en-GB"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0"/>
          </p:nvPr>
        </p:nvSpPr>
        <p:spPr/>
        <p:txBody>
          <a:bodyPr/>
          <a:lstStyle/>
          <a:p>
            <a:endParaRPr lang="en-AU"/>
          </a:p>
        </p:txBody>
      </p:sp>
    </p:spTree>
    <p:extLst>
      <p:ext uri="{BB962C8B-B14F-4D97-AF65-F5344CB8AC3E}">
        <p14:creationId xmlns:p14="http://schemas.microsoft.com/office/powerpoint/2010/main" val="2606870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custDataLst>
              <p:tags r:id="rId1"/>
            </p:custDataLst>
          </p:nvPr>
        </p:nvSpPr>
        <p:spPr/>
        <p:txBody>
          <a:bodyPr/>
          <a:lstStyle/>
          <a:p>
            <a:pPr>
              <a:lnSpc>
                <a:spcPct val="105000"/>
              </a:lnSpc>
              <a:spcAft>
                <a:spcPts val="0"/>
              </a:spcAft>
            </a:pPr>
            <a:r>
              <a:rPr lang="en-GB" dirty="0">
                <a:solidFill>
                  <a:srgbClr val="000000"/>
                </a:solidFill>
                <a:latin typeface="Calibri" panose="020F0502020204030204" pitchFamily="34" charset="0"/>
                <a:ea typeface="Times New Roman" panose="02020603050405020304" pitchFamily="18" charset="0"/>
                <a:cs typeface="Calibri" panose="020F0502020204030204" pitchFamily="34" charset="0"/>
              </a:rPr>
              <a:t>L</a:t>
            </a:r>
            <a:r>
              <a:rPr lang="en-US"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et's</a:t>
            </a:r>
            <a:r>
              <a:rPr lang="en-US" dirty="0">
                <a:solidFill>
                  <a:srgbClr val="000000"/>
                </a:solidFill>
                <a:latin typeface="Calibri" panose="020F0502020204030204" pitchFamily="34" charset="0"/>
                <a:ea typeface="Times New Roman" panose="02020603050405020304" pitchFamily="18" charset="0"/>
                <a:cs typeface="Calibri" panose="020F0502020204030204" pitchFamily="34" charset="0"/>
              </a:rPr>
              <a:t> start by looking at the overall purpose and the principles of </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reference sets for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history</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a:t>
            </a:r>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0"/>
          </p:nvPr>
        </p:nvSpPr>
        <p:spPr/>
        <p:txBody>
          <a:bodyPr/>
          <a:lstStyle/>
          <a:p>
            <a:endParaRPr lang="en-US" dirty="0"/>
          </a:p>
        </p:txBody>
      </p:sp>
    </p:spTree>
    <p:extLst>
      <p:ext uri="{BB962C8B-B14F-4D97-AF65-F5344CB8AC3E}">
        <p14:creationId xmlns:p14="http://schemas.microsoft.com/office/powerpoint/2010/main" val="2194971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pPr marL="0" marR="0" lvl="0" indent="0" algn="l" defTabSz="457200" rtl="0" eaLnBrk="1" fontAlgn="auto" latinLnBrk="0" hangingPunct="1">
              <a:lnSpc>
                <a:spcPct val="105000"/>
              </a:lnSpc>
              <a:spcBef>
                <a:spcPts val="0"/>
              </a:spcBef>
              <a:spcAft>
                <a:spcPts val="800"/>
              </a:spcAft>
              <a:buClrTx/>
              <a:buSzTx/>
              <a:buFontTx/>
              <a:buNone/>
              <a:tabLst/>
              <a:defRPr/>
            </a:pPr>
            <a:r>
              <a:rPr lang="en-GB" sz="1200" b="0" i="0" kern="1200" dirty="0">
                <a:solidFill>
                  <a:schemeClr val="tx1"/>
                </a:solidFill>
                <a:effectLst/>
                <a:latin typeface="+mn-lt"/>
                <a:ea typeface="+mn-ea"/>
                <a:cs typeface="+mn-cs"/>
              </a:rPr>
              <a:t>SNOMED CT is designed to support full history tracking. Given the robust versioning mechanism of SNOMED CT and the machine processable distribution format, changes made in a new version of a SNOMED CT edition are easy to identify automatically. </a:t>
            </a:r>
            <a:endParaRPr lang="en-GB" dirty="0">
              <a:latin typeface="Calibri" panose="020F0502020204030204" pitchFamily="34" charset="0"/>
              <a:ea typeface="Times New Roman" panose="02020603050405020304" pitchFamily="18" charset="0"/>
              <a:cs typeface="Calibri" panose="020F0502020204030204" pitchFamily="34" charset="0"/>
            </a:endParaRPr>
          </a:p>
          <a:p>
            <a:pPr>
              <a:lnSpc>
                <a:spcPct val="105000"/>
              </a:lnSpc>
              <a:spcAft>
                <a:spcPts val="800"/>
              </a:spcAft>
            </a:pPr>
            <a:endParaRPr lang="en-GB" sz="1200" b="0" i="0" kern="1200" dirty="0">
              <a:solidFill>
                <a:schemeClr val="tx1"/>
              </a:solidFill>
              <a:effectLst/>
              <a:latin typeface="+mn-lt"/>
              <a:ea typeface="+mn-ea"/>
              <a:cs typeface="+mn-cs"/>
            </a:endParaRPr>
          </a:p>
          <a:p>
            <a:pPr marL="0" marR="0" indent="0" algn="l" defTabSz="457200" rtl="0" eaLnBrk="1" fontAlgn="auto" latinLnBrk="0" hangingPunct="1">
              <a:lnSpc>
                <a:spcPct val="105000"/>
              </a:lnSpc>
              <a:spcBef>
                <a:spcPts val="0"/>
              </a:spcBef>
              <a:spcAft>
                <a:spcPts val="800"/>
              </a:spcAft>
              <a:buClrTx/>
              <a:buSzTx/>
              <a:buFontTx/>
              <a:buNone/>
              <a:tabLst/>
              <a:defRPr/>
            </a:pPr>
            <a:r>
              <a:rPr lang="en-GB" sz="1200" b="0" i="0" kern="1200" dirty="0">
                <a:solidFill>
                  <a:schemeClr val="tx1"/>
                </a:solidFill>
                <a:effectLst/>
                <a:latin typeface="+mn-lt"/>
                <a:ea typeface="+mn-ea"/>
                <a:cs typeface="+mn-cs"/>
              </a:rPr>
              <a:t>The </a:t>
            </a:r>
            <a:r>
              <a:rPr lang="en-GB" sz="1200" b="0" i="0" kern="1200" dirty="0" err="1">
                <a:solidFill>
                  <a:schemeClr val="tx1"/>
                </a:solidFill>
                <a:effectLst/>
                <a:latin typeface="+mn-lt"/>
                <a:ea typeface="+mn-ea"/>
                <a:cs typeface="+mn-cs"/>
              </a:rPr>
              <a:t>effectiveTime</a:t>
            </a:r>
            <a:r>
              <a:rPr lang="en-GB" sz="1200" b="0" i="0" kern="1200" dirty="0">
                <a:solidFill>
                  <a:schemeClr val="tx1"/>
                </a:solidFill>
                <a:effectLst/>
                <a:latin typeface="+mn-lt"/>
                <a:ea typeface="+mn-ea"/>
                <a:cs typeface="+mn-cs"/>
              </a:rPr>
              <a:t> and active attributes associated with each version of a component enable us to track all changes to each component, providing full traceability. </a:t>
            </a:r>
          </a:p>
          <a:p>
            <a:pPr marL="0" marR="0" indent="0" algn="l" defTabSz="457200" rtl="0" eaLnBrk="1" fontAlgn="auto" latinLnBrk="0" hangingPunct="1">
              <a:lnSpc>
                <a:spcPct val="105000"/>
              </a:lnSpc>
              <a:spcBef>
                <a:spcPts val="0"/>
              </a:spcBef>
              <a:spcAft>
                <a:spcPts val="800"/>
              </a:spcAft>
              <a:buClrTx/>
              <a:buSzTx/>
              <a:buFontTx/>
              <a:buNone/>
              <a:tabLst/>
              <a:defRPr/>
            </a:pPr>
            <a:endParaRPr lang="en-GB" sz="1200" b="0" i="0" kern="1200" dirty="0">
              <a:solidFill>
                <a:schemeClr val="tx1"/>
              </a:solidFill>
              <a:effectLst/>
              <a:latin typeface="+mn-lt"/>
              <a:ea typeface="+mn-ea"/>
              <a:cs typeface="+mn-cs"/>
            </a:endParaRPr>
          </a:p>
          <a:p>
            <a:pPr marL="0" marR="0" indent="0" algn="l" defTabSz="457200" rtl="0" eaLnBrk="1" fontAlgn="auto" latinLnBrk="0" hangingPunct="1">
              <a:lnSpc>
                <a:spcPct val="105000"/>
              </a:lnSpc>
              <a:spcBef>
                <a:spcPts val="0"/>
              </a:spcBef>
              <a:spcAft>
                <a:spcPts val="800"/>
              </a:spcAft>
              <a:buClrTx/>
              <a:buSzTx/>
              <a:buFontTx/>
              <a:buNone/>
              <a:tabLst/>
              <a:defRPr/>
            </a:pPr>
            <a:r>
              <a:rPr lang="en-GB" sz="1200" b="0" i="0" kern="1200" dirty="0">
                <a:solidFill>
                  <a:schemeClr val="tx1"/>
                </a:solidFill>
                <a:effectLst/>
                <a:latin typeface="+mn-lt"/>
                <a:ea typeface="+mn-ea"/>
                <a:cs typeface="+mn-cs"/>
              </a:rPr>
              <a:t>A component, or a version of a component will never be deleted in SNOMED CT.</a:t>
            </a:r>
          </a:p>
          <a:p>
            <a:pPr>
              <a:lnSpc>
                <a:spcPct val="105000"/>
              </a:lnSpc>
              <a:spcAft>
                <a:spcPts val="800"/>
              </a:spcAft>
            </a:pPr>
            <a:r>
              <a:rPr lang="en-GB" sz="1200" b="0" i="0" kern="1200" dirty="0">
                <a:solidFill>
                  <a:schemeClr val="tx1"/>
                </a:solidFill>
                <a:effectLst/>
                <a:latin typeface="+mn-lt"/>
                <a:ea typeface="+mn-ea"/>
                <a:cs typeface="+mn-cs"/>
              </a:rPr>
              <a:t>However, components can be inactivated if necessary. This is accomplished by creating a new inactive version of the component.</a:t>
            </a:r>
          </a:p>
          <a:p>
            <a:pPr>
              <a:lnSpc>
                <a:spcPct val="105000"/>
              </a:lnSpc>
              <a:spcAft>
                <a:spcPts val="800"/>
              </a:spcAft>
            </a:pPr>
            <a:endParaRPr lang="en-GB" sz="1200" b="0" i="0" kern="1200" dirty="0">
              <a:solidFill>
                <a:schemeClr val="tx1"/>
              </a:solidFill>
              <a:effectLst/>
              <a:latin typeface="+mn-lt"/>
              <a:ea typeface="+mn-ea"/>
              <a:cs typeface="+mn-cs"/>
            </a:endParaRPr>
          </a:p>
          <a:p>
            <a:pPr>
              <a:lnSpc>
                <a:spcPct val="105000"/>
              </a:lnSpc>
              <a:spcAft>
                <a:spcPts val="800"/>
              </a:spcAft>
            </a:pPr>
            <a:r>
              <a:rPr lang="en-GB" sz="1200" b="0" i="0" kern="1200" dirty="0">
                <a:solidFill>
                  <a:schemeClr val="tx1"/>
                </a:solidFill>
                <a:effectLst/>
                <a:latin typeface="+mn-lt"/>
                <a:ea typeface="+mn-ea"/>
                <a:cs typeface="+mn-cs"/>
              </a:rPr>
              <a:t>For concepts, inactivation also requires creating inactive versions of any relationships in which that concept participates. </a:t>
            </a:r>
          </a:p>
          <a:p>
            <a:pPr>
              <a:lnSpc>
                <a:spcPct val="105000"/>
              </a:lnSpc>
              <a:spcAft>
                <a:spcPts val="800"/>
              </a:spcAft>
            </a:pPr>
            <a:r>
              <a:rPr lang="en-GB" sz="1200" b="0" i="0" kern="1200" dirty="0">
                <a:solidFill>
                  <a:schemeClr val="tx1"/>
                </a:solidFill>
                <a:effectLst/>
                <a:latin typeface="+mn-lt"/>
                <a:ea typeface="+mn-ea"/>
                <a:cs typeface="+mn-cs"/>
              </a:rPr>
              <a:t>For descriptions, inactivation requires inactivating both the description itself and the associated member(s) of the relevant language reference set(s). </a:t>
            </a:r>
          </a:p>
          <a:p>
            <a:pPr>
              <a:lnSpc>
                <a:spcPct val="105000"/>
              </a:lnSpc>
              <a:spcAft>
                <a:spcPts val="800"/>
              </a:spcAft>
            </a:pPr>
            <a:endParaRPr lang="en-GB" sz="1200" b="0" i="0" kern="1200" dirty="0">
              <a:solidFill>
                <a:schemeClr val="tx1"/>
              </a:solidFill>
              <a:effectLst/>
              <a:latin typeface="+mn-lt"/>
              <a:ea typeface="+mn-ea"/>
              <a:cs typeface="+mn-cs"/>
            </a:endParaRPr>
          </a:p>
        </p:txBody>
      </p:sp>
      <p:sp>
        <p:nvSpPr>
          <p:cNvPr id="4" name="Slide Number Placeholder 3"/>
          <p:cNvSpPr>
            <a:spLocks noGrp="1"/>
          </p:cNvSpPr>
          <p:nvPr>
            <p:ph type="sldNum" idx="10"/>
          </p:nvPr>
        </p:nvSpPr>
        <p:spPr/>
        <p:txBody>
          <a:bodyPr/>
          <a:lstStyle/>
          <a:p>
            <a:r>
              <a:rPr lang="en-US" dirty="0"/>
              <a:t>23</a:t>
            </a:r>
          </a:p>
        </p:txBody>
      </p:sp>
    </p:spTree>
    <p:extLst>
      <p:ext uri="{BB962C8B-B14F-4D97-AF65-F5344CB8AC3E}">
        <p14:creationId xmlns:p14="http://schemas.microsoft.com/office/powerpoint/2010/main" val="1209447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pPr>
              <a:lnSpc>
                <a:spcPct val="105000"/>
              </a:lnSpc>
              <a:spcAft>
                <a:spcPts val="800"/>
              </a:spcAft>
            </a:pPr>
            <a:r>
              <a:rPr lang="en-GB" dirty="0">
                <a:latin typeface="Calibri" panose="020F0502020204030204" pitchFamily="34" charset="0"/>
                <a:ea typeface="Times New Roman" panose="02020603050405020304" pitchFamily="18" charset="0"/>
                <a:cs typeface="Calibri" panose="020F0502020204030204" pitchFamily="34" charset="0"/>
              </a:rPr>
              <a:t>The overall objective of the reference sets for history is to support the management of component inactivation.</a:t>
            </a:r>
          </a:p>
          <a:p>
            <a:pPr>
              <a:lnSpc>
                <a:spcPct val="105000"/>
              </a:lnSpc>
              <a:spcAft>
                <a:spcPts val="800"/>
              </a:spcAft>
            </a:pPr>
            <a:r>
              <a:rPr lang="en-GB" dirty="0">
                <a:latin typeface="Calibri" panose="020F0502020204030204" pitchFamily="34" charset="0"/>
                <a:ea typeface="Times New Roman" panose="02020603050405020304" pitchFamily="18" charset="0"/>
                <a:cs typeface="Calibri" panose="020F0502020204030204" pitchFamily="34" charset="0"/>
              </a:rPr>
              <a:t>This involves a consistent way of representing reasons for inactivation and a standard way to propose possible replacements where this is relevant.</a:t>
            </a:r>
          </a:p>
          <a:p>
            <a:pPr>
              <a:lnSpc>
                <a:spcPct val="105000"/>
              </a:lnSpc>
              <a:spcAft>
                <a:spcPts val="800"/>
              </a:spcAft>
            </a:pPr>
            <a:endParaRPr lang="en-GB" dirty="0">
              <a:latin typeface="Calibri" panose="020F0502020204030204" pitchFamily="34" charset="0"/>
              <a:ea typeface="Times New Roman" panose="02020603050405020304" pitchFamily="18" charset="0"/>
              <a:cs typeface="Calibri" panose="020F0502020204030204" pitchFamily="34" charset="0"/>
            </a:endParaRPr>
          </a:p>
          <a:p>
            <a:pPr>
              <a:lnSpc>
                <a:spcPct val="105000"/>
              </a:lnSpc>
              <a:spcAft>
                <a:spcPts val="800"/>
              </a:spcAft>
            </a:pPr>
            <a:r>
              <a:rPr lang="en-GB" dirty="0">
                <a:latin typeface="Calibri" panose="020F0502020204030204" pitchFamily="34" charset="0"/>
                <a:ea typeface="Times New Roman" panose="02020603050405020304" pitchFamily="18" charset="0"/>
                <a:cs typeface="Calibri" panose="020F0502020204030204" pitchFamily="34" charset="0"/>
              </a:rPr>
              <a:t>Having standardized and consistent ways to represent reasons for inactivation and replacements are valuable for users of the terminology for various reasons:</a:t>
            </a:r>
          </a:p>
          <a:p>
            <a:pPr marL="171450" indent="-171450">
              <a:lnSpc>
                <a:spcPct val="105000"/>
              </a:lnSpc>
              <a:spcAft>
                <a:spcPts val="800"/>
              </a:spcAft>
              <a:buFont typeface="Arial" panose="020B0604020202020204" pitchFamily="34" charset="0"/>
              <a:buChar char="•"/>
            </a:pPr>
            <a:r>
              <a:rPr lang="en-GB" dirty="0">
                <a:latin typeface="Calibri" panose="020F0502020204030204" pitchFamily="34" charset="0"/>
                <a:ea typeface="Times New Roman" panose="02020603050405020304" pitchFamily="18" charset="0"/>
                <a:cs typeface="Calibri" panose="020F0502020204030204" pitchFamily="34" charset="0"/>
              </a:rPr>
              <a:t>First, the standardized approach support automatic, and thus fast, identification of components that have been inactivated for specific reasons, and their replacement.</a:t>
            </a:r>
          </a:p>
          <a:p>
            <a:pPr marL="171450" indent="-171450">
              <a:lnSpc>
                <a:spcPct val="105000"/>
              </a:lnSpc>
              <a:spcAft>
                <a:spcPts val="800"/>
              </a:spcAft>
              <a:buFont typeface="Arial" panose="020B0604020202020204" pitchFamily="34" charset="0"/>
              <a:buChar char="•"/>
            </a:pPr>
            <a:r>
              <a:rPr lang="en-GB" dirty="0">
                <a:latin typeface="Calibri" panose="020F0502020204030204" pitchFamily="34" charset="0"/>
                <a:ea typeface="Times New Roman" panose="02020603050405020304" pitchFamily="18" charset="0"/>
                <a:cs typeface="Calibri" panose="020F0502020204030204" pitchFamily="34" charset="0"/>
              </a:rPr>
              <a:t>Secondly, understanding the reason for why a component has been inactivated is important to resolve any issues arising from the inactivation. E.g. if the inactivated component is being used in a record, for analytics, or other purposes. The reason for inactivation may guide the actions required for managing the issue.</a:t>
            </a:r>
          </a:p>
          <a:p>
            <a:pPr marL="171450" indent="-171450">
              <a:lnSpc>
                <a:spcPct val="105000"/>
              </a:lnSpc>
              <a:spcAft>
                <a:spcPts val="800"/>
              </a:spcAft>
              <a:buFont typeface="Arial" panose="020B0604020202020204" pitchFamily="34" charset="0"/>
              <a:buChar char="•"/>
            </a:pPr>
            <a:r>
              <a:rPr lang="en-GB" dirty="0">
                <a:latin typeface="Calibri" panose="020F0502020204030204" pitchFamily="34" charset="0"/>
                <a:ea typeface="Times New Roman" panose="02020603050405020304" pitchFamily="18" charset="0"/>
                <a:cs typeface="Calibri" panose="020F0502020204030204" pitchFamily="34" charset="0"/>
              </a:rPr>
              <a:t>Thirdly, proposing possible replacements for inactivated components support consistency across implementations. And it eases the management of inactivation's, because the users themselves don’t have to identify the appropriate replacements.</a:t>
            </a:r>
          </a:p>
          <a:p>
            <a:pPr marL="171450" indent="-171450">
              <a:lnSpc>
                <a:spcPct val="105000"/>
              </a:lnSpc>
              <a:spcAft>
                <a:spcPts val="800"/>
              </a:spcAft>
              <a:buFont typeface="Arial" panose="020B0604020202020204" pitchFamily="34" charset="0"/>
              <a:buChar char="•"/>
            </a:pPr>
            <a:endParaRPr lang="en-GB" dirty="0">
              <a:latin typeface="Calibri" panose="020F0502020204030204" pitchFamily="34" charset="0"/>
              <a:ea typeface="Times New Roman" panose="02020603050405020304" pitchFamily="18" charset="0"/>
              <a:cs typeface="Calibri" panose="020F0502020204030204" pitchFamily="34" charset="0"/>
            </a:endParaRPr>
          </a:p>
          <a:p>
            <a:pPr>
              <a:lnSpc>
                <a:spcPct val="105000"/>
              </a:lnSpc>
              <a:spcAft>
                <a:spcPts val="800"/>
              </a:spcAft>
            </a:pPr>
            <a:endParaRPr lang="en-GB" dirty="0">
              <a:latin typeface="Calibri" panose="020F0502020204030204" pitchFamily="34" charset="0"/>
              <a:ea typeface="Times New Roman" panose="02020603050405020304" pitchFamily="18" charset="0"/>
              <a:cs typeface="Calibri" panose="020F0502020204030204" pitchFamily="34" charset="0"/>
            </a:endParaRPr>
          </a:p>
          <a:p>
            <a:pPr>
              <a:lnSpc>
                <a:spcPct val="105000"/>
              </a:lnSpc>
              <a:spcAft>
                <a:spcPts val="800"/>
              </a:spcAft>
            </a:pPr>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0"/>
          </p:nvPr>
        </p:nvSpPr>
        <p:spPr/>
        <p:txBody>
          <a:bodyPr/>
          <a:lstStyle/>
          <a:p>
            <a:r>
              <a:rPr lang="en-US" dirty="0"/>
              <a:t>23</a:t>
            </a:r>
          </a:p>
        </p:txBody>
      </p:sp>
    </p:spTree>
    <p:extLst>
      <p:ext uri="{BB962C8B-B14F-4D97-AF65-F5344CB8AC3E}">
        <p14:creationId xmlns:p14="http://schemas.microsoft.com/office/powerpoint/2010/main" val="63309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pPr>
              <a:lnSpc>
                <a:spcPct val="105000"/>
              </a:lnSpc>
              <a:spcAft>
                <a:spcPts val="800"/>
              </a:spcAft>
            </a:pPr>
            <a:r>
              <a:rPr lang="en-GB" dirty="0">
                <a:latin typeface="Calibri" panose="020F0502020204030204" pitchFamily="34" charset="0"/>
                <a:ea typeface="Times New Roman" panose="02020603050405020304" pitchFamily="18" charset="0"/>
                <a:cs typeface="Calibri" panose="020F0502020204030204" pitchFamily="34" charset="0"/>
              </a:rPr>
              <a:t>Here, I want to take you through the principles related to the representation of component inactivation and their replacements, and I will show you where in the process the reference sets for history apply.</a:t>
            </a:r>
          </a:p>
          <a:p>
            <a:pPr>
              <a:lnSpc>
                <a:spcPct val="105000"/>
              </a:lnSpc>
              <a:spcAft>
                <a:spcPts val="800"/>
              </a:spcAft>
            </a:pPr>
            <a:endParaRPr lang="en-GB" dirty="0">
              <a:latin typeface="Calibri" panose="020F0502020204030204" pitchFamily="34" charset="0"/>
              <a:ea typeface="Times New Roman" panose="02020603050405020304" pitchFamily="18" charset="0"/>
              <a:cs typeface="Calibri" panose="020F0502020204030204" pitchFamily="34" charset="0"/>
            </a:endParaRPr>
          </a:p>
          <a:p>
            <a:pPr>
              <a:lnSpc>
                <a:spcPct val="105000"/>
              </a:lnSpc>
              <a:spcAft>
                <a:spcPts val="800"/>
              </a:spcAft>
            </a:pPr>
            <a:r>
              <a:rPr lang="en-GB" dirty="0">
                <a:latin typeface="Calibri" panose="020F0502020204030204" pitchFamily="34" charset="0"/>
                <a:ea typeface="Times New Roman" panose="02020603050405020304" pitchFamily="18" charset="0"/>
                <a:cs typeface="Calibri" panose="020F0502020204030204" pitchFamily="34" charset="0"/>
              </a:rPr>
              <a:t>[click] When a terminology producer becomes aware of a concept which should no longer be used, or made available in the edition of SNOMED CT which the person is involved in the maintenance of, the component is being inactivated. [click] This is done by creating a new version of the component with a new </a:t>
            </a:r>
            <a:r>
              <a:rPr lang="en-GB" dirty="0" err="1">
                <a:latin typeface="Calibri" panose="020F0502020204030204" pitchFamily="34" charset="0"/>
                <a:ea typeface="Times New Roman" panose="02020603050405020304" pitchFamily="18" charset="0"/>
                <a:cs typeface="Calibri" panose="020F0502020204030204" pitchFamily="34" charset="0"/>
              </a:rPr>
              <a:t>effectiveTime</a:t>
            </a:r>
            <a:r>
              <a:rPr lang="en-GB" dirty="0">
                <a:latin typeface="Calibri" panose="020F0502020204030204" pitchFamily="34" charset="0"/>
                <a:ea typeface="Times New Roman" panose="02020603050405020304" pitchFamily="18" charset="0"/>
                <a:cs typeface="Calibri" panose="020F0502020204030204" pitchFamily="34" charset="0"/>
              </a:rPr>
              <a:t> and an active value of 0. Please note that other actions are required for associated components, as I explained earlier.</a:t>
            </a:r>
          </a:p>
          <a:p>
            <a:pPr>
              <a:lnSpc>
                <a:spcPct val="105000"/>
              </a:lnSpc>
              <a:spcAft>
                <a:spcPts val="800"/>
              </a:spcAft>
            </a:pPr>
            <a:r>
              <a:rPr lang="en-GB" dirty="0">
                <a:latin typeface="Calibri" panose="020F0502020204030204" pitchFamily="34" charset="0"/>
                <a:ea typeface="Times New Roman" panose="02020603050405020304" pitchFamily="18" charset="0"/>
                <a:cs typeface="Calibri" panose="020F0502020204030204" pitchFamily="34" charset="0"/>
              </a:rPr>
              <a:t>[click] as part of the inactivation process the reason for inactivation as stated using a dedicated SNOMED CT concept which represents an inactivation value. Furthermore, replacements are proposed by associating the inactivated component to a suitable active component.</a:t>
            </a:r>
          </a:p>
          <a:p>
            <a:pPr>
              <a:lnSpc>
                <a:spcPct val="105000"/>
              </a:lnSpc>
              <a:spcAft>
                <a:spcPts val="800"/>
              </a:spcAft>
            </a:pPr>
            <a:r>
              <a:rPr lang="en-GB" dirty="0">
                <a:latin typeface="Calibri" panose="020F0502020204030204" pitchFamily="34" charset="0"/>
                <a:ea typeface="Times New Roman" panose="02020603050405020304" pitchFamily="18" charset="0"/>
                <a:cs typeface="Calibri" panose="020F0502020204030204" pitchFamily="34" charset="0"/>
              </a:rPr>
              <a:t>[click]</a:t>
            </a:r>
          </a:p>
          <a:p>
            <a:pPr>
              <a:lnSpc>
                <a:spcPct val="105000"/>
              </a:lnSpc>
              <a:spcAft>
                <a:spcPts val="800"/>
              </a:spcAft>
            </a:pPr>
            <a:r>
              <a:rPr lang="en-GB" dirty="0">
                <a:latin typeface="Calibri" panose="020F0502020204030204" pitchFamily="34" charset="0"/>
                <a:ea typeface="Times New Roman" panose="02020603050405020304" pitchFamily="18" charset="0"/>
                <a:cs typeface="Calibri" panose="020F0502020204030204" pitchFamily="34" charset="0"/>
              </a:rPr>
              <a:t>With the release of SNOMED CT, two different reference set types are used to hold the reasons for inactivation and the possible replacements. </a:t>
            </a:r>
          </a:p>
          <a:p>
            <a:pPr>
              <a:lnSpc>
                <a:spcPct val="105000"/>
              </a:lnSpc>
              <a:spcAft>
                <a:spcPts val="800"/>
              </a:spcAft>
            </a:pPr>
            <a:r>
              <a:rPr lang="en-GB" dirty="0">
                <a:latin typeface="Calibri" panose="020F0502020204030204" pitchFamily="34" charset="0"/>
                <a:ea typeface="Times New Roman" panose="02020603050405020304" pitchFamily="18" charset="0"/>
                <a:cs typeface="Calibri" panose="020F0502020204030204" pitchFamily="34" charset="0"/>
              </a:rPr>
              <a:t>[click] The reasons for inactivation are present in the appropriate attribute value reference set, and</a:t>
            </a:r>
          </a:p>
          <a:p>
            <a:pPr>
              <a:lnSpc>
                <a:spcPct val="105000"/>
              </a:lnSpc>
              <a:spcAft>
                <a:spcPts val="800"/>
              </a:spcAft>
            </a:pPr>
            <a:r>
              <a:rPr lang="en-GB" dirty="0">
                <a:latin typeface="Calibri" panose="020F0502020204030204" pitchFamily="34" charset="0"/>
                <a:ea typeface="Times New Roman" panose="02020603050405020304" pitchFamily="18" charset="0"/>
                <a:cs typeface="Calibri" panose="020F0502020204030204" pitchFamily="34" charset="0"/>
              </a:rPr>
              <a:t>[click] The possible replacements are present in the appropriate historical association reference set. </a:t>
            </a:r>
          </a:p>
          <a:p>
            <a:pPr>
              <a:lnSpc>
                <a:spcPct val="105000"/>
              </a:lnSpc>
              <a:spcAft>
                <a:spcPts val="800"/>
              </a:spcAft>
            </a:pPr>
            <a:endParaRPr lang="en-GB" dirty="0">
              <a:latin typeface="Calibri" panose="020F0502020204030204" pitchFamily="34" charset="0"/>
              <a:ea typeface="Times New Roman" panose="02020603050405020304" pitchFamily="18" charset="0"/>
              <a:cs typeface="Calibri" panose="020F0502020204030204" pitchFamily="34" charset="0"/>
            </a:endParaRPr>
          </a:p>
          <a:p>
            <a:pPr>
              <a:lnSpc>
                <a:spcPct val="105000"/>
              </a:lnSpc>
              <a:spcAft>
                <a:spcPts val="800"/>
              </a:spcAft>
            </a:pPr>
            <a:r>
              <a:rPr lang="en-GB" dirty="0">
                <a:latin typeface="Calibri" panose="020F0502020204030204" pitchFamily="34" charset="0"/>
                <a:ea typeface="Times New Roman" panose="02020603050405020304" pitchFamily="18" charset="0"/>
                <a:cs typeface="Calibri" panose="020F0502020204030204" pitchFamily="34" charset="0"/>
              </a:rPr>
              <a:t>In the next part of this presentation, I will introduce these two reference set types in more detail.</a:t>
            </a:r>
          </a:p>
          <a:p>
            <a:pPr>
              <a:lnSpc>
                <a:spcPct val="105000"/>
              </a:lnSpc>
              <a:spcAft>
                <a:spcPts val="800"/>
              </a:spcAft>
            </a:pPr>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0"/>
          </p:nvPr>
        </p:nvSpPr>
        <p:spPr/>
        <p:txBody>
          <a:bodyPr/>
          <a:lstStyle/>
          <a:p>
            <a:r>
              <a:rPr lang="en-US" dirty="0"/>
              <a:t>23</a:t>
            </a:r>
          </a:p>
        </p:txBody>
      </p:sp>
    </p:spTree>
    <p:extLst>
      <p:ext uri="{BB962C8B-B14F-4D97-AF65-F5344CB8AC3E}">
        <p14:creationId xmlns:p14="http://schemas.microsoft.com/office/powerpoint/2010/main" val="3315954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custDataLst>
              <p:tags r:id="rId1"/>
            </p:custDataLst>
          </p:nvPr>
        </p:nvSpPr>
        <p:spPr/>
        <p:txBody>
          <a:bodyPr/>
          <a:lstStyle/>
          <a:p>
            <a:pPr>
              <a:lnSpc>
                <a:spcPct val="105000"/>
              </a:lnSpc>
              <a:spcAft>
                <a:spcPts val="0"/>
              </a:spcAft>
            </a:pPr>
            <a:r>
              <a:rPr lang="en-GB" dirty="0">
                <a:solidFill>
                  <a:srgbClr val="000000"/>
                </a:solidFill>
                <a:latin typeface="Calibri" panose="020F0502020204030204" pitchFamily="34" charset="0"/>
                <a:ea typeface="Times New Roman" panose="02020603050405020304" pitchFamily="18" charset="0"/>
                <a:cs typeface="Calibri" panose="020F0502020204030204" pitchFamily="34" charset="0"/>
              </a:rPr>
              <a:t>L</a:t>
            </a:r>
            <a:r>
              <a:rPr lang="en-US"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et's</a:t>
            </a:r>
            <a:r>
              <a:rPr lang="en-US" dirty="0">
                <a:solidFill>
                  <a:srgbClr val="000000"/>
                </a:solidFill>
                <a:latin typeface="Calibri" panose="020F0502020204030204" pitchFamily="34" charset="0"/>
                <a:ea typeface="Times New Roman" panose="02020603050405020304" pitchFamily="18" charset="0"/>
                <a:cs typeface="Calibri" panose="020F0502020204030204" pitchFamily="34" charset="0"/>
              </a:rPr>
              <a:t> start by looking at the overall </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and the format of the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Attribute</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da-DK"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value</a:t>
            </a:r>
            <a:r>
              <a:rPr lang="da-DK" dirty="0">
                <a:solidFill>
                  <a:srgbClr val="000000"/>
                </a:solidFill>
                <a:latin typeface="Calibri" panose="020F0502020204030204" pitchFamily="34" charset="0"/>
                <a:ea typeface="Times New Roman" panose="02020603050405020304" pitchFamily="18" charset="0"/>
                <a:cs typeface="Calibri" panose="020F0502020204030204" pitchFamily="34" charset="0"/>
              </a:rPr>
              <a:t> type reference set</a:t>
            </a:r>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0"/>
          </p:nvPr>
        </p:nvSpPr>
        <p:spPr/>
        <p:txBody>
          <a:bodyPr/>
          <a:lstStyle/>
          <a:p>
            <a:endParaRPr lang="en-US" dirty="0"/>
          </a:p>
        </p:txBody>
      </p:sp>
    </p:spTree>
    <p:extLst>
      <p:ext uri="{BB962C8B-B14F-4D97-AF65-F5344CB8AC3E}">
        <p14:creationId xmlns:p14="http://schemas.microsoft.com/office/powerpoint/2010/main" val="3199316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chor="t"/>
          <a:lstStyle/>
          <a:p>
            <a:pPr marL="0" marR="0" indent="0" algn="just" defTabSz="457200" rtl="0" eaLnBrk="1" fontAlgn="auto" latinLnBrk="0" hangingPunct="1">
              <a:lnSpc>
                <a:spcPct val="107000"/>
              </a:lnSpc>
              <a:spcBef>
                <a:spcPts val="0"/>
              </a:spcBef>
              <a:spcAft>
                <a:spcPts val="0"/>
              </a:spcAft>
              <a:buClrTx/>
              <a:buSzTx/>
              <a:buFontTx/>
              <a:buNone/>
              <a:tabLst/>
              <a:defRPr/>
            </a:pPr>
            <a:r>
              <a:rPr lang="en-GB" dirty="0">
                <a:latin typeface="Calibri" panose="020F0502020204030204" pitchFamily="34" charset="0"/>
                <a:ea typeface="Times New Roman" panose="02020603050405020304" pitchFamily="18" charset="0"/>
                <a:cs typeface="Times New Roman" panose="02020603050405020304" pitchFamily="18" charset="0"/>
              </a:rPr>
              <a:t>In general, an |Attribute value type reference set| allows a value from a specified range to be associated with a component. This type of reference set can be use for a range of purposes where there is a requirement to provide additional information about particular concepts, descriptions or </a:t>
            </a:r>
          </a:p>
          <a:p>
            <a:pPr marL="0" marR="0" indent="0" algn="just" defTabSz="457200" rtl="0" eaLnBrk="1" fontAlgn="auto" latinLnBrk="0" hangingPunct="1">
              <a:lnSpc>
                <a:spcPct val="107000"/>
              </a:lnSpc>
              <a:spcBef>
                <a:spcPts val="0"/>
              </a:spcBef>
              <a:spcAft>
                <a:spcPts val="0"/>
              </a:spcAft>
              <a:buClrTx/>
              <a:buSzTx/>
              <a:buFontTx/>
              <a:buNone/>
              <a:tabLst/>
              <a:defRPr/>
            </a:pPr>
            <a:r>
              <a:rPr lang="en-GB" dirty="0">
                <a:latin typeface="Calibri" panose="020F0502020204030204" pitchFamily="34" charset="0"/>
                <a:ea typeface="Times New Roman" panose="02020603050405020304" pitchFamily="18" charset="0"/>
                <a:cs typeface="Times New Roman" panose="02020603050405020304" pitchFamily="18" charset="0"/>
              </a:rPr>
              <a:t>relationships. </a:t>
            </a:r>
          </a:p>
          <a:p>
            <a:pPr marL="0" marR="0" indent="0" algn="just" defTabSz="457200" rtl="0" eaLnBrk="1" fontAlgn="auto" latinLnBrk="0" hangingPunct="1">
              <a:lnSpc>
                <a:spcPct val="107000"/>
              </a:lnSpc>
              <a:spcBef>
                <a:spcPts val="0"/>
              </a:spcBef>
              <a:spcAft>
                <a:spcPts val="0"/>
              </a:spcAft>
              <a:buClrTx/>
              <a:buSzTx/>
              <a:buFontTx/>
              <a:buNone/>
              <a:tabLst/>
              <a:defRPr/>
            </a:pPr>
            <a:r>
              <a:rPr lang="en-GB" dirty="0">
                <a:latin typeface="Calibri" panose="020F0502020204030204" pitchFamily="34" charset="0"/>
                <a:ea typeface="Times New Roman" panose="02020603050405020304" pitchFamily="18" charset="0"/>
                <a:cs typeface="Times New Roman" panose="02020603050405020304" pitchFamily="18" charset="0"/>
              </a:rPr>
              <a:t>Representing reasons for inactivation is just one example of how attribute value type reference sets may be used. This is the main purpose for which this reference set type is used in the International Edition of SNOMED CT.</a:t>
            </a:r>
          </a:p>
        </p:txBody>
      </p:sp>
      <p:sp>
        <p:nvSpPr>
          <p:cNvPr id="4" name="Slide Number Placeholder 3"/>
          <p:cNvSpPr>
            <a:spLocks noGrp="1"/>
          </p:cNvSpPr>
          <p:nvPr>
            <p:ph type="sldNum" idx="10"/>
          </p:nvPr>
        </p:nvSpPr>
        <p:spPr/>
        <p:txBody>
          <a:bodyPr/>
          <a:lstStyle/>
          <a:p>
            <a:r>
              <a:rPr lang="en-US" dirty="0"/>
              <a:t>24</a:t>
            </a:r>
          </a:p>
        </p:txBody>
      </p:sp>
    </p:spTree>
    <p:extLst>
      <p:ext uri="{BB962C8B-B14F-4D97-AF65-F5344CB8AC3E}">
        <p14:creationId xmlns:p14="http://schemas.microsoft.com/office/powerpoint/2010/main" val="1405526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a:lnSpc>
                <a:spcPct val="107000"/>
              </a:lnSpc>
              <a:spcAft>
                <a:spcPts val="0"/>
              </a:spcAft>
            </a:pP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Here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you</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see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the data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structure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of 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attribute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value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type reference set, and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you</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can</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see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that</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besides</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from 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six</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basic reference set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attributes</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this</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reference set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includes</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one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addtitional</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attributes</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namely</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attribute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valueId</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0"/>
              </a:spcAft>
            </a:pP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0"/>
              </a:spcAft>
            </a:pP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refsetId</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refers</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to a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concept</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which</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is a subtype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descendant</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of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Attribute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value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type reference set| </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0"/>
              </a:spcAft>
            </a:pP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0"/>
              </a:spcAft>
            </a:pP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a:t>
            </a:r>
            <a:r>
              <a:rPr lang="en-US"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referencedComponentId</a:t>
            </a: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attribute specifies the </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component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which</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is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being</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tagged</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with a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value</a:t>
            </a:r>
            <a:r>
              <a:rPr lang="da-DK"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and the </a:t>
            </a:r>
            <a:r>
              <a:rPr lang="da-DK"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valueId</a:t>
            </a: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attribute specifies </a:t>
            </a:r>
            <a:r>
              <a:rPr lang="en-GB" sz="1200" b="0" i="0" kern="1200" dirty="0">
                <a:solidFill>
                  <a:schemeClr val="tx1"/>
                </a:solidFill>
                <a:effectLst/>
                <a:latin typeface="+mn-lt"/>
                <a:ea typeface="+mn-ea"/>
                <a:cs typeface="+mn-cs"/>
              </a:rPr>
              <a:t>the tagged value which applied to the </a:t>
            </a:r>
            <a:r>
              <a:rPr lang="en-GB" sz="1200" b="0" i="0" kern="1200" dirty="0" err="1">
                <a:solidFill>
                  <a:schemeClr val="tx1"/>
                </a:solidFill>
                <a:effectLst/>
                <a:latin typeface="+mn-lt"/>
                <a:ea typeface="+mn-ea"/>
                <a:cs typeface="+mn-cs"/>
              </a:rPr>
              <a:t>referencedComponentId</a:t>
            </a:r>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0"/>
              </a:spcAft>
            </a:pP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6061365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6.xml"/><Relationship Id="rId7" Type="http://schemas.openxmlformats.org/officeDocument/2006/relationships/image" Target="../media/image3.jpe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png"/><Relationship Id="rId5" Type="http://schemas.openxmlformats.org/officeDocument/2006/relationships/slideMaster" Target="../slideMasters/slideMaster1.xml"/><Relationship Id="rId10" Type="http://schemas.openxmlformats.org/officeDocument/2006/relationships/image" Target="../media/image6.jpeg"/><Relationship Id="rId4" Type="http://schemas.openxmlformats.org/officeDocument/2006/relationships/tags" Target="../tags/tag7.xml"/><Relationship Id="rId9" Type="http://schemas.openxmlformats.org/officeDocument/2006/relationships/image" Target="../media/image5.jpeg"/></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Section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8148" y="1823971"/>
            <a:ext cx="3784606" cy="3784311"/>
          </a:xfrm>
        </p:spPr>
        <p:txBody>
          <a:bodyPr anchor="t" anchorCtr="0"/>
          <a:lstStyle>
            <a:lvl1pPr algn="l">
              <a:defRPr sz="3600" b="1" i="0" cap="none">
                <a:latin typeface="+mj-lt"/>
                <a:cs typeface="Trebuchet MS Bold"/>
              </a:defRPr>
            </a:lvl1pPr>
          </a:lstStyle>
          <a:p>
            <a:r>
              <a:rPr lang="en-US" dirty="0"/>
              <a:t>Click to Add Section Title</a:t>
            </a:r>
            <a:endParaRPr lang="da-DK" dirty="0"/>
          </a:p>
        </p:txBody>
      </p:sp>
      <p:sp>
        <p:nvSpPr>
          <p:cNvPr id="9" name="Content Placeholder 8"/>
          <p:cNvSpPr>
            <a:spLocks noGrp="1"/>
          </p:cNvSpPr>
          <p:nvPr>
            <p:ph sz="quarter" idx="10" hasCustomPrompt="1"/>
          </p:nvPr>
        </p:nvSpPr>
        <p:spPr>
          <a:xfrm>
            <a:off x="5114332" y="1968865"/>
            <a:ext cx="3528890" cy="3443384"/>
          </a:xfrm>
        </p:spPr>
        <p:txBody>
          <a:bodyPr vert="horz"/>
          <a:lstStyle>
            <a:lvl1pPr marL="129541" indent="0">
              <a:buNone/>
              <a:defRPr sz="1800"/>
            </a:lvl1pPr>
            <a:lvl2pPr>
              <a:defRPr sz="1600"/>
            </a:lvl2pPr>
          </a:lstStyle>
          <a:p>
            <a:pPr lvl="0"/>
            <a:r>
              <a:rPr lang="en-GB" dirty="0"/>
              <a:t>Optional image</a:t>
            </a:r>
          </a:p>
        </p:txBody>
      </p:sp>
      <p:sp>
        <p:nvSpPr>
          <p:cNvPr id="10" name="Slide Number Placeholder 2"/>
          <p:cNvSpPr>
            <a:spLocks noGrp="1"/>
          </p:cNvSpPr>
          <p:nvPr>
            <p:ph type="sldNum" sz="quarter" idx="4"/>
          </p:nvPr>
        </p:nvSpPr>
        <p:spPr>
          <a:xfrm>
            <a:off x="8319314" y="6429396"/>
            <a:ext cx="367486"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pic>
        <p:nvPicPr>
          <p:cNvPr id="6" name="Picture 5" descr="snomed-brand-RGB-lar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7300" y="0"/>
            <a:ext cx="1536699" cy="1536699"/>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Section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8148" y="1823971"/>
            <a:ext cx="3784606" cy="3784311"/>
          </a:xfrm>
        </p:spPr>
        <p:txBody>
          <a:bodyPr anchor="t" anchorCtr="0"/>
          <a:lstStyle>
            <a:lvl1pPr algn="l">
              <a:defRPr sz="3600" b="1" i="0" cap="none">
                <a:latin typeface="+mj-lt"/>
                <a:cs typeface="Trebuchet MS Bold"/>
              </a:defRPr>
            </a:lvl1pPr>
          </a:lstStyle>
          <a:p>
            <a:r>
              <a:rPr lang="en-US" dirty="0"/>
              <a:t>Click to Add Section Title</a:t>
            </a:r>
            <a:endParaRPr lang="da-DK" dirty="0"/>
          </a:p>
        </p:txBody>
      </p:sp>
      <p:sp>
        <p:nvSpPr>
          <p:cNvPr id="9" name="Content Placeholder 8"/>
          <p:cNvSpPr>
            <a:spLocks noGrp="1"/>
          </p:cNvSpPr>
          <p:nvPr>
            <p:ph sz="quarter" idx="10" hasCustomPrompt="1"/>
          </p:nvPr>
        </p:nvSpPr>
        <p:spPr>
          <a:xfrm>
            <a:off x="5114332" y="1968865"/>
            <a:ext cx="3528890" cy="3443384"/>
          </a:xfrm>
        </p:spPr>
        <p:txBody>
          <a:bodyPr vert="horz"/>
          <a:lstStyle>
            <a:lvl1pPr marL="129541" indent="0">
              <a:buNone/>
              <a:defRPr sz="1800"/>
            </a:lvl1pPr>
            <a:lvl2pPr>
              <a:defRPr sz="1600"/>
            </a:lvl2pPr>
          </a:lstStyle>
          <a:p>
            <a:pPr lvl="0"/>
            <a:r>
              <a:rPr lang="en-GB" dirty="0"/>
              <a:t>Optional image</a:t>
            </a:r>
          </a:p>
        </p:txBody>
      </p:sp>
      <p:sp>
        <p:nvSpPr>
          <p:cNvPr id="10" name="Slide Number Placeholder 2"/>
          <p:cNvSpPr>
            <a:spLocks noGrp="1"/>
          </p:cNvSpPr>
          <p:nvPr>
            <p:ph type="sldNum" sz="quarter" idx="4"/>
          </p:nvPr>
        </p:nvSpPr>
        <p:spPr>
          <a:xfrm>
            <a:off x="8319314" y="6429396"/>
            <a:ext cx="367486"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ustDataLst>
      <p:tags r:id="rId1"/>
    </p:custDataLst>
    <p:extLst>
      <p:ext uri="{BB962C8B-B14F-4D97-AF65-F5344CB8AC3E}">
        <p14:creationId xmlns:p14="http://schemas.microsoft.com/office/powerpoint/2010/main" val="33973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 Two Contents">
    <p:spTree>
      <p:nvGrpSpPr>
        <p:cNvPr id="1" name="Shape 34"/>
        <p:cNvGrpSpPr/>
        <p:nvPr/>
      </p:nvGrpSpPr>
      <p:grpSpPr>
        <a:xfrm>
          <a:off x="0" y="0"/>
          <a:ext cx="0" cy="0"/>
          <a:chOff x="0" y="0"/>
          <a:chExt cx="0" cy="0"/>
        </a:xfrm>
      </p:grpSpPr>
      <p:sp>
        <p:nvSpPr>
          <p:cNvPr id="10" name="Shape 18"/>
          <p:cNvSpPr txBox="1">
            <a:spLocks noGrp="1"/>
          </p:cNvSpPr>
          <p:nvPr>
            <p:ph type="title" hasCustomPrompt="1"/>
          </p:nvPr>
        </p:nvSpPr>
        <p:spPr>
          <a:xfrm>
            <a:off x="457200" y="741521"/>
            <a:ext cx="8229600" cy="538391"/>
          </a:xfrm>
          <a:prstGeom prst="rect">
            <a:avLst/>
          </a:prstGeom>
          <a:noFill/>
          <a:ln>
            <a:noFill/>
          </a:ln>
        </p:spPr>
        <p:txBody>
          <a:bodyPr lIns="91425" tIns="91425" rIns="91425" bIns="91425" anchor="b" anchorCtr="0"/>
          <a:lstStyle>
            <a:lvl1pPr algn="l" rtl="0">
              <a:spcBef>
                <a:spcPts val="0"/>
              </a:spcBef>
              <a:spcAft>
                <a:spcPts val="0"/>
              </a:spcAft>
              <a:defRPr sz="2800" b="0" i="0">
                <a:solidFill>
                  <a:srgbClr val="21218A"/>
                </a:solidFill>
                <a:latin typeface="+mn-lt"/>
                <a:ea typeface="Arial"/>
                <a:cs typeface="Trebuchet MS Bold"/>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US" dirty="0"/>
              <a:t>Click to Edit Master Title Style</a:t>
            </a:r>
            <a:endParaRPr dirty="0"/>
          </a:p>
        </p:txBody>
      </p:sp>
      <p:sp>
        <p:nvSpPr>
          <p:cNvPr id="11" name="Line 222"/>
          <p:cNvSpPr>
            <a:spLocks noChangeShapeType="1"/>
          </p:cNvSpPr>
          <p:nvPr userDrawn="1"/>
        </p:nvSpPr>
        <p:spPr bwMode="auto">
          <a:xfrm>
            <a:off x="468313" y="13493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a:p>
        </p:txBody>
      </p:sp>
      <p:sp>
        <p:nvSpPr>
          <p:cNvPr id="3" name="Content Placeholder 2"/>
          <p:cNvSpPr>
            <a:spLocks noGrp="1"/>
          </p:cNvSpPr>
          <p:nvPr>
            <p:ph sz="quarter" idx="11" hasCustomPrompt="1"/>
          </p:nvPr>
        </p:nvSpPr>
        <p:spPr>
          <a:xfrm>
            <a:off x="468313" y="1457325"/>
            <a:ext cx="4024312" cy="4972050"/>
          </a:xfrm>
        </p:spPr>
        <p:txBody>
          <a:bodyPr vert="horz"/>
          <a:lstStyle>
            <a:lvl1pPr marL="129541" indent="0">
              <a:buNone/>
              <a:defRPr sz="2000" baseline="0"/>
            </a:lvl1pPr>
            <a:lvl2pPr>
              <a:defRPr sz="1800"/>
            </a:lvl2pPr>
          </a:lstStyle>
          <a:p>
            <a:pPr lvl="0"/>
            <a:r>
              <a:rPr lang="en-GB" dirty="0"/>
              <a:t>Text or image</a:t>
            </a:r>
          </a:p>
        </p:txBody>
      </p:sp>
      <p:sp>
        <p:nvSpPr>
          <p:cNvPr id="12" name="Content Placeholder 2"/>
          <p:cNvSpPr>
            <a:spLocks noGrp="1"/>
          </p:cNvSpPr>
          <p:nvPr>
            <p:ph sz="quarter" idx="12" hasCustomPrompt="1"/>
          </p:nvPr>
        </p:nvSpPr>
        <p:spPr>
          <a:xfrm>
            <a:off x="4662488" y="1457325"/>
            <a:ext cx="4024312" cy="4972050"/>
          </a:xfrm>
        </p:spPr>
        <p:txBody>
          <a:bodyPr vert="horz"/>
          <a:lstStyle>
            <a:lvl1pPr marL="129541" indent="0">
              <a:buNone/>
              <a:defRPr sz="2000" baseline="0"/>
            </a:lvl1pPr>
            <a:lvl2pPr>
              <a:defRPr sz="1800"/>
            </a:lvl2pPr>
          </a:lstStyle>
          <a:p>
            <a:pPr lvl="0"/>
            <a:r>
              <a:rPr lang="en-GB" dirty="0"/>
              <a:t>Text or object</a:t>
            </a:r>
          </a:p>
        </p:txBody>
      </p:sp>
      <p:sp>
        <p:nvSpPr>
          <p:cNvPr id="13" name="Slide Number Placeholder 2"/>
          <p:cNvSpPr>
            <a:spLocks noGrp="1"/>
          </p:cNvSpPr>
          <p:nvPr>
            <p:ph type="sldNum" sz="quarter" idx="4"/>
          </p:nvPr>
        </p:nvSpPr>
        <p:spPr>
          <a:xfrm>
            <a:off x="8319314" y="6429396"/>
            <a:ext cx="367486"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extLst>
      <p:ext uri="{BB962C8B-B14F-4D97-AF65-F5344CB8AC3E}">
        <p14:creationId xmlns:p14="http://schemas.microsoft.com/office/powerpoint/2010/main" val="1909111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 Titled Columns">
    <p:spTree>
      <p:nvGrpSpPr>
        <p:cNvPr id="1" name="Shape 34"/>
        <p:cNvGrpSpPr/>
        <p:nvPr/>
      </p:nvGrpSpPr>
      <p:grpSpPr>
        <a:xfrm>
          <a:off x="0" y="0"/>
          <a:ext cx="0" cy="0"/>
          <a:chOff x="0" y="0"/>
          <a:chExt cx="0" cy="0"/>
        </a:xfrm>
      </p:grpSpPr>
      <p:sp>
        <p:nvSpPr>
          <p:cNvPr id="36" name="Shape 36"/>
          <p:cNvSpPr txBox="1">
            <a:spLocks noGrp="1"/>
          </p:cNvSpPr>
          <p:nvPr>
            <p:ph type="body" idx="1" hasCustomPrompt="1"/>
          </p:nvPr>
        </p:nvSpPr>
        <p:spPr>
          <a:xfrm>
            <a:off x="457200" y="1535112"/>
            <a:ext cx="4040187" cy="639762"/>
          </a:xfrm>
          <a:prstGeom prst="rect">
            <a:avLst/>
          </a:prstGeom>
          <a:noFill/>
          <a:ln>
            <a:noFill/>
          </a:ln>
        </p:spPr>
        <p:txBody>
          <a:bodyPr lIns="91425" tIns="91425" rIns="91425" bIns="91425" anchor="b" anchorCtr="0"/>
          <a:lstStyle>
            <a:lvl1pPr marL="0" indent="0" rtl="0">
              <a:buFont typeface="Arial"/>
              <a:buNone/>
              <a:defRPr sz="2000" b="1" i="0" baseline="0">
                <a:latin typeface="+mn-lt"/>
                <a:cs typeface="Trebuchet MS Bold"/>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US" dirty="0"/>
              <a:t>Click to Add Subtitle 1</a:t>
            </a:r>
          </a:p>
        </p:txBody>
      </p:sp>
      <p:sp>
        <p:nvSpPr>
          <p:cNvPr id="38" name="Shape 38"/>
          <p:cNvSpPr txBox="1">
            <a:spLocks noGrp="1"/>
          </p:cNvSpPr>
          <p:nvPr>
            <p:ph type="body" idx="3" hasCustomPrompt="1"/>
          </p:nvPr>
        </p:nvSpPr>
        <p:spPr>
          <a:xfrm>
            <a:off x="4645025" y="1535112"/>
            <a:ext cx="4041774" cy="639762"/>
          </a:xfrm>
          <a:prstGeom prst="rect">
            <a:avLst/>
          </a:prstGeom>
          <a:noFill/>
          <a:ln>
            <a:noFill/>
          </a:ln>
        </p:spPr>
        <p:txBody>
          <a:bodyPr lIns="91425" tIns="91425" rIns="91425" bIns="91425" anchor="b" anchorCtr="0"/>
          <a:lstStyle>
            <a:lvl1pPr marL="0" indent="0" rtl="0">
              <a:buFont typeface="Arial"/>
              <a:buNone/>
              <a:defRPr sz="2000" b="1" i="0" baseline="0">
                <a:latin typeface="+mn-lt"/>
                <a:cs typeface="Trebuchet MS Bold"/>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US" dirty="0"/>
              <a:t>Click to Add Subtitle 2</a:t>
            </a:r>
          </a:p>
        </p:txBody>
      </p:sp>
      <p:sp>
        <p:nvSpPr>
          <p:cNvPr id="10" name="Shape 18"/>
          <p:cNvSpPr txBox="1">
            <a:spLocks noGrp="1"/>
          </p:cNvSpPr>
          <p:nvPr>
            <p:ph type="title" hasCustomPrompt="1"/>
          </p:nvPr>
        </p:nvSpPr>
        <p:spPr>
          <a:xfrm>
            <a:off x="457200" y="739912"/>
            <a:ext cx="8229600" cy="540000"/>
          </a:xfrm>
          <a:prstGeom prst="rect">
            <a:avLst/>
          </a:prstGeom>
          <a:noFill/>
          <a:ln>
            <a:noFill/>
          </a:ln>
        </p:spPr>
        <p:txBody>
          <a:bodyPr lIns="91425" tIns="91425" rIns="91425" bIns="91425" anchor="b" anchorCtr="0"/>
          <a:lstStyle>
            <a:lvl1pPr algn="l" rtl="0">
              <a:spcBef>
                <a:spcPts val="0"/>
              </a:spcBef>
              <a:spcAft>
                <a:spcPts val="0"/>
              </a:spcAft>
              <a:defRPr sz="2800" b="0" i="0">
                <a:solidFill>
                  <a:srgbClr val="21218A"/>
                </a:solidFill>
                <a:latin typeface="+mn-lt"/>
                <a:ea typeface="Arial"/>
                <a:cs typeface="Trebuchet MS Bold"/>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US" dirty="0"/>
              <a:t>Click to Edit Master Title Style</a:t>
            </a:r>
            <a:endParaRPr dirty="0"/>
          </a:p>
        </p:txBody>
      </p:sp>
      <p:sp>
        <p:nvSpPr>
          <p:cNvPr id="11" name="Line 222"/>
          <p:cNvSpPr>
            <a:spLocks noChangeShapeType="1"/>
          </p:cNvSpPr>
          <p:nvPr userDrawn="1"/>
        </p:nvSpPr>
        <p:spPr bwMode="auto">
          <a:xfrm>
            <a:off x="468313" y="13493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a:p>
        </p:txBody>
      </p:sp>
      <p:sp>
        <p:nvSpPr>
          <p:cNvPr id="3" name="Content Placeholder 2"/>
          <p:cNvSpPr>
            <a:spLocks noGrp="1"/>
          </p:cNvSpPr>
          <p:nvPr>
            <p:ph sz="quarter" idx="11" hasCustomPrompt="1"/>
          </p:nvPr>
        </p:nvSpPr>
        <p:spPr>
          <a:xfrm>
            <a:off x="457200" y="2301271"/>
            <a:ext cx="4040188" cy="4128125"/>
          </a:xfrm>
        </p:spPr>
        <p:txBody>
          <a:bodyPr vert="horz"/>
          <a:lstStyle>
            <a:lvl1pPr>
              <a:defRPr sz="2000" baseline="0"/>
            </a:lvl1pPr>
            <a:lvl2pPr>
              <a:defRPr sz="1800"/>
            </a:lvl2pPr>
          </a:lstStyle>
          <a:p>
            <a:pPr lvl="0"/>
            <a:r>
              <a:rPr lang="en-GB" dirty="0"/>
              <a:t>Click to add column 1 text</a:t>
            </a:r>
          </a:p>
        </p:txBody>
      </p:sp>
      <p:sp>
        <p:nvSpPr>
          <p:cNvPr id="5" name="Content Placeholder 4"/>
          <p:cNvSpPr>
            <a:spLocks noGrp="1"/>
          </p:cNvSpPr>
          <p:nvPr>
            <p:ph sz="quarter" idx="12" hasCustomPrompt="1"/>
          </p:nvPr>
        </p:nvSpPr>
        <p:spPr>
          <a:xfrm>
            <a:off x="4645025" y="2301271"/>
            <a:ext cx="4041775" cy="4128125"/>
          </a:xfrm>
        </p:spPr>
        <p:txBody>
          <a:bodyPr vert="horz"/>
          <a:lstStyle>
            <a:lvl1pPr>
              <a:defRPr sz="2000"/>
            </a:lvl1pPr>
            <a:lvl2pPr>
              <a:defRPr sz="1800"/>
            </a:lvl2pPr>
          </a:lstStyle>
          <a:p>
            <a:pPr lvl="0"/>
            <a:r>
              <a:rPr lang="en-GB" dirty="0"/>
              <a:t>Click to add column 2 text</a:t>
            </a:r>
          </a:p>
        </p:txBody>
      </p:sp>
      <p:sp>
        <p:nvSpPr>
          <p:cNvPr id="13" name="Line 222"/>
          <p:cNvSpPr>
            <a:spLocks noChangeShapeType="1"/>
          </p:cNvSpPr>
          <p:nvPr userDrawn="1"/>
        </p:nvSpPr>
        <p:spPr bwMode="auto">
          <a:xfrm>
            <a:off x="457200" y="2174874"/>
            <a:ext cx="4040187" cy="0"/>
          </a:xfrm>
          <a:prstGeom prst="line">
            <a:avLst/>
          </a:prstGeom>
          <a:noFill/>
          <a:ln w="38100">
            <a:solidFill>
              <a:srgbClr val="229BB8"/>
            </a:solidFill>
            <a:round/>
            <a:headEnd/>
            <a:tailEnd/>
          </a:ln>
          <a:effectLst/>
        </p:spPr>
        <p:txBody>
          <a:bodyPr wrap="square" lIns="90000" tIns="46800" rIns="90000" bIns="46800" anchor="ctr">
            <a:spAutoFit/>
          </a:bodyPr>
          <a:lstStyle/>
          <a:p>
            <a:pPr algn="ctr" eaLnBrk="0" hangingPunct="0">
              <a:spcBef>
                <a:spcPct val="50000"/>
              </a:spcBef>
              <a:defRPr/>
            </a:pPr>
            <a:endParaRPr lang="da-DK"/>
          </a:p>
        </p:txBody>
      </p:sp>
      <p:sp>
        <p:nvSpPr>
          <p:cNvPr id="15" name="Line 222"/>
          <p:cNvSpPr>
            <a:spLocks noChangeShapeType="1"/>
          </p:cNvSpPr>
          <p:nvPr userDrawn="1"/>
        </p:nvSpPr>
        <p:spPr bwMode="auto">
          <a:xfrm>
            <a:off x="4635501" y="2174874"/>
            <a:ext cx="4040187" cy="0"/>
          </a:xfrm>
          <a:prstGeom prst="line">
            <a:avLst/>
          </a:prstGeom>
          <a:noFill/>
          <a:ln w="38100">
            <a:solidFill>
              <a:srgbClr val="229BB8"/>
            </a:solidFill>
            <a:round/>
            <a:headEnd/>
            <a:tailEnd/>
          </a:ln>
          <a:effectLst/>
        </p:spPr>
        <p:txBody>
          <a:bodyPr wrap="square" lIns="90000" tIns="46800" rIns="90000" bIns="46800" anchor="ctr">
            <a:spAutoFit/>
          </a:bodyPr>
          <a:lstStyle/>
          <a:p>
            <a:pPr algn="ctr" eaLnBrk="0" hangingPunct="0">
              <a:spcBef>
                <a:spcPct val="50000"/>
              </a:spcBef>
              <a:defRPr/>
            </a:pPr>
            <a:endParaRPr lang="da-DK"/>
          </a:p>
        </p:txBody>
      </p:sp>
      <p:sp>
        <p:nvSpPr>
          <p:cNvPr id="16" name="Slide Number Placeholder 2"/>
          <p:cNvSpPr>
            <a:spLocks noGrp="1"/>
          </p:cNvSpPr>
          <p:nvPr>
            <p:ph type="sldNum" sz="quarter" idx="4"/>
          </p:nvPr>
        </p:nvSpPr>
        <p:spPr>
          <a:xfrm>
            <a:off x="8319314" y="6429396"/>
            <a:ext cx="367486"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extLst>
      <p:ext uri="{BB962C8B-B14F-4D97-AF65-F5344CB8AC3E}">
        <p14:creationId xmlns:p14="http://schemas.microsoft.com/office/powerpoint/2010/main" val="21427613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4" name="Line 222"/>
          <p:cNvSpPr>
            <a:spLocks noChangeShapeType="1"/>
          </p:cNvSpPr>
          <p:nvPr userDrawn="1"/>
        </p:nvSpPr>
        <p:spPr bwMode="auto">
          <a:xfrm>
            <a:off x="468313" y="13493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a:p>
        </p:txBody>
      </p:sp>
      <p:sp>
        <p:nvSpPr>
          <p:cNvPr id="6" name="Slide Number Placeholder 2"/>
          <p:cNvSpPr>
            <a:spLocks noGrp="1"/>
          </p:cNvSpPr>
          <p:nvPr>
            <p:ph type="sldNum" sz="quarter" idx="4"/>
          </p:nvPr>
        </p:nvSpPr>
        <p:spPr>
          <a:xfrm>
            <a:off x="8319314" y="6429396"/>
            <a:ext cx="367486"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ustDataLst>
      <p:tags r:id="rId1"/>
    </p:custDataLst>
    <p:extLst>
      <p:ext uri="{BB962C8B-B14F-4D97-AF65-F5344CB8AC3E}">
        <p14:creationId xmlns:p14="http://schemas.microsoft.com/office/powerpoint/2010/main" val="3794999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 Titled Columns">
    <p:spTree>
      <p:nvGrpSpPr>
        <p:cNvPr id="1" name="Shape 34"/>
        <p:cNvGrpSpPr/>
        <p:nvPr/>
      </p:nvGrpSpPr>
      <p:grpSpPr>
        <a:xfrm>
          <a:off x="0" y="0"/>
          <a:ext cx="0" cy="0"/>
          <a:chOff x="0" y="0"/>
          <a:chExt cx="0" cy="0"/>
        </a:xfrm>
      </p:grpSpPr>
      <p:sp>
        <p:nvSpPr>
          <p:cNvPr id="36" name="Shape 36"/>
          <p:cNvSpPr txBox="1">
            <a:spLocks noGrp="1"/>
          </p:cNvSpPr>
          <p:nvPr>
            <p:ph type="body" idx="1" hasCustomPrompt="1"/>
          </p:nvPr>
        </p:nvSpPr>
        <p:spPr>
          <a:xfrm>
            <a:off x="457200" y="1535112"/>
            <a:ext cx="4040187" cy="639762"/>
          </a:xfrm>
          <a:prstGeom prst="rect">
            <a:avLst/>
          </a:prstGeom>
          <a:noFill/>
          <a:ln>
            <a:noFill/>
          </a:ln>
        </p:spPr>
        <p:txBody>
          <a:bodyPr lIns="91425" tIns="91425" rIns="91425" bIns="91425" anchor="b" anchorCtr="0"/>
          <a:lstStyle>
            <a:lvl1pPr marL="0" indent="0" rtl="0">
              <a:buFont typeface="Arial"/>
              <a:buNone/>
              <a:defRPr sz="2000" b="1" i="0" baseline="0">
                <a:latin typeface="+mn-lt"/>
                <a:cs typeface="Trebuchet MS Bold"/>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US" dirty="0"/>
              <a:t>Click to Add Subtitle 1</a:t>
            </a:r>
          </a:p>
        </p:txBody>
      </p:sp>
      <p:sp>
        <p:nvSpPr>
          <p:cNvPr id="38" name="Shape 38"/>
          <p:cNvSpPr txBox="1">
            <a:spLocks noGrp="1"/>
          </p:cNvSpPr>
          <p:nvPr>
            <p:ph type="body" idx="3" hasCustomPrompt="1"/>
          </p:nvPr>
        </p:nvSpPr>
        <p:spPr>
          <a:xfrm>
            <a:off x="4645025" y="1535112"/>
            <a:ext cx="4041774" cy="639762"/>
          </a:xfrm>
          <a:prstGeom prst="rect">
            <a:avLst/>
          </a:prstGeom>
          <a:noFill/>
          <a:ln>
            <a:noFill/>
          </a:ln>
        </p:spPr>
        <p:txBody>
          <a:bodyPr lIns="91425" tIns="91425" rIns="91425" bIns="91425" anchor="b" anchorCtr="0"/>
          <a:lstStyle>
            <a:lvl1pPr marL="0" indent="0" rtl="0">
              <a:buFont typeface="Arial"/>
              <a:buNone/>
              <a:defRPr sz="2000" b="1" i="0" baseline="0">
                <a:latin typeface="+mn-lt"/>
                <a:cs typeface="Trebuchet MS Bold"/>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US" dirty="0"/>
              <a:t>Click to Add Subtitle 2</a:t>
            </a:r>
          </a:p>
        </p:txBody>
      </p:sp>
      <p:sp>
        <p:nvSpPr>
          <p:cNvPr id="10" name="Shape 18"/>
          <p:cNvSpPr txBox="1">
            <a:spLocks noGrp="1"/>
          </p:cNvSpPr>
          <p:nvPr>
            <p:ph type="title" hasCustomPrompt="1"/>
          </p:nvPr>
        </p:nvSpPr>
        <p:spPr>
          <a:xfrm>
            <a:off x="457200" y="739912"/>
            <a:ext cx="8229600" cy="540000"/>
          </a:xfrm>
          <a:prstGeom prst="rect">
            <a:avLst/>
          </a:prstGeom>
          <a:noFill/>
          <a:ln>
            <a:noFill/>
          </a:ln>
        </p:spPr>
        <p:txBody>
          <a:bodyPr lIns="91425" tIns="91425" rIns="91425" bIns="91425" anchor="b" anchorCtr="0"/>
          <a:lstStyle>
            <a:lvl1pPr algn="l" rtl="0">
              <a:spcBef>
                <a:spcPts val="0"/>
              </a:spcBef>
              <a:spcAft>
                <a:spcPts val="0"/>
              </a:spcAft>
              <a:defRPr sz="2800" b="0" i="0">
                <a:solidFill>
                  <a:srgbClr val="21218A"/>
                </a:solidFill>
                <a:latin typeface="+mn-lt"/>
                <a:ea typeface="Arial"/>
                <a:cs typeface="Trebuchet MS Bold"/>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US" dirty="0"/>
              <a:t>Click to Edit Master Title Style</a:t>
            </a:r>
            <a:endParaRPr dirty="0"/>
          </a:p>
        </p:txBody>
      </p:sp>
      <p:sp>
        <p:nvSpPr>
          <p:cNvPr id="11" name="Line 222"/>
          <p:cNvSpPr>
            <a:spLocks noChangeShapeType="1"/>
          </p:cNvSpPr>
          <p:nvPr/>
        </p:nvSpPr>
        <p:spPr bwMode="auto">
          <a:xfrm>
            <a:off x="468313" y="1349360"/>
            <a:ext cx="8207375" cy="0"/>
          </a:xfrm>
          <a:prstGeom prst="line">
            <a:avLst/>
          </a:prstGeom>
          <a:noFill/>
          <a:ln w="38100">
            <a:solidFill>
              <a:srgbClr val="00A9FF"/>
            </a:solidFill>
            <a:round/>
            <a:headEnd/>
            <a:tailEnd/>
          </a:ln>
          <a:effectLst/>
        </p:spPr>
        <p:txBody>
          <a:bodyPr wrap="square" lIns="90000" tIns="46800" rIns="90000" bIns="46800" anchor="ctr">
            <a:spAutoFit/>
          </a:bodyPr>
          <a:lstStyle/>
          <a:p>
            <a:pPr lvl="0" algn="ctr" eaLnBrk="0" hangingPunct="0">
              <a:spcBef>
                <a:spcPct val="50000"/>
              </a:spcBef>
            </a:pPr>
            <a:endParaRPr lang="da-DK"/>
          </a:p>
        </p:txBody>
      </p:sp>
      <p:sp>
        <p:nvSpPr>
          <p:cNvPr id="3" name="Content Placeholder 2"/>
          <p:cNvSpPr>
            <a:spLocks noGrp="1"/>
          </p:cNvSpPr>
          <p:nvPr>
            <p:ph sz="quarter" idx="11" hasCustomPrompt="1"/>
          </p:nvPr>
        </p:nvSpPr>
        <p:spPr>
          <a:xfrm>
            <a:off x="457200" y="2301271"/>
            <a:ext cx="4040188" cy="4128125"/>
          </a:xfrm>
        </p:spPr>
        <p:txBody>
          <a:bodyPr vert="horz"/>
          <a:lstStyle>
            <a:lvl1pPr>
              <a:defRPr sz="2000" baseline="0"/>
            </a:lvl1pPr>
            <a:lvl2pPr>
              <a:defRPr sz="1800"/>
            </a:lvl2pPr>
          </a:lstStyle>
          <a:p>
            <a:pPr lvl="0"/>
            <a:r>
              <a:rPr lang="en-GB" dirty="0"/>
              <a:t>Click to add column 1 text</a:t>
            </a:r>
          </a:p>
        </p:txBody>
      </p:sp>
      <p:sp>
        <p:nvSpPr>
          <p:cNvPr id="5" name="Content Placeholder 4"/>
          <p:cNvSpPr>
            <a:spLocks noGrp="1"/>
          </p:cNvSpPr>
          <p:nvPr>
            <p:ph sz="quarter" idx="12" hasCustomPrompt="1"/>
          </p:nvPr>
        </p:nvSpPr>
        <p:spPr>
          <a:xfrm>
            <a:off x="4645025" y="2301271"/>
            <a:ext cx="4041775" cy="4128125"/>
          </a:xfrm>
        </p:spPr>
        <p:txBody>
          <a:bodyPr vert="horz"/>
          <a:lstStyle>
            <a:lvl1pPr>
              <a:defRPr sz="2000"/>
            </a:lvl1pPr>
            <a:lvl2pPr>
              <a:defRPr sz="1800"/>
            </a:lvl2pPr>
          </a:lstStyle>
          <a:p>
            <a:pPr lvl="0"/>
            <a:r>
              <a:rPr lang="en-GB" dirty="0"/>
              <a:t>Click to add column 2 text</a:t>
            </a:r>
          </a:p>
        </p:txBody>
      </p:sp>
      <p:sp>
        <p:nvSpPr>
          <p:cNvPr id="13" name="Line 222"/>
          <p:cNvSpPr>
            <a:spLocks noChangeShapeType="1"/>
          </p:cNvSpPr>
          <p:nvPr/>
        </p:nvSpPr>
        <p:spPr bwMode="auto">
          <a:xfrm>
            <a:off x="457200" y="2174874"/>
            <a:ext cx="4040187" cy="0"/>
          </a:xfrm>
          <a:prstGeom prst="line">
            <a:avLst/>
          </a:prstGeom>
          <a:noFill/>
          <a:ln w="38100">
            <a:solidFill>
              <a:srgbClr val="00A9FF"/>
            </a:solidFill>
            <a:round/>
            <a:headEnd/>
            <a:tailEnd/>
          </a:ln>
          <a:effectLst/>
        </p:spPr>
        <p:txBody>
          <a:bodyPr wrap="square" lIns="90000" tIns="46800" rIns="90000" bIns="46800" anchor="ctr">
            <a:spAutoFit/>
          </a:bodyPr>
          <a:lstStyle/>
          <a:p>
            <a:pPr lvl="0" algn="ctr" eaLnBrk="0" hangingPunct="0">
              <a:spcBef>
                <a:spcPct val="50000"/>
              </a:spcBef>
            </a:pPr>
            <a:endParaRPr lang="da-DK"/>
          </a:p>
        </p:txBody>
      </p:sp>
      <p:sp>
        <p:nvSpPr>
          <p:cNvPr id="15" name="Line 222"/>
          <p:cNvSpPr>
            <a:spLocks noChangeShapeType="1"/>
          </p:cNvSpPr>
          <p:nvPr/>
        </p:nvSpPr>
        <p:spPr bwMode="auto">
          <a:xfrm>
            <a:off x="4635501" y="2174874"/>
            <a:ext cx="4040187" cy="0"/>
          </a:xfrm>
          <a:prstGeom prst="line">
            <a:avLst/>
          </a:prstGeom>
          <a:noFill/>
          <a:ln w="38100">
            <a:solidFill>
              <a:srgbClr val="00A9FF"/>
            </a:solidFill>
            <a:round/>
            <a:headEnd/>
            <a:tailEnd/>
          </a:ln>
          <a:effectLst/>
        </p:spPr>
        <p:txBody>
          <a:bodyPr wrap="square" lIns="90000" tIns="46800" rIns="90000" bIns="46800" anchor="ctr">
            <a:spAutoFit/>
          </a:bodyPr>
          <a:lstStyle/>
          <a:p>
            <a:pPr lvl="0" algn="ctr" eaLnBrk="0" hangingPunct="0">
              <a:spcBef>
                <a:spcPct val="50000"/>
              </a:spcBef>
            </a:pPr>
            <a:endParaRPr lang="da-DK"/>
          </a:p>
        </p:txBody>
      </p:sp>
      <p:sp>
        <p:nvSpPr>
          <p:cNvPr id="16" name="Slide Number Placeholder 2"/>
          <p:cNvSpPr>
            <a:spLocks noGrp="1"/>
          </p:cNvSpPr>
          <p:nvPr>
            <p:ph type="sldNum" sz="quarter" idx="4"/>
          </p:nvPr>
        </p:nvSpPr>
        <p:spPr>
          <a:xfrm>
            <a:off x="8319314" y="6429396"/>
            <a:ext cx="367486"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
        <p:nvSpPr>
          <p:cNvPr id="12" name="Line 222"/>
          <p:cNvSpPr>
            <a:spLocks noChangeShapeType="1"/>
          </p:cNvSpPr>
          <p:nvPr userDrawn="1"/>
        </p:nvSpPr>
        <p:spPr bwMode="auto">
          <a:xfrm>
            <a:off x="468313" y="13493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a:p>
        </p:txBody>
      </p:sp>
      <p:sp>
        <p:nvSpPr>
          <p:cNvPr id="14" name="Line 222"/>
          <p:cNvSpPr>
            <a:spLocks noChangeShapeType="1"/>
          </p:cNvSpPr>
          <p:nvPr userDrawn="1"/>
        </p:nvSpPr>
        <p:spPr bwMode="auto">
          <a:xfrm>
            <a:off x="457200" y="2174874"/>
            <a:ext cx="4040187" cy="0"/>
          </a:xfrm>
          <a:prstGeom prst="line">
            <a:avLst/>
          </a:prstGeom>
          <a:noFill/>
          <a:ln w="38100">
            <a:solidFill>
              <a:srgbClr val="229BB8"/>
            </a:solidFill>
            <a:round/>
            <a:headEnd/>
            <a:tailEnd/>
          </a:ln>
          <a:effectLst/>
        </p:spPr>
        <p:txBody>
          <a:bodyPr wrap="square" lIns="90000" tIns="46800" rIns="90000" bIns="46800" anchor="ctr">
            <a:spAutoFit/>
          </a:bodyPr>
          <a:lstStyle/>
          <a:p>
            <a:pPr algn="ctr" eaLnBrk="0" hangingPunct="0">
              <a:spcBef>
                <a:spcPct val="50000"/>
              </a:spcBef>
              <a:defRPr/>
            </a:pPr>
            <a:endParaRPr lang="da-DK"/>
          </a:p>
        </p:txBody>
      </p:sp>
      <p:sp>
        <p:nvSpPr>
          <p:cNvPr id="17" name="Line 222"/>
          <p:cNvSpPr>
            <a:spLocks noChangeShapeType="1"/>
          </p:cNvSpPr>
          <p:nvPr userDrawn="1"/>
        </p:nvSpPr>
        <p:spPr bwMode="auto">
          <a:xfrm>
            <a:off x="4635501" y="2174874"/>
            <a:ext cx="4040187" cy="0"/>
          </a:xfrm>
          <a:prstGeom prst="line">
            <a:avLst/>
          </a:prstGeom>
          <a:noFill/>
          <a:ln w="38100">
            <a:solidFill>
              <a:srgbClr val="229BB8"/>
            </a:solidFill>
            <a:round/>
            <a:headEnd/>
            <a:tailEnd/>
          </a:ln>
          <a:effectLst/>
        </p:spPr>
        <p:txBody>
          <a:bodyPr wrap="square" lIns="90000" tIns="46800" rIns="90000" bIns="46800" anchor="ctr">
            <a:spAutoFit/>
          </a:bodyPr>
          <a:lstStyle/>
          <a:p>
            <a:pPr algn="ctr" eaLnBrk="0" hangingPunct="0">
              <a:spcBef>
                <a:spcPct val="50000"/>
              </a:spcBef>
              <a:defRPr/>
            </a:pPr>
            <a:endParaRPr lang="da-D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 Two Contents">
    <p:spTree>
      <p:nvGrpSpPr>
        <p:cNvPr id="1" name="Shape 34"/>
        <p:cNvGrpSpPr/>
        <p:nvPr/>
      </p:nvGrpSpPr>
      <p:grpSpPr>
        <a:xfrm>
          <a:off x="0" y="0"/>
          <a:ext cx="0" cy="0"/>
          <a:chOff x="0" y="0"/>
          <a:chExt cx="0" cy="0"/>
        </a:xfrm>
      </p:grpSpPr>
      <p:sp>
        <p:nvSpPr>
          <p:cNvPr id="10" name="Shape 18"/>
          <p:cNvSpPr txBox="1">
            <a:spLocks noGrp="1"/>
          </p:cNvSpPr>
          <p:nvPr>
            <p:ph type="title" hasCustomPrompt="1"/>
          </p:nvPr>
        </p:nvSpPr>
        <p:spPr>
          <a:xfrm>
            <a:off x="457200" y="741521"/>
            <a:ext cx="8229600" cy="538391"/>
          </a:xfrm>
          <a:prstGeom prst="rect">
            <a:avLst/>
          </a:prstGeom>
          <a:noFill/>
          <a:ln>
            <a:noFill/>
          </a:ln>
        </p:spPr>
        <p:txBody>
          <a:bodyPr lIns="91425" tIns="91425" rIns="91425" bIns="91425" anchor="b" anchorCtr="0"/>
          <a:lstStyle>
            <a:lvl1pPr algn="l" rtl="0">
              <a:spcBef>
                <a:spcPts val="0"/>
              </a:spcBef>
              <a:spcAft>
                <a:spcPts val="0"/>
              </a:spcAft>
              <a:defRPr sz="2800" b="0" i="0">
                <a:solidFill>
                  <a:srgbClr val="21218A"/>
                </a:solidFill>
                <a:latin typeface="+mn-lt"/>
                <a:ea typeface="Arial"/>
                <a:cs typeface="Trebuchet MS Bold"/>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US" dirty="0"/>
              <a:t>Click to Edit Master Title Style</a:t>
            </a:r>
            <a:endParaRPr dirty="0"/>
          </a:p>
        </p:txBody>
      </p:sp>
      <p:sp>
        <p:nvSpPr>
          <p:cNvPr id="11" name="Line 222"/>
          <p:cNvSpPr>
            <a:spLocks noChangeShapeType="1"/>
          </p:cNvSpPr>
          <p:nvPr/>
        </p:nvSpPr>
        <p:spPr bwMode="auto">
          <a:xfrm>
            <a:off x="468313" y="1349360"/>
            <a:ext cx="8207375" cy="0"/>
          </a:xfrm>
          <a:prstGeom prst="line">
            <a:avLst/>
          </a:prstGeom>
          <a:noFill/>
          <a:ln w="38100">
            <a:solidFill>
              <a:srgbClr val="00A9FF"/>
            </a:solidFill>
            <a:round/>
            <a:headEnd/>
            <a:tailEnd/>
          </a:ln>
          <a:effectLst/>
        </p:spPr>
        <p:txBody>
          <a:bodyPr wrap="square" lIns="90000" tIns="46800" rIns="90000" bIns="46800" anchor="ctr">
            <a:spAutoFit/>
          </a:bodyPr>
          <a:lstStyle/>
          <a:p>
            <a:pPr lvl="0" algn="ctr" eaLnBrk="0" hangingPunct="0">
              <a:spcBef>
                <a:spcPct val="50000"/>
              </a:spcBef>
            </a:pPr>
            <a:endParaRPr lang="da-DK"/>
          </a:p>
        </p:txBody>
      </p:sp>
      <p:sp>
        <p:nvSpPr>
          <p:cNvPr id="3" name="Content Placeholder 2"/>
          <p:cNvSpPr>
            <a:spLocks noGrp="1"/>
          </p:cNvSpPr>
          <p:nvPr>
            <p:ph sz="quarter" idx="11" hasCustomPrompt="1"/>
          </p:nvPr>
        </p:nvSpPr>
        <p:spPr>
          <a:xfrm>
            <a:off x="468313" y="1457325"/>
            <a:ext cx="4024312" cy="4972050"/>
          </a:xfrm>
        </p:spPr>
        <p:txBody>
          <a:bodyPr vert="horz"/>
          <a:lstStyle>
            <a:lvl1pPr marL="129541" indent="0">
              <a:buNone/>
              <a:defRPr sz="2000" baseline="0"/>
            </a:lvl1pPr>
            <a:lvl2pPr>
              <a:defRPr sz="1800"/>
            </a:lvl2pPr>
          </a:lstStyle>
          <a:p>
            <a:pPr lvl="0"/>
            <a:r>
              <a:rPr lang="en-GB" dirty="0"/>
              <a:t>Text or image</a:t>
            </a:r>
          </a:p>
        </p:txBody>
      </p:sp>
      <p:sp>
        <p:nvSpPr>
          <p:cNvPr id="12" name="Content Placeholder 2"/>
          <p:cNvSpPr>
            <a:spLocks noGrp="1"/>
          </p:cNvSpPr>
          <p:nvPr>
            <p:ph sz="quarter" idx="12" hasCustomPrompt="1"/>
          </p:nvPr>
        </p:nvSpPr>
        <p:spPr>
          <a:xfrm>
            <a:off x="4662488" y="1457325"/>
            <a:ext cx="4024312" cy="4972050"/>
          </a:xfrm>
        </p:spPr>
        <p:txBody>
          <a:bodyPr vert="horz"/>
          <a:lstStyle>
            <a:lvl1pPr marL="129541" indent="0">
              <a:buNone/>
              <a:defRPr sz="2000" baseline="0"/>
            </a:lvl1pPr>
            <a:lvl2pPr>
              <a:defRPr sz="1800"/>
            </a:lvl2pPr>
          </a:lstStyle>
          <a:p>
            <a:pPr lvl="0"/>
            <a:r>
              <a:rPr lang="en-GB" dirty="0"/>
              <a:t>Text or object</a:t>
            </a:r>
          </a:p>
        </p:txBody>
      </p:sp>
      <p:sp>
        <p:nvSpPr>
          <p:cNvPr id="13" name="Slide Number Placeholder 2"/>
          <p:cNvSpPr>
            <a:spLocks noGrp="1"/>
          </p:cNvSpPr>
          <p:nvPr>
            <p:ph type="sldNum" sz="quarter" idx="4"/>
          </p:nvPr>
        </p:nvSpPr>
        <p:spPr>
          <a:xfrm>
            <a:off x="8319314" y="6429396"/>
            <a:ext cx="367486"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
        <p:nvSpPr>
          <p:cNvPr id="7" name="Line 222"/>
          <p:cNvSpPr>
            <a:spLocks noChangeShapeType="1"/>
          </p:cNvSpPr>
          <p:nvPr userDrawn="1"/>
        </p:nvSpPr>
        <p:spPr bwMode="auto">
          <a:xfrm>
            <a:off x="468313" y="13493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itle + Titled Rows">
    <p:spTree>
      <p:nvGrpSpPr>
        <p:cNvPr id="1" name="Shape 34"/>
        <p:cNvGrpSpPr/>
        <p:nvPr/>
      </p:nvGrpSpPr>
      <p:grpSpPr>
        <a:xfrm>
          <a:off x="0" y="0"/>
          <a:ext cx="0" cy="0"/>
          <a:chOff x="0" y="0"/>
          <a:chExt cx="0" cy="0"/>
        </a:xfrm>
      </p:grpSpPr>
      <p:sp>
        <p:nvSpPr>
          <p:cNvPr id="36" name="Shape 36"/>
          <p:cNvSpPr txBox="1">
            <a:spLocks noGrp="1"/>
          </p:cNvSpPr>
          <p:nvPr>
            <p:ph type="body" idx="1" hasCustomPrompt="1"/>
          </p:nvPr>
        </p:nvSpPr>
        <p:spPr>
          <a:xfrm>
            <a:off x="457200" y="1535111"/>
            <a:ext cx="2468898" cy="2351083"/>
          </a:xfrm>
          <a:prstGeom prst="rect">
            <a:avLst/>
          </a:prstGeom>
          <a:noFill/>
          <a:ln>
            <a:noFill/>
          </a:ln>
        </p:spPr>
        <p:txBody>
          <a:bodyPr lIns="91425" tIns="91425" rIns="91425" bIns="91425" anchor="ctr" anchorCtr="0"/>
          <a:lstStyle>
            <a:lvl1pPr marL="0" indent="0" algn="ctr" rtl="0">
              <a:buFont typeface="Arial"/>
              <a:buNone/>
              <a:defRPr sz="2000" b="1" i="0" baseline="0">
                <a:latin typeface="+mn-lt"/>
                <a:cs typeface="Trebuchet MS Bold"/>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US" dirty="0"/>
              <a:t>Click to add sub-title 1</a:t>
            </a:r>
          </a:p>
        </p:txBody>
      </p:sp>
      <p:sp>
        <p:nvSpPr>
          <p:cNvPr id="38" name="Shape 38"/>
          <p:cNvSpPr txBox="1">
            <a:spLocks noGrp="1"/>
          </p:cNvSpPr>
          <p:nvPr>
            <p:ph type="body" idx="3" hasCustomPrompt="1"/>
          </p:nvPr>
        </p:nvSpPr>
        <p:spPr>
          <a:xfrm>
            <a:off x="457200" y="4069073"/>
            <a:ext cx="2468898" cy="2340438"/>
          </a:xfrm>
          <a:prstGeom prst="rect">
            <a:avLst/>
          </a:prstGeom>
          <a:noFill/>
          <a:ln>
            <a:noFill/>
          </a:ln>
        </p:spPr>
        <p:txBody>
          <a:bodyPr lIns="91425" tIns="91425" rIns="91425" bIns="91425" anchor="ctr" anchorCtr="0"/>
          <a:lstStyle>
            <a:lvl1pPr marL="0" indent="0" algn="ctr" rtl="0">
              <a:buFont typeface="Arial"/>
              <a:buNone/>
              <a:defRPr sz="2000" b="1" i="0" baseline="0">
                <a:latin typeface="+mn-lt"/>
                <a:cs typeface="Trebuchet MS Bold"/>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US" dirty="0"/>
              <a:t>Click to add sub-title 2</a:t>
            </a:r>
          </a:p>
        </p:txBody>
      </p:sp>
      <p:sp>
        <p:nvSpPr>
          <p:cNvPr id="10" name="Shape 18"/>
          <p:cNvSpPr txBox="1">
            <a:spLocks noGrp="1"/>
          </p:cNvSpPr>
          <p:nvPr>
            <p:ph type="title"/>
          </p:nvPr>
        </p:nvSpPr>
        <p:spPr>
          <a:xfrm>
            <a:off x="457200" y="739912"/>
            <a:ext cx="8229600" cy="540000"/>
          </a:xfrm>
          <a:prstGeom prst="rect">
            <a:avLst/>
          </a:prstGeom>
          <a:noFill/>
          <a:ln>
            <a:noFill/>
          </a:ln>
        </p:spPr>
        <p:txBody>
          <a:bodyPr lIns="91425" tIns="91425" rIns="91425" bIns="91425" anchor="b" anchorCtr="0"/>
          <a:lstStyle>
            <a:lvl1pPr algn="l" rtl="0">
              <a:spcBef>
                <a:spcPts val="0"/>
              </a:spcBef>
              <a:spcAft>
                <a:spcPts val="0"/>
              </a:spcAft>
              <a:defRPr sz="2800" b="0" i="0">
                <a:solidFill>
                  <a:srgbClr val="21218A"/>
                </a:solidFill>
                <a:latin typeface="+mn-lt"/>
                <a:ea typeface="Arial"/>
                <a:cs typeface="Trebuchet MS Bold"/>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US"/>
              <a:t>Click to edit Master title style</a:t>
            </a:r>
            <a:endParaRPr dirty="0"/>
          </a:p>
        </p:txBody>
      </p:sp>
      <p:sp>
        <p:nvSpPr>
          <p:cNvPr id="11" name="Line 222"/>
          <p:cNvSpPr>
            <a:spLocks noChangeShapeType="1"/>
          </p:cNvSpPr>
          <p:nvPr/>
        </p:nvSpPr>
        <p:spPr bwMode="auto">
          <a:xfrm>
            <a:off x="468313" y="1349360"/>
            <a:ext cx="8207375" cy="0"/>
          </a:xfrm>
          <a:prstGeom prst="line">
            <a:avLst/>
          </a:prstGeom>
          <a:noFill/>
          <a:ln w="38100">
            <a:solidFill>
              <a:srgbClr val="00A9FF"/>
            </a:solidFill>
            <a:round/>
            <a:headEnd/>
            <a:tailEnd/>
          </a:ln>
          <a:effectLst/>
        </p:spPr>
        <p:txBody>
          <a:bodyPr wrap="square" lIns="90000" tIns="46800" rIns="90000" bIns="46800" anchor="ctr">
            <a:spAutoFit/>
          </a:bodyPr>
          <a:lstStyle/>
          <a:p>
            <a:pPr lvl="0" algn="ctr" eaLnBrk="0" hangingPunct="0">
              <a:spcBef>
                <a:spcPct val="50000"/>
              </a:spcBef>
            </a:pPr>
            <a:endParaRPr lang="da-DK"/>
          </a:p>
        </p:txBody>
      </p:sp>
      <p:sp>
        <p:nvSpPr>
          <p:cNvPr id="3" name="Content Placeholder 2"/>
          <p:cNvSpPr>
            <a:spLocks noGrp="1"/>
          </p:cNvSpPr>
          <p:nvPr>
            <p:ph sz="quarter" idx="11" hasCustomPrompt="1"/>
          </p:nvPr>
        </p:nvSpPr>
        <p:spPr>
          <a:xfrm>
            <a:off x="3200415" y="1545756"/>
            <a:ext cx="5475273" cy="2340438"/>
          </a:xfrm>
        </p:spPr>
        <p:txBody>
          <a:bodyPr vert="horz"/>
          <a:lstStyle>
            <a:lvl1pPr>
              <a:defRPr sz="2000" baseline="0"/>
            </a:lvl1pPr>
            <a:lvl2pPr>
              <a:defRPr sz="1800"/>
            </a:lvl2pPr>
          </a:lstStyle>
          <a:p>
            <a:pPr lvl="0"/>
            <a:r>
              <a:rPr lang="en-GB" dirty="0"/>
              <a:t>Click to add row 1 item</a:t>
            </a:r>
          </a:p>
        </p:txBody>
      </p:sp>
      <p:sp>
        <p:nvSpPr>
          <p:cNvPr id="5" name="Content Placeholder 4"/>
          <p:cNvSpPr>
            <a:spLocks noGrp="1"/>
          </p:cNvSpPr>
          <p:nvPr>
            <p:ph sz="quarter" idx="12" hasCustomPrompt="1"/>
          </p:nvPr>
        </p:nvSpPr>
        <p:spPr>
          <a:xfrm>
            <a:off x="3200415" y="4069073"/>
            <a:ext cx="5486385" cy="2340438"/>
          </a:xfrm>
        </p:spPr>
        <p:txBody>
          <a:bodyPr vert="horz"/>
          <a:lstStyle>
            <a:lvl1pPr>
              <a:defRPr sz="2000"/>
            </a:lvl1pPr>
            <a:lvl2pPr>
              <a:defRPr sz="1800"/>
            </a:lvl2pPr>
          </a:lstStyle>
          <a:p>
            <a:pPr lvl="0"/>
            <a:r>
              <a:rPr lang="en-GB" dirty="0"/>
              <a:t>Click to add row 2 item</a:t>
            </a:r>
          </a:p>
        </p:txBody>
      </p:sp>
      <p:sp>
        <p:nvSpPr>
          <p:cNvPr id="13" name="Line 222"/>
          <p:cNvSpPr>
            <a:spLocks noChangeShapeType="1"/>
          </p:cNvSpPr>
          <p:nvPr/>
        </p:nvSpPr>
        <p:spPr bwMode="auto">
          <a:xfrm flipV="1">
            <a:off x="457200" y="3958548"/>
            <a:ext cx="2651776" cy="19085"/>
          </a:xfrm>
          <a:prstGeom prst="line">
            <a:avLst/>
          </a:prstGeom>
          <a:noFill/>
          <a:ln w="38100">
            <a:solidFill>
              <a:srgbClr val="00A9FF"/>
            </a:solidFill>
            <a:round/>
            <a:headEnd/>
            <a:tailEnd/>
          </a:ln>
          <a:effectLst/>
        </p:spPr>
        <p:txBody>
          <a:bodyPr wrap="square" lIns="90000" tIns="46800" rIns="90000" bIns="46800" anchor="ctr">
            <a:spAutoFit/>
          </a:bodyPr>
          <a:lstStyle/>
          <a:p>
            <a:pPr lvl="0" algn="ctr" eaLnBrk="0" hangingPunct="0">
              <a:spcBef>
                <a:spcPct val="50000"/>
              </a:spcBef>
            </a:pPr>
            <a:endParaRPr lang="da-DK"/>
          </a:p>
        </p:txBody>
      </p:sp>
      <p:sp>
        <p:nvSpPr>
          <p:cNvPr id="16" name="Slide Number Placeholder 2"/>
          <p:cNvSpPr>
            <a:spLocks noGrp="1"/>
          </p:cNvSpPr>
          <p:nvPr>
            <p:ph type="sldNum" sz="quarter" idx="4"/>
          </p:nvPr>
        </p:nvSpPr>
        <p:spPr>
          <a:xfrm>
            <a:off x="8319314" y="6429396"/>
            <a:ext cx="367486"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4" name="Line 222"/>
          <p:cNvSpPr>
            <a:spLocks noChangeShapeType="1"/>
          </p:cNvSpPr>
          <p:nvPr/>
        </p:nvSpPr>
        <p:spPr bwMode="auto">
          <a:xfrm>
            <a:off x="468313" y="1349360"/>
            <a:ext cx="8207375" cy="0"/>
          </a:xfrm>
          <a:prstGeom prst="line">
            <a:avLst/>
          </a:prstGeom>
          <a:noFill/>
          <a:ln w="38100">
            <a:solidFill>
              <a:srgbClr val="00A9FF"/>
            </a:solidFill>
            <a:round/>
            <a:headEnd/>
            <a:tailEnd/>
          </a:ln>
          <a:effectLst/>
        </p:spPr>
        <p:txBody>
          <a:bodyPr wrap="square" lIns="90000" tIns="46800" rIns="90000" bIns="46800" anchor="ctr">
            <a:spAutoFit/>
          </a:bodyPr>
          <a:lstStyle/>
          <a:p>
            <a:pPr lvl="0" algn="ctr" eaLnBrk="0" hangingPunct="0">
              <a:spcBef>
                <a:spcPct val="50000"/>
              </a:spcBef>
            </a:pPr>
            <a:endParaRPr lang="da-DK"/>
          </a:p>
        </p:txBody>
      </p:sp>
      <p:sp>
        <p:nvSpPr>
          <p:cNvPr id="6" name="Slide Number Placeholder 2"/>
          <p:cNvSpPr>
            <a:spLocks noGrp="1"/>
          </p:cNvSpPr>
          <p:nvPr>
            <p:ph type="sldNum" sz="quarter" idx="4"/>
          </p:nvPr>
        </p:nvSpPr>
        <p:spPr>
          <a:xfrm>
            <a:off x="8319314" y="6429396"/>
            <a:ext cx="367486"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
        <p:nvSpPr>
          <p:cNvPr id="5" name="Line 222"/>
          <p:cNvSpPr>
            <a:spLocks noChangeShapeType="1"/>
          </p:cNvSpPr>
          <p:nvPr userDrawn="1"/>
        </p:nvSpPr>
        <p:spPr bwMode="auto">
          <a:xfrm>
            <a:off x="468313" y="13493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0"/>
        <p:cNvGrpSpPr/>
        <p:nvPr/>
      </p:nvGrpSpPr>
      <p:grpSpPr>
        <a:xfrm>
          <a:off x="0" y="0"/>
          <a:ext cx="0" cy="0"/>
          <a:chOff x="0" y="0"/>
          <a:chExt cx="0" cy="0"/>
        </a:xfrm>
      </p:grpSpPr>
      <p:sp>
        <p:nvSpPr>
          <p:cNvPr id="4" name="Slide Number Placeholder 2"/>
          <p:cNvSpPr>
            <a:spLocks noGrp="1"/>
          </p:cNvSpPr>
          <p:nvPr>
            <p:ph type="sldNum" sz="quarter" idx="4"/>
          </p:nvPr>
        </p:nvSpPr>
        <p:spPr>
          <a:xfrm>
            <a:off x="8319314" y="6429396"/>
            <a:ext cx="367486"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Clean Page">
    <p:spTree>
      <p:nvGrpSpPr>
        <p:cNvPr id="1" name="Shape 50"/>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p:spTree>
      <p:nvGrpSpPr>
        <p:cNvPr id="1" name="Shape 12"/>
        <p:cNvGrpSpPr/>
        <p:nvPr/>
      </p:nvGrpSpPr>
      <p:grpSpPr>
        <a:xfrm>
          <a:off x="0" y="0"/>
          <a:ext cx="0" cy="0"/>
          <a:chOff x="0" y="0"/>
          <a:chExt cx="0" cy="0"/>
        </a:xfrm>
      </p:grpSpPr>
      <p:cxnSp>
        <p:nvCxnSpPr>
          <p:cNvPr id="13" name="Shape 13"/>
          <p:cNvCxnSpPr/>
          <p:nvPr/>
        </p:nvCxnSpPr>
        <p:spPr>
          <a:xfrm>
            <a:off x="0" y="1613266"/>
            <a:ext cx="9144000" cy="0"/>
          </a:xfrm>
          <a:prstGeom prst="straightConnector1">
            <a:avLst/>
          </a:prstGeom>
          <a:noFill/>
          <a:ln w="9525" cap="flat">
            <a:solidFill>
              <a:srgbClr val="229BB8"/>
            </a:solidFill>
            <a:prstDash val="solid"/>
            <a:round/>
            <a:headEnd type="none" w="med" len="med"/>
            <a:tailEnd type="none" w="med" len="med"/>
          </a:ln>
        </p:spPr>
      </p:cxnSp>
      <p:sp>
        <p:nvSpPr>
          <p:cNvPr id="14" name="Shape 14"/>
          <p:cNvSpPr txBox="1">
            <a:spLocks noGrp="1"/>
          </p:cNvSpPr>
          <p:nvPr>
            <p:ph type="ctrTitle" hasCustomPrompt="1"/>
          </p:nvPr>
        </p:nvSpPr>
        <p:spPr>
          <a:xfrm>
            <a:off x="685800" y="1899478"/>
            <a:ext cx="7772400" cy="1713662"/>
          </a:xfrm>
          <a:prstGeom prst="rect">
            <a:avLst/>
          </a:prstGeom>
          <a:noFill/>
          <a:ln>
            <a:noFill/>
          </a:ln>
        </p:spPr>
        <p:txBody>
          <a:bodyPr lIns="91425" tIns="91425" rIns="91425" bIns="91425" anchor="ctr" anchorCtr="0"/>
          <a:lstStyle>
            <a:lvl1pPr marL="0" marR="0" indent="0" algn="ctr" rtl="0">
              <a:spcBef>
                <a:spcPts val="0"/>
              </a:spcBef>
              <a:spcAft>
                <a:spcPts val="0"/>
              </a:spcAft>
              <a:defRPr sz="3600" b="1" i="0" u="none" strike="noStrike" cap="none" baseline="0">
                <a:solidFill>
                  <a:srgbClr val="21218A"/>
                </a:solidFill>
                <a:latin typeface="+mn-lt"/>
                <a:ea typeface="Arial"/>
                <a:cs typeface="Trebuchet MS Bold"/>
                <a:sym typeface="Arial"/>
              </a:defRPr>
            </a:lvl1pPr>
            <a:lvl2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2pPr>
            <a:lvl3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3pPr>
            <a:lvl4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4pPr>
            <a:lvl5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5pPr>
            <a:lvl6pPr marL="457200" marR="0" indent="0" algn="l" rtl="0">
              <a:spcBef>
                <a:spcPts val="0"/>
              </a:spcBef>
              <a:spcAft>
                <a:spcPts val="0"/>
              </a:spcAft>
              <a:defRPr sz="3200" b="0" i="0" u="none" strike="noStrike" cap="none" baseline="0">
                <a:solidFill>
                  <a:srgbClr val="666666"/>
                </a:solidFill>
                <a:latin typeface="Arial"/>
                <a:ea typeface="Arial"/>
                <a:cs typeface="Arial"/>
                <a:sym typeface="Arial"/>
              </a:defRPr>
            </a:lvl6pPr>
            <a:lvl7pPr marL="914400" marR="0" indent="0" algn="l" rtl="0">
              <a:spcBef>
                <a:spcPts val="0"/>
              </a:spcBef>
              <a:spcAft>
                <a:spcPts val="0"/>
              </a:spcAft>
              <a:defRPr sz="3200" b="0" i="0" u="none" strike="noStrike" cap="none" baseline="0">
                <a:solidFill>
                  <a:srgbClr val="666666"/>
                </a:solidFill>
                <a:latin typeface="Arial"/>
                <a:ea typeface="Arial"/>
                <a:cs typeface="Arial"/>
                <a:sym typeface="Arial"/>
              </a:defRPr>
            </a:lvl7pPr>
            <a:lvl8pPr marL="1371600" marR="0" indent="0" algn="l" rtl="0">
              <a:spcBef>
                <a:spcPts val="0"/>
              </a:spcBef>
              <a:spcAft>
                <a:spcPts val="0"/>
              </a:spcAft>
              <a:defRPr sz="3200" b="0" i="0" u="none" strike="noStrike" cap="none" baseline="0">
                <a:solidFill>
                  <a:srgbClr val="666666"/>
                </a:solidFill>
                <a:latin typeface="Arial"/>
                <a:ea typeface="Arial"/>
                <a:cs typeface="Arial"/>
                <a:sym typeface="Arial"/>
              </a:defRPr>
            </a:lvl8pPr>
            <a:lvl9pPr marL="1828800" marR="0" indent="0" algn="l" rtl="0">
              <a:spcBef>
                <a:spcPts val="0"/>
              </a:spcBef>
              <a:spcAft>
                <a:spcPts val="0"/>
              </a:spcAft>
              <a:defRPr sz="3200" b="0" i="0" u="none" strike="noStrike" cap="none" baseline="0">
                <a:solidFill>
                  <a:srgbClr val="666666"/>
                </a:solidFill>
                <a:latin typeface="Arial"/>
                <a:ea typeface="Arial"/>
                <a:cs typeface="Arial"/>
                <a:sym typeface="Arial"/>
              </a:defRPr>
            </a:lvl9pPr>
          </a:lstStyle>
          <a:p>
            <a:r>
              <a:rPr lang="en-US" dirty="0"/>
              <a:t>Click to Add Title</a:t>
            </a:r>
            <a:br>
              <a:rPr lang="en-US" dirty="0"/>
            </a:br>
            <a:r>
              <a:rPr lang="en-US" dirty="0"/>
              <a:t>and Optional Subtitle</a:t>
            </a:r>
            <a:endParaRPr dirty="0"/>
          </a:p>
        </p:txBody>
      </p:sp>
      <p:sp>
        <p:nvSpPr>
          <p:cNvPr id="15" name="Shape 15"/>
          <p:cNvSpPr txBox="1">
            <a:spLocks noGrp="1"/>
          </p:cNvSpPr>
          <p:nvPr>
            <p:ph type="subTitle" idx="1" hasCustomPrompt="1"/>
          </p:nvPr>
        </p:nvSpPr>
        <p:spPr>
          <a:xfrm>
            <a:off x="3355077" y="5621595"/>
            <a:ext cx="5431276" cy="1135182"/>
          </a:xfrm>
          <a:prstGeom prst="rect">
            <a:avLst/>
          </a:prstGeom>
          <a:noFill/>
          <a:ln>
            <a:noFill/>
          </a:ln>
        </p:spPr>
        <p:txBody>
          <a:bodyPr lIns="91425" tIns="91425" rIns="91425" bIns="91425" anchor="t" anchorCtr="0"/>
          <a:lstStyle>
            <a:lvl1pPr marL="0" marR="0" indent="0" algn="r" rtl="0">
              <a:spcBef>
                <a:spcPts val="100"/>
              </a:spcBef>
              <a:spcAft>
                <a:spcPts val="100"/>
              </a:spcAft>
              <a:buClr>
                <a:srgbClr val="0055B0"/>
              </a:buClr>
              <a:buFont typeface="Arial"/>
              <a:buNone/>
              <a:defRPr sz="2000" b="0" i="0" u="none" strike="noStrike" cap="none" baseline="0">
                <a:solidFill>
                  <a:srgbClr val="0070C0"/>
                </a:solidFill>
                <a:latin typeface="+mn-lt"/>
                <a:ea typeface="Arial"/>
                <a:cs typeface="Trebuchet MS"/>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r>
              <a:rPr lang="en-AU" dirty="0"/>
              <a:t>Click to Add Presenter Name</a:t>
            </a:r>
          </a:p>
          <a:p>
            <a:r>
              <a:rPr lang="en-AU" dirty="0"/>
              <a:t>and Job Role</a:t>
            </a:r>
            <a:endParaRPr lang="en-US" dirty="0"/>
          </a:p>
        </p:txBody>
      </p:sp>
      <p:pic>
        <p:nvPicPr>
          <p:cNvPr id="3" name="Picture 2" descr="delivering_snomed_tagline_CMY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7675" y="5722818"/>
            <a:ext cx="2426053" cy="1033959"/>
          </a:xfrm>
          <a:prstGeom prst="rect">
            <a:avLst/>
          </a:prstGeom>
        </p:spPr>
      </p:pic>
      <p:grpSp>
        <p:nvGrpSpPr>
          <p:cNvPr id="7" name="Group 1"/>
          <p:cNvGrpSpPr>
            <a:grpSpLocks/>
          </p:cNvGrpSpPr>
          <p:nvPr/>
        </p:nvGrpSpPr>
        <p:grpSpPr bwMode="auto">
          <a:xfrm>
            <a:off x="0" y="3714253"/>
            <a:ext cx="9145588" cy="1728787"/>
            <a:chOff x="-1588" y="4221163"/>
            <a:chExt cx="9145588" cy="1728787"/>
          </a:xfrm>
        </p:grpSpPr>
        <p:pic>
          <p:nvPicPr>
            <p:cNvPr id="8" name="Picture 13" descr="MPj04388700000[1]"/>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rcRect/>
            <a:stretch>
              <a:fillRect/>
            </a:stretch>
          </p:blipFill>
          <p:spPr bwMode="auto">
            <a:xfrm>
              <a:off x="1692275" y="4229100"/>
              <a:ext cx="2555875" cy="172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8" descr="MPj04222600000[1]"/>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4211638" y="4221163"/>
              <a:ext cx="2593975" cy="1728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34" descr="MPj04424370000[1]"/>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6551613" y="4221163"/>
              <a:ext cx="2592387" cy="1728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37" descr="MPj04265570000[1]"/>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1588" y="4221163"/>
              <a:ext cx="1728788" cy="1728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Stand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en-GB" dirty="0"/>
          </a:p>
        </p:txBody>
      </p:sp>
      <p:sp>
        <p:nvSpPr>
          <p:cNvPr id="3" name="Content Placeholder 2"/>
          <p:cNvSpPr>
            <a:spLocks noGrp="1"/>
          </p:cNvSpPr>
          <p:nvPr>
            <p:ph idx="1" hasCustomPrompt="1"/>
          </p:nvPr>
        </p:nvSpPr>
        <p:spPr>
          <a:xfrm>
            <a:off x="457200" y="1428736"/>
            <a:ext cx="8229600" cy="5000660"/>
          </a:xfrm>
        </p:spPr>
        <p:txBody>
          <a:bodyPr/>
          <a:lstStyle>
            <a:lvl1pPr>
              <a:defRPr>
                <a:latin typeface="+mn-lt"/>
              </a:defRPr>
            </a:lvl1pPr>
            <a:lvl2pPr>
              <a:defRPr>
                <a:latin typeface="+mn-lt"/>
              </a:defRPr>
            </a:lvl2pPr>
            <a:lvl3pPr>
              <a:defRPr>
                <a:latin typeface="+mn-lt"/>
              </a:defRPr>
            </a:lvl3pPr>
            <a:lvl4pPr marL="1600200" indent="-127000">
              <a:buClrTx/>
              <a:buFont typeface="Arial"/>
              <a:buChar char="•"/>
              <a:defRPr lang="en-US" sz="1800" dirty="0" smtClean="0">
                <a:solidFill>
                  <a:srgbClr val="3399FF"/>
                </a:solidFill>
                <a:latin typeface="+mn-lt"/>
              </a:defRPr>
            </a:lvl4pPr>
            <a:lvl5pPr>
              <a:defRPr/>
            </a:lvl5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4" name="Line 222"/>
          <p:cNvSpPr>
            <a:spLocks noChangeShapeType="1"/>
          </p:cNvSpPr>
          <p:nvPr/>
        </p:nvSpPr>
        <p:spPr bwMode="auto">
          <a:xfrm>
            <a:off x="468313" y="1349360"/>
            <a:ext cx="8207375" cy="0"/>
          </a:xfrm>
          <a:prstGeom prst="line">
            <a:avLst/>
          </a:prstGeom>
          <a:noFill/>
          <a:ln w="38100">
            <a:solidFill>
              <a:srgbClr val="229BB8"/>
            </a:solidFill>
            <a:round/>
            <a:headEnd/>
            <a:tailEnd/>
          </a:ln>
          <a:effectLst/>
        </p:spPr>
        <p:txBody>
          <a:bodyPr lIns="90000" tIns="46800" rIns="90000" bIns="46800" anchor="ctr">
            <a:spAutoFit/>
          </a:bodyPr>
          <a:lstStyle/>
          <a:p>
            <a:pPr algn="ctr" eaLnBrk="0" hangingPunct="0">
              <a:spcBef>
                <a:spcPct val="50000"/>
              </a:spcBef>
              <a:defRPr/>
            </a:pPr>
            <a:endParaRPr lang="da-DK"/>
          </a:p>
        </p:txBody>
      </p:sp>
      <p:sp>
        <p:nvSpPr>
          <p:cNvPr id="6" name="Slide Number Placeholder 2"/>
          <p:cNvSpPr>
            <a:spLocks noGrp="1"/>
          </p:cNvSpPr>
          <p:nvPr>
            <p:ph type="sldNum" sz="quarter" idx="4"/>
          </p:nvPr>
        </p:nvSpPr>
        <p:spPr>
          <a:xfrm>
            <a:off x="8319314" y="6429396"/>
            <a:ext cx="367486"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body" idx="1"/>
          </p:nvPr>
        </p:nvSpPr>
        <p:spPr>
          <a:xfrm>
            <a:off x="457200" y="1428736"/>
            <a:ext cx="8229600" cy="4828815"/>
          </a:xfrm>
          <a:prstGeom prst="rect">
            <a:avLst/>
          </a:prstGeom>
          <a:noFill/>
          <a:ln>
            <a:noFill/>
          </a:ln>
        </p:spPr>
        <p:txBody>
          <a:bodyPr lIns="91425" tIns="91425" rIns="91425" bIns="91425" anchor="t" anchorCtr="0"/>
          <a:lstStyle>
            <a:lvl1pPr marL="342900" marR="0" indent="-213359" algn="l" rtl="0">
              <a:spcBef>
                <a:spcPts val="100"/>
              </a:spcBef>
              <a:spcAft>
                <a:spcPts val="100"/>
              </a:spcAft>
              <a:buClr>
                <a:srgbClr val="0055B0"/>
              </a:buClr>
              <a:buFont typeface="Arial"/>
              <a:buChar char="▪"/>
              <a:defRPr sz="2400" b="0" i="0" u="none" strike="noStrike" cap="none" baseline="0">
                <a:solidFill>
                  <a:srgbClr val="0055B0"/>
                </a:solidFill>
                <a:latin typeface="Arial"/>
                <a:ea typeface="Arial"/>
                <a:cs typeface="Arial"/>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endParaRPr dirty="0"/>
          </a:p>
        </p:txBody>
      </p:sp>
      <p:sp>
        <p:nvSpPr>
          <p:cNvPr id="11" name="Shape 11"/>
          <p:cNvSpPr txBox="1">
            <a:spLocks noGrp="1"/>
          </p:cNvSpPr>
          <p:nvPr>
            <p:ph type="title"/>
          </p:nvPr>
        </p:nvSpPr>
        <p:spPr>
          <a:xfrm>
            <a:off x="457200" y="744212"/>
            <a:ext cx="8229600" cy="547719"/>
          </a:xfrm>
          <a:prstGeom prst="rect">
            <a:avLst/>
          </a:prstGeom>
          <a:noFill/>
          <a:ln>
            <a:noFill/>
          </a:ln>
        </p:spPr>
        <p:txBody>
          <a:bodyPr lIns="91425" tIns="91425" rIns="91425" bIns="91425" anchor="b" anchorCtr="0"/>
          <a:lstStyle>
            <a:lvl1pPr marL="0" marR="0" indent="0" algn="l" rtl="0">
              <a:spcBef>
                <a:spcPts val="0"/>
              </a:spcBef>
              <a:spcAft>
                <a:spcPts val="0"/>
              </a:spcAft>
              <a:defRPr sz="2800" b="0" i="0" u="none" strike="noStrike" cap="none" baseline="0">
                <a:solidFill>
                  <a:srgbClr val="21218A"/>
                </a:solidFill>
                <a:latin typeface="Arial"/>
                <a:ea typeface="Arial"/>
                <a:cs typeface="Arial"/>
                <a:sym typeface="Arial"/>
              </a:defRPr>
            </a:lvl1pPr>
            <a:lvl2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2pPr>
            <a:lvl3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3pPr>
            <a:lvl4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4pPr>
            <a:lvl5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5pPr>
            <a:lvl6pPr marL="457200" marR="0" indent="0" algn="l" rtl="0">
              <a:spcBef>
                <a:spcPts val="0"/>
              </a:spcBef>
              <a:spcAft>
                <a:spcPts val="0"/>
              </a:spcAft>
              <a:defRPr sz="3200" b="0" i="0" u="none" strike="noStrike" cap="none" baseline="0">
                <a:solidFill>
                  <a:srgbClr val="666666"/>
                </a:solidFill>
                <a:latin typeface="Arial"/>
                <a:ea typeface="Arial"/>
                <a:cs typeface="Arial"/>
                <a:sym typeface="Arial"/>
              </a:defRPr>
            </a:lvl6pPr>
            <a:lvl7pPr marL="914400" marR="0" indent="0" algn="l" rtl="0">
              <a:spcBef>
                <a:spcPts val="0"/>
              </a:spcBef>
              <a:spcAft>
                <a:spcPts val="0"/>
              </a:spcAft>
              <a:defRPr sz="3200" b="0" i="0" u="none" strike="noStrike" cap="none" baseline="0">
                <a:solidFill>
                  <a:srgbClr val="666666"/>
                </a:solidFill>
                <a:latin typeface="Arial"/>
                <a:ea typeface="Arial"/>
                <a:cs typeface="Arial"/>
                <a:sym typeface="Arial"/>
              </a:defRPr>
            </a:lvl7pPr>
            <a:lvl8pPr marL="1371600" marR="0" indent="0" algn="l" rtl="0">
              <a:spcBef>
                <a:spcPts val="0"/>
              </a:spcBef>
              <a:spcAft>
                <a:spcPts val="0"/>
              </a:spcAft>
              <a:defRPr sz="3200" b="0" i="0" u="none" strike="noStrike" cap="none" baseline="0">
                <a:solidFill>
                  <a:srgbClr val="666666"/>
                </a:solidFill>
                <a:latin typeface="Arial"/>
                <a:ea typeface="Arial"/>
                <a:cs typeface="Arial"/>
                <a:sym typeface="Arial"/>
              </a:defRPr>
            </a:lvl8pPr>
            <a:lvl9pPr marL="1828800" marR="0" indent="0" algn="l" rtl="0">
              <a:spcBef>
                <a:spcPts val="0"/>
              </a:spcBef>
              <a:spcAft>
                <a:spcPts val="0"/>
              </a:spcAft>
              <a:defRPr sz="3200" b="0" i="0" u="none" strike="noStrike" cap="none" baseline="0">
                <a:solidFill>
                  <a:srgbClr val="666666"/>
                </a:solidFill>
                <a:latin typeface="Arial"/>
                <a:ea typeface="Arial"/>
                <a:cs typeface="Arial"/>
                <a:sym typeface="Arial"/>
              </a:defRPr>
            </a:lvl9pPr>
          </a:lstStyle>
          <a:p>
            <a:endParaRPr dirty="0"/>
          </a:p>
        </p:txBody>
      </p:sp>
      <p:sp>
        <p:nvSpPr>
          <p:cNvPr id="3" name="Slide Number Placeholder 2"/>
          <p:cNvSpPr>
            <a:spLocks noGrp="1"/>
          </p:cNvSpPr>
          <p:nvPr>
            <p:ph type="sldNum" sz="quarter" idx="4"/>
          </p:nvPr>
        </p:nvSpPr>
        <p:spPr>
          <a:xfrm>
            <a:off x="8319314" y="6429396"/>
            <a:ext cx="367486"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pic>
        <p:nvPicPr>
          <p:cNvPr id="6" name="Picture 5" descr="snomed-brand-RGB-larg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336288" y="12700"/>
            <a:ext cx="744211" cy="744211"/>
          </a:xfrm>
          <a:prstGeom prst="rect">
            <a:avLst/>
          </a:prstGeom>
        </p:spPr>
      </p:pic>
    </p:spTree>
    <p:extLst>
      <p:ext uri="{BB962C8B-B14F-4D97-AF65-F5344CB8AC3E}">
        <p14:creationId xmlns:p14="http://schemas.microsoft.com/office/powerpoint/2010/main" val="890617508"/>
      </p:ext>
    </p:extLst>
  </p:cSld>
  <p:clrMap bg1="lt1" tx1="dk1" bg2="dk2"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00" r:id="rId10"/>
    <p:sldLayoutId id="2147483701" r:id="rId11"/>
    <p:sldLayoutId id="2147483684" r:id="rId12"/>
    <p:sldLayoutId id="2147483687" r:id="rId13"/>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1" i="1" u="none" strike="noStrike" cap="none" baseline="0">
          <a:solidFill>
            <a:srgbClr val="000000"/>
          </a:solidFill>
          <a:latin typeface="Trebuchet MS Bold"/>
          <a:ea typeface="Arial"/>
          <a:cs typeface="Trebuchet MS Bold"/>
          <a:sym typeface="Arial"/>
          <a:rtl val="0"/>
        </a:defRPr>
      </a:lvl1pPr>
      <a:lvl2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1" i="1" u="none" strike="noStrike" cap="none" baseline="0">
          <a:solidFill>
            <a:srgbClr val="000000"/>
          </a:solidFill>
          <a:latin typeface="Trebuchet MS"/>
          <a:ea typeface="Arial"/>
          <a:cs typeface="Trebuchet MS"/>
          <a:sym typeface="Arial"/>
          <a:rtl val="0"/>
        </a:defRPr>
      </a:lvl1pPr>
      <a:lvl2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2pPr>
      <a:lvl3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3pPr>
      <a:lvl4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4pPr>
      <a:lvl5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5pPr>
      <a:lvl6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xml"/><Relationship Id="rId1" Type="http://schemas.openxmlformats.org/officeDocument/2006/relationships/tags" Target="../tags/tag33.xml"/><Relationship Id="rId4" Type="http://schemas.openxmlformats.org/officeDocument/2006/relationships/image" Target="../media/image14.tif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tags" Target="../tags/tag35.xml"/><Relationship Id="rId4" Type="http://schemas.openxmlformats.org/officeDocument/2006/relationships/image" Target="../media/image15.tif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tags" Target="../tags/tag3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tags" Target="../tags/tag3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41.xml"/><Relationship Id="rId4" Type="http://schemas.openxmlformats.org/officeDocument/2006/relationships/image" Target="../media/image7.tif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xml"/><Relationship Id="rId1" Type="http://schemas.openxmlformats.org/officeDocument/2006/relationships/tags" Target="../tags/tag4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tags" Target="../tags/tag4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ags" Target="../tags/tag47.xml"/><Relationship Id="rId4" Type="http://schemas.openxmlformats.org/officeDocument/2006/relationships/image" Target="../media/image16.tif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3.xml"/><Relationship Id="rId5" Type="http://schemas.openxmlformats.org/officeDocument/2006/relationships/image" Target="../media/image8.tiff"/><Relationship Id="rId4" Type="http://schemas.openxmlformats.org/officeDocument/2006/relationships/image" Target="../media/image7.tif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tags" Target="../tags/tag5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5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5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5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59.xml"/><Relationship Id="rId6" Type="http://schemas.openxmlformats.org/officeDocument/2006/relationships/image" Target="../media/image17.png"/><Relationship Id="rId5" Type="http://schemas.openxmlformats.org/officeDocument/2006/relationships/hyperlink" Target="http://snomed.org/rfs" TargetMode="External"/><Relationship Id="rId4" Type="http://schemas.openxmlformats.org/officeDocument/2006/relationships/hyperlink" Target="http://snomed.org/refsetpg"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9.tif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tags" Target="../tags/tag17.xml"/><Relationship Id="rId4" Type="http://schemas.openxmlformats.org/officeDocument/2006/relationships/image" Target="../media/image10.tif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23.xml"/><Relationship Id="rId7" Type="http://schemas.openxmlformats.org/officeDocument/2006/relationships/image" Target="../media/image12.tiff"/><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11.tiff"/><Relationship Id="rId5" Type="http://schemas.openxmlformats.org/officeDocument/2006/relationships/notesSlide" Target="../notesSlides/notesSlide6.xml"/><Relationship Id="rId4"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7.tif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noProof="0" dirty="0"/>
              <a:t>Reference Sets for</a:t>
            </a:r>
            <a:br>
              <a:rPr lang="en-US" noProof="0" dirty="0">
                <a:solidFill>
                  <a:srgbClr val="FF00FF"/>
                </a:solidFill>
              </a:rPr>
            </a:br>
            <a:r>
              <a:rPr lang="en-US" noProof="0" dirty="0"/>
              <a:t>History</a:t>
            </a:r>
            <a:endParaRPr lang="en-US" b="0" i="1" noProof="0" dirty="0"/>
          </a:p>
        </p:txBody>
      </p:sp>
      <p:sp>
        <p:nvSpPr>
          <p:cNvPr id="3" name="Subtitle 2"/>
          <p:cNvSpPr>
            <a:spLocks noGrp="1"/>
          </p:cNvSpPr>
          <p:nvPr>
            <p:ph type="subTitle" idx="1"/>
          </p:nvPr>
        </p:nvSpPr>
        <p:spPr>
          <a:xfrm>
            <a:off x="3114842" y="5621595"/>
            <a:ext cx="5862903" cy="1135182"/>
          </a:xfrm>
        </p:spPr>
        <p:txBody>
          <a:bodyPr/>
          <a:lstStyle/>
          <a:p>
            <a:r>
              <a:rPr lang="en-US" sz="2800" noProof="0" dirty="0"/>
              <a:t>Anne </a:t>
            </a:r>
            <a:r>
              <a:rPr lang="en-US" sz="2800" noProof="0" dirty="0" err="1"/>
              <a:t>Randorff</a:t>
            </a:r>
            <a:r>
              <a:rPr lang="en-US" sz="2800" noProof="0" dirty="0"/>
              <a:t> Højen</a:t>
            </a:r>
          </a:p>
          <a:p>
            <a:r>
              <a:rPr lang="en-US" sz="2400" noProof="0" dirty="0"/>
              <a:t>Education and Product Support Specialist</a:t>
            </a:r>
            <a:endParaRPr lang="en-US" sz="2800" noProof="0" dirty="0"/>
          </a:p>
        </p:txBody>
      </p:sp>
    </p:spTree>
    <p:custDataLst>
      <p:tags r:id="rId1"/>
    </p:custDataLst>
    <p:extLst>
      <p:ext uri="{BB962C8B-B14F-4D97-AF65-F5344CB8AC3E}">
        <p14:creationId xmlns:p14="http://schemas.microsoft.com/office/powerpoint/2010/main" val="1790797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dirty="0">
                <a:latin typeface="+mn-lt"/>
              </a:rPr>
              <a:t>Example</a:t>
            </a:r>
          </a:p>
        </p:txBody>
      </p:sp>
      <p:sp>
        <p:nvSpPr>
          <p:cNvPr id="3" name="Content Placeholder 2">
            <a:extLst>
              <a:ext uri="{FF2B5EF4-FFF2-40B4-BE49-F238E27FC236}">
                <a16:creationId xmlns:a16="http://schemas.microsoft.com/office/drawing/2014/main" id="{571E498A-5BF0-964D-9B07-D5434F9C67F6}"/>
              </a:ext>
            </a:extLst>
          </p:cNvPr>
          <p:cNvSpPr>
            <a:spLocks noGrp="1"/>
          </p:cNvSpPr>
          <p:nvPr>
            <p:ph idx="1"/>
          </p:nvPr>
        </p:nvSpPr>
        <p:spPr/>
        <p:txBody>
          <a:bodyPr/>
          <a:lstStyle/>
          <a:p>
            <a:r>
              <a:rPr lang="en-US" dirty="0"/>
              <a:t>The </a:t>
            </a:r>
            <a:r>
              <a:rPr lang="en-US" dirty="0">
                <a:solidFill>
                  <a:srgbClr val="00B0F0"/>
                </a:solidFill>
              </a:rPr>
              <a:t>|</a:t>
            </a:r>
            <a:r>
              <a:rPr lang="en-US" dirty="0">
                <a:solidFill>
                  <a:srgbClr val="0070C0"/>
                </a:solidFill>
              </a:rPr>
              <a:t>Attribute value type reference set</a:t>
            </a:r>
            <a:r>
              <a:rPr lang="en-US" dirty="0">
                <a:solidFill>
                  <a:srgbClr val="00B0F0"/>
                </a:solidFill>
              </a:rPr>
              <a:t>|</a:t>
            </a:r>
            <a:r>
              <a:rPr lang="en-US" dirty="0"/>
              <a:t> is used to indicate reasons for inactivation</a:t>
            </a:r>
          </a:p>
          <a:p>
            <a:r>
              <a:rPr lang="en-US" dirty="0"/>
              <a:t>Different reference sets of this type are used in the International Edition</a:t>
            </a:r>
          </a:p>
          <a:p>
            <a:pPr lvl="1"/>
            <a:r>
              <a:rPr lang="en-US" dirty="0">
                <a:solidFill>
                  <a:srgbClr val="00B0F0"/>
                </a:solidFill>
              </a:rPr>
              <a:t>|</a:t>
            </a:r>
            <a:r>
              <a:rPr lang="en-US" dirty="0"/>
              <a:t>Concept inactivation indicator attribute value reference set</a:t>
            </a:r>
            <a:r>
              <a:rPr lang="en-US" dirty="0">
                <a:solidFill>
                  <a:srgbClr val="00B0F0"/>
                </a:solidFill>
              </a:rPr>
              <a:t>|</a:t>
            </a:r>
          </a:p>
          <a:p>
            <a:pPr lvl="1"/>
            <a:r>
              <a:rPr lang="en-US" dirty="0">
                <a:solidFill>
                  <a:srgbClr val="00B0F0"/>
                </a:solidFill>
              </a:rPr>
              <a:t>|</a:t>
            </a:r>
            <a:r>
              <a:rPr lang="en-US" dirty="0"/>
              <a:t>Description inactivation indicator attribute value reference set</a:t>
            </a:r>
            <a:r>
              <a:rPr lang="en-US" dirty="0">
                <a:solidFill>
                  <a:srgbClr val="00B0F0"/>
                </a:solidFill>
              </a:rPr>
              <a:t>|</a:t>
            </a:r>
          </a:p>
          <a:p>
            <a:pPr marL="565150" lvl="1" indent="0">
              <a:buNone/>
            </a:pPr>
            <a:endParaRPr lang="en-US" dirty="0"/>
          </a:p>
        </p:txBody>
      </p:sp>
    </p:spTree>
    <p:custDataLst>
      <p:tags r:id="rId1"/>
    </p:custDataLst>
    <p:extLst>
      <p:ext uri="{BB962C8B-B14F-4D97-AF65-F5344CB8AC3E}">
        <p14:creationId xmlns:p14="http://schemas.microsoft.com/office/powerpoint/2010/main" val="1398089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mn-lt"/>
              </a:rPr>
              <a:t>Concept Inactivation Values</a:t>
            </a:r>
            <a:endParaRPr lang="en-US" noProof="0" dirty="0">
              <a:latin typeface="+mn-lt"/>
            </a:endParaRPr>
          </a:p>
        </p:txBody>
      </p:sp>
      <p:pic>
        <p:nvPicPr>
          <p:cNvPr id="8" name="Picture 7">
            <a:extLst>
              <a:ext uri="{FF2B5EF4-FFF2-40B4-BE49-F238E27FC236}">
                <a16:creationId xmlns:a16="http://schemas.microsoft.com/office/drawing/2014/main" id="{5807B71F-3BEB-954B-B031-8B99874899EB}"/>
              </a:ext>
            </a:extLst>
          </p:cNvPr>
          <p:cNvPicPr>
            <a:picLocks noChangeAspect="1"/>
          </p:cNvPicPr>
          <p:nvPr/>
        </p:nvPicPr>
        <p:blipFill rotWithShape="1">
          <a:blip r:embed="rId4"/>
          <a:srcRect t="1888"/>
          <a:stretch/>
        </p:blipFill>
        <p:spPr>
          <a:xfrm>
            <a:off x="457200" y="1704814"/>
            <a:ext cx="8462075" cy="3802926"/>
          </a:xfrm>
          <a:prstGeom prst="rect">
            <a:avLst/>
          </a:prstGeom>
        </p:spPr>
      </p:pic>
    </p:spTree>
    <p:custDataLst>
      <p:tags r:id="rId1"/>
    </p:custDataLst>
    <p:extLst>
      <p:ext uri="{BB962C8B-B14F-4D97-AF65-F5344CB8AC3E}">
        <p14:creationId xmlns:p14="http://schemas.microsoft.com/office/powerpoint/2010/main" val="1043539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dirty="0">
                <a:latin typeface="+mn-lt"/>
              </a:rPr>
              <a:t>Description Inactivation Values</a:t>
            </a:r>
          </a:p>
        </p:txBody>
      </p:sp>
      <p:pic>
        <p:nvPicPr>
          <p:cNvPr id="2" name="Picture 1">
            <a:extLst>
              <a:ext uri="{FF2B5EF4-FFF2-40B4-BE49-F238E27FC236}">
                <a16:creationId xmlns:a16="http://schemas.microsoft.com/office/drawing/2014/main" id="{972B6F4A-52DA-804E-B8E0-4E5BCC61B9BA}"/>
              </a:ext>
            </a:extLst>
          </p:cNvPr>
          <p:cNvPicPr>
            <a:picLocks noChangeAspect="1"/>
          </p:cNvPicPr>
          <p:nvPr/>
        </p:nvPicPr>
        <p:blipFill>
          <a:blip r:embed="rId4"/>
          <a:stretch>
            <a:fillRect/>
          </a:stretch>
        </p:blipFill>
        <p:spPr>
          <a:xfrm>
            <a:off x="457200" y="1673817"/>
            <a:ext cx="8648120" cy="4525506"/>
          </a:xfrm>
          <a:prstGeom prst="rect">
            <a:avLst/>
          </a:prstGeom>
        </p:spPr>
      </p:pic>
    </p:spTree>
    <p:custDataLst>
      <p:tags r:id="rId1"/>
    </p:custDataLst>
    <p:extLst>
      <p:ext uri="{BB962C8B-B14F-4D97-AF65-F5344CB8AC3E}">
        <p14:creationId xmlns:p14="http://schemas.microsoft.com/office/powerpoint/2010/main" val="39074765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dirty="0">
                <a:latin typeface="+mn-lt"/>
              </a:rPr>
              <a:t>Example</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235525044"/>
              </p:ext>
            </p:extLst>
          </p:nvPr>
        </p:nvGraphicFramePr>
        <p:xfrm>
          <a:off x="457201" y="1898568"/>
          <a:ext cx="8229599" cy="2209800"/>
        </p:xfrm>
        <a:graphic>
          <a:graphicData uri="http://schemas.openxmlformats.org/drawingml/2006/table">
            <a:tbl>
              <a:tblPr firstRow="1" bandRow="1">
                <a:tableStyleId>{3C2FFA5D-87B4-456A-9821-1D502468CF0F}</a:tableStyleId>
              </a:tblPr>
              <a:tblGrid>
                <a:gridCol w="503132">
                  <a:extLst>
                    <a:ext uri="{9D8B030D-6E8A-4147-A177-3AD203B41FA5}">
                      <a16:colId xmlns:a16="http://schemas.microsoft.com/office/drawing/2014/main" val="20000"/>
                    </a:ext>
                  </a:extLst>
                </a:gridCol>
                <a:gridCol w="2662977">
                  <a:extLst>
                    <a:ext uri="{9D8B030D-6E8A-4147-A177-3AD203B41FA5}">
                      <a16:colId xmlns:a16="http://schemas.microsoft.com/office/drawing/2014/main" val="20001"/>
                    </a:ext>
                  </a:extLst>
                </a:gridCol>
                <a:gridCol w="2488001">
                  <a:extLst>
                    <a:ext uri="{9D8B030D-6E8A-4147-A177-3AD203B41FA5}">
                      <a16:colId xmlns:a16="http://schemas.microsoft.com/office/drawing/2014/main" val="20002"/>
                    </a:ext>
                  </a:extLst>
                </a:gridCol>
                <a:gridCol w="2575489">
                  <a:extLst>
                    <a:ext uri="{9D8B030D-6E8A-4147-A177-3AD203B41FA5}">
                      <a16:colId xmlns:a16="http://schemas.microsoft.com/office/drawing/2014/main" val="20003"/>
                    </a:ext>
                  </a:extLst>
                </a:gridCol>
              </a:tblGrid>
              <a:tr h="370840">
                <a:tc>
                  <a:txBody>
                    <a:bodyPr/>
                    <a:lstStyle/>
                    <a:p>
                      <a:pPr algn="ctr"/>
                      <a:r>
                        <a:rPr lang="en-US" sz="1600" b="1" dirty="0">
                          <a:solidFill>
                            <a:schemeClr val="accent4"/>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600" dirty="0" err="1">
                          <a:solidFill>
                            <a:schemeClr val="accent4"/>
                          </a:solidFill>
                        </a:rPr>
                        <a:t>refsetId</a:t>
                      </a:r>
                      <a:endParaRPr lang="en-US" sz="1600" dirty="0">
                        <a:solidFill>
                          <a:schemeClr val="accent4"/>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600" dirty="0">
                          <a:solidFill>
                            <a:schemeClr val="accent4"/>
                          </a:solidFill>
                        </a:rPr>
                        <a:t>referenced</a:t>
                      </a:r>
                      <a:br>
                        <a:rPr lang="en-US" sz="1600" dirty="0">
                          <a:solidFill>
                            <a:schemeClr val="accent4"/>
                          </a:solidFill>
                        </a:rPr>
                      </a:br>
                      <a:r>
                        <a:rPr lang="en-US" sz="1600" dirty="0">
                          <a:solidFill>
                            <a:schemeClr val="accent4"/>
                          </a:solidFill>
                        </a:rPr>
                        <a:t>ComponentId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600" dirty="0" err="1">
                          <a:solidFill>
                            <a:schemeClr val="accent4"/>
                          </a:solidFill>
                        </a:rPr>
                        <a:t>valueId</a:t>
                      </a:r>
                      <a:endParaRPr lang="en-US" sz="1600" dirty="0">
                        <a:solidFill>
                          <a:schemeClr val="accent4"/>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extLst>
                  <a:ext uri="{0D108BD9-81ED-4DB2-BD59-A6C34878D82A}">
                    <a16:rowId xmlns:a16="http://schemas.microsoft.com/office/drawing/2014/main" val="10000"/>
                  </a:ext>
                </a:extLst>
              </a:tr>
              <a:tr h="370840">
                <a:tc>
                  <a:txBody>
                    <a:bodyPr/>
                    <a:lstStyle/>
                    <a:p>
                      <a:pPr algn="ctr"/>
                      <a:r>
                        <a:rPr lang="en-US" sz="16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fontAlgn="t"/>
                      <a:r>
                        <a:rPr lang="en-GB" sz="1800" u="none" dirty="0">
                          <a:solidFill>
                            <a:srgbClr val="606060"/>
                          </a:solidFill>
                          <a:effectLst/>
                        </a:rPr>
                        <a:t>900000000000489007</a:t>
                      </a:r>
                      <a:r>
                        <a:rPr lang="en-GB" sz="1800" u="none" dirty="0">
                          <a:solidFill>
                            <a:srgbClr val="3B73AF"/>
                          </a:solidFill>
                          <a:effectLst/>
                        </a:rPr>
                        <a:t> </a:t>
                      </a:r>
                      <a:endParaRPr lang="en-GB" sz="1800" u="none"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606060"/>
                          </a:solidFill>
                          <a:effectLst/>
                        </a:rPr>
                        <a:t>105000</a:t>
                      </a:r>
                      <a:r>
                        <a:rPr lang="en-GB" sz="1800" u="none" strike="noStrike" dirty="0">
                          <a:solidFill>
                            <a:srgbClr val="3B73AF"/>
                          </a:solidFill>
                          <a:effectLst/>
                        </a:rPr>
                        <a:t> </a:t>
                      </a:r>
                      <a:endParaRPr lang="en-GB" sz="18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606060"/>
                          </a:solidFill>
                          <a:effectLst/>
                        </a:rPr>
                        <a:t>900000000000482003</a:t>
                      </a:r>
                      <a:r>
                        <a:rPr lang="en-GB" sz="1800" u="none" strike="noStrike" dirty="0">
                          <a:solidFill>
                            <a:srgbClr val="3B73AF"/>
                          </a:solidFill>
                          <a:effectLst/>
                        </a:rPr>
                        <a:t> </a:t>
                      </a:r>
                      <a:endParaRPr lang="en-GB" sz="18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40">
                <a:tc>
                  <a:txBody>
                    <a:bodyPr/>
                    <a:lstStyle/>
                    <a:p>
                      <a:pPr algn="ctr"/>
                      <a:r>
                        <a:rPr lang="en-US" sz="16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fontAlgn="t"/>
                      <a:r>
                        <a:rPr lang="en-GB" sz="1800" u="none" strike="noStrike" dirty="0">
                          <a:solidFill>
                            <a:srgbClr val="606060"/>
                          </a:solidFill>
                          <a:effectLst/>
                        </a:rPr>
                        <a:t>900000000000489007</a:t>
                      </a:r>
                      <a:endParaRPr lang="en-GB" sz="18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606060"/>
                          </a:solidFill>
                          <a:effectLst/>
                        </a:rPr>
                        <a:t>123008</a:t>
                      </a:r>
                      <a:r>
                        <a:rPr lang="en-GB" sz="1800" u="none" strike="noStrike" dirty="0">
                          <a:solidFill>
                            <a:srgbClr val="3B73AF"/>
                          </a:solidFill>
                          <a:effectLst/>
                        </a:rPr>
                        <a:t> </a:t>
                      </a:r>
                      <a:endParaRPr lang="en-GB" sz="18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606060"/>
                          </a:solidFill>
                          <a:effectLst/>
                        </a:rPr>
                        <a:t>900000000000487009</a:t>
                      </a:r>
                      <a:endParaRPr lang="en-GB" sz="18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0840">
                <a:tc>
                  <a:txBody>
                    <a:bodyPr/>
                    <a:lstStyle/>
                    <a:p>
                      <a:pPr algn="ctr"/>
                      <a:r>
                        <a:rPr lang="en-US" sz="16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fontAlgn="t"/>
                      <a:r>
                        <a:rPr lang="en-GB" sz="1800" u="none" strike="noStrike" dirty="0">
                          <a:solidFill>
                            <a:srgbClr val="606060"/>
                          </a:solidFill>
                          <a:effectLst/>
                        </a:rPr>
                        <a:t>900000000000489007</a:t>
                      </a:r>
                      <a:endParaRPr lang="en-GB" sz="18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606060"/>
                          </a:solidFill>
                          <a:effectLst/>
                        </a:rPr>
                        <a:t>157000</a:t>
                      </a:r>
                      <a:endParaRPr lang="en-GB" sz="18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606060"/>
                          </a:solidFill>
                          <a:effectLst/>
                        </a:rPr>
                        <a:t>900000000000484002</a:t>
                      </a:r>
                      <a:endParaRPr lang="en-GB" sz="18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4151729"/>
                  </a:ext>
                </a:extLst>
              </a:tr>
              <a:tr h="370840">
                <a:tc>
                  <a:txBody>
                    <a:bodyPr/>
                    <a:lstStyle/>
                    <a:p>
                      <a:pPr algn="ctr"/>
                      <a:r>
                        <a:rPr lang="en-US" sz="16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fontAlgn="t"/>
                      <a:r>
                        <a:rPr lang="en-GB" sz="1800" u="none" strike="noStrike" dirty="0">
                          <a:solidFill>
                            <a:srgbClr val="606060"/>
                          </a:solidFill>
                          <a:effectLst/>
                        </a:rPr>
                        <a:t>900000000000489007</a:t>
                      </a:r>
                      <a:endParaRPr lang="en-GB" sz="18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606060"/>
                          </a:solidFill>
                          <a:effectLst/>
                        </a:rPr>
                        <a:t>212002</a:t>
                      </a:r>
                      <a:endParaRPr lang="en-GB" sz="18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606060"/>
                          </a:solidFill>
                          <a:effectLst/>
                        </a:rPr>
                        <a:t>900000000000483008</a:t>
                      </a:r>
                      <a:endParaRPr lang="en-GB" sz="18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1664845"/>
                  </a:ext>
                </a:extLst>
              </a:tr>
            </a:tbl>
          </a:graphicData>
        </a:graphic>
      </p:graphicFrame>
    </p:spTree>
    <p:custDataLst>
      <p:tags r:id="rId1"/>
    </p:custDataLst>
    <p:extLst>
      <p:ext uri="{BB962C8B-B14F-4D97-AF65-F5344CB8AC3E}">
        <p14:creationId xmlns:p14="http://schemas.microsoft.com/office/powerpoint/2010/main" val="17961249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dirty="0">
                <a:latin typeface="+mn-lt"/>
              </a:rPr>
              <a:t>Example</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1621934802"/>
              </p:ext>
            </p:extLst>
          </p:nvPr>
        </p:nvGraphicFramePr>
        <p:xfrm>
          <a:off x="289224" y="1898568"/>
          <a:ext cx="8565552" cy="3427810"/>
        </p:xfrm>
        <a:graphic>
          <a:graphicData uri="http://schemas.openxmlformats.org/drawingml/2006/table">
            <a:tbl>
              <a:tblPr firstRow="1" bandRow="1">
                <a:tableStyleId>{3C2FFA5D-87B4-456A-9821-1D502468CF0F}</a:tableStyleId>
              </a:tblPr>
              <a:tblGrid>
                <a:gridCol w="523671">
                  <a:extLst>
                    <a:ext uri="{9D8B030D-6E8A-4147-A177-3AD203B41FA5}">
                      <a16:colId xmlns:a16="http://schemas.microsoft.com/office/drawing/2014/main" val="20000"/>
                    </a:ext>
                  </a:extLst>
                </a:gridCol>
                <a:gridCol w="2821845">
                  <a:extLst>
                    <a:ext uri="{9D8B030D-6E8A-4147-A177-3AD203B41FA5}">
                      <a16:colId xmlns:a16="http://schemas.microsoft.com/office/drawing/2014/main" val="20001"/>
                    </a:ext>
                  </a:extLst>
                </a:gridCol>
                <a:gridCol w="3291840">
                  <a:extLst>
                    <a:ext uri="{9D8B030D-6E8A-4147-A177-3AD203B41FA5}">
                      <a16:colId xmlns:a16="http://schemas.microsoft.com/office/drawing/2014/main" val="20002"/>
                    </a:ext>
                  </a:extLst>
                </a:gridCol>
                <a:gridCol w="1928196">
                  <a:extLst>
                    <a:ext uri="{9D8B030D-6E8A-4147-A177-3AD203B41FA5}">
                      <a16:colId xmlns:a16="http://schemas.microsoft.com/office/drawing/2014/main" val="20003"/>
                    </a:ext>
                  </a:extLst>
                </a:gridCol>
              </a:tblGrid>
              <a:tr h="600262">
                <a:tc>
                  <a:txBody>
                    <a:bodyPr/>
                    <a:lstStyle/>
                    <a:p>
                      <a:pPr algn="ctr"/>
                      <a:r>
                        <a:rPr lang="en-US" sz="1600" b="1" dirty="0">
                          <a:solidFill>
                            <a:schemeClr val="accent4"/>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600" dirty="0" err="1">
                          <a:solidFill>
                            <a:schemeClr val="accent4"/>
                          </a:solidFill>
                        </a:rPr>
                        <a:t>refsetId</a:t>
                      </a:r>
                      <a:endParaRPr lang="en-US" sz="1600" dirty="0">
                        <a:solidFill>
                          <a:schemeClr val="accent4"/>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600" dirty="0">
                          <a:solidFill>
                            <a:schemeClr val="accent4"/>
                          </a:solidFill>
                        </a:rPr>
                        <a:t>referenced</a:t>
                      </a:r>
                      <a:br>
                        <a:rPr lang="en-US" sz="1600" dirty="0">
                          <a:solidFill>
                            <a:schemeClr val="accent4"/>
                          </a:solidFill>
                        </a:rPr>
                      </a:br>
                      <a:r>
                        <a:rPr lang="en-US" sz="1600" dirty="0">
                          <a:solidFill>
                            <a:schemeClr val="accent4"/>
                          </a:solidFill>
                        </a:rPr>
                        <a:t>ComponentId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600" dirty="0" err="1">
                          <a:solidFill>
                            <a:schemeClr val="accent4"/>
                          </a:solidFill>
                        </a:rPr>
                        <a:t>valueId</a:t>
                      </a:r>
                      <a:endParaRPr lang="en-US" sz="1600" dirty="0">
                        <a:solidFill>
                          <a:schemeClr val="accent4"/>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extLst>
                  <a:ext uri="{0D108BD9-81ED-4DB2-BD59-A6C34878D82A}">
                    <a16:rowId xmlns:a16="http://schemas.microsoft.com/office/drawing/2014/main" val="10000"/>
                  </a:ext>
                </a:extLst>
              </a:tr>
              <a:tr h="706887">
                <a:tc>
                  <a:txBody>
                    <a:bodyPr/>
                    <a:lstStyle/>
                    <a:p>
                      <a:pPr algn="ctr"/>
                      <a:r>
                        <a:rPr lang="en-US" sz="16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fontAlgn="t"/>
                      <a:r>
                        <a:rPr lang="en-GB" sz="1800" u="none" dirty="0">
                          <a:solidFill>
                            <a:srgbClr val="00CCFF"/>
                          </a:solidFill>
                          <a:effectLst/>
                        </a:rPr>
                        <a:t>|</a:t>
                      </a:r>
                      <a:r>
                        <a:rPr lang="en-GB" sz="1800" u="none" dirty="0">
                          <a:solidFill>
                            <a:srgbClr val="000000"/>
                          </a:solidFill>
                          <a:effectLst/>
                        </a:rPr>
                        <a:t>Concept inactivation indicator reference set</a:t>
                      </a:r>
                      <a:r>
                        <a:rPr lang="en-GB" sz="1800" u="none" dirty="0">
                          <a:solidFill>
                            <a:srgbClr val="00CCFF"/>
                          </a:solidFill>
                          <a:effectLst/>
                        </a:rPr>
                        <a:t>|</a:t>
                      </a:r>
                      <a:endParaRPr lang="en-GB" sz="1800" u="none"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00CCFF"/>
                          </a:solidFill>
                          <a:effectLst/>
                        </a:rPr>
                        <a:t>|</a:t>
                      </a:r>
                      <a:r>
                        <a:rPr lang="en-GB" sz="1800" u="none" strike="noStrike" dirty="0">
                          <a:solidFill>
                            <a:srgbClr val="000000"/>
                          </a:solidFill>
                          <a:effectLst/>
                        </a:rPr>
                        <a:t>Poisoning by </a:t>
                      </a:r>
                      <a:br>
                        <a:rPr lang="en-GB" sz="1800" u="none" strike="noStrike" dirty="0">
                          <a:solidFill>
                            <a:srgbClr val="000000"/>
                          </a:solidFill>
                          <a:effectLst/>
                        </a:rPr>
                      </a:br>
                      <a:r>
                        <a:rPr lang="en-GB" sz="1800" u="none" strike="noStrike" dirty="0">
                          <a:solidFill>
                            <a:srgbClr val="000000"/>
                          </a:solidFill>
                          <a:effectLst/>
                        </a:rPr>
                        <a:t>pharmaceutical excipient</a:t>
                      </a:r>
                      <a:r>
                        <a:rPr lang="en-GB" sz="1800" u="none" strike="noStrike" dirty="0">
                          <a:solidFill>
                            <a:srgbClr val="00CCFF"/>
                          </a:solidFill>
                          <a:effectLst/>
                        </a:rPr>
                        <a:t>|</a:t>
                      </a:r>
                      <a:endParaRPr lang="en-GB" sz="18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00CCFF"/>
                          </a:solidFill>
                          <a:effectLst/>
                        </a:rPr>
                        <a:t>|</a:t>
                      </a:r>
                      <a:r>
                        <a:rPr lang="en-GB" sz="1800" u="none" strike="noStrike" dirty="0">
                          <a:solidFill>
                            <a:srgbClr val="000000"/>
                          </a:solidFill>
                          <a:effectLst/>
                        </a:rPr>
                        <a:t>Duplicate</a:t>
                      </a:r>
                      <a:r>
                        <a:rPr lang="en-GB" sz="1800" u="none" strike="noStrike" dirty="0">
                          <a:solidFill>
                            <a:srgbClr val="00CCFF"/>
                          </a:solidFill>
                          <a:effectLst/>
                        </a:rPr>
                        <a:t>|</a:t>
                      </a:r>
                      <a:endParaRPr lang="en-GB" sz="18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706887">
                <a:tc>
                  <a:txBody>
                    <a:bodyPr/>
                    <a:lstStyle/>
                    <a:p>
                      <a:pPr algn="ctr"/>
                      <a:r>
                        <a:rPr lang="en-US" sz="16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fontAlgn="t"/>
                      <a:r>
                        <a:rPr lang="en-GB" sz="1800" u="none" strike="noStrike" dirty="0">
                          <a:solidFill>
                            <a:srgbClr val="00CCFF"/>
                          </a:solidFill>
                          <a:effectLst/>
                        </a:rPr>
                        <a:t>|</a:t>
                      </a:r>
                      <a:r>
                        <a:rPr lang="en-GB" sz="1800" u="none" strike="noStrike" dirty="0">
                          <a:solidFill>
                            <a:srgbClr val="000000"/>
                          </a:solidFill>
                          <a:effectLst/>
                        </a:rPr>
                        <a:t>Concept inactivation indicator reference set</a:t>
                      </a:r>
                      <a:r>
                        <a:rPr lang="en-GB" sz="1800" u="none" strike="noStrike" dirty="0">
                          <a:solidFill>
                            <a:srgbClr val="00CCFF"/>
                          </a:solidFill>
                          <a:effectLst/>
                        </a:rPr>
                        <a:t>|</a:t>
                      </a:r>
                      <a:endParaRPr lang="en-GB" sz="18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00CCFF"/>
                          </a:solidFill>
                          <a:effectLst/>
                        </a:rPr>
                        <a:t>|</a:t>
                      </a:r>
                      <a:r>
                        <a:rPr lang="en-GB" sz="1800" u="none" strike="noStrike" dirty="0">
                          <a:solidFill>
                            <a:srgbClr val="000000"/>
                          </a:solidFill>
                          <a:effectLst/>
                        </a:rPr>
                        <a:t>Channel catfish virus disease</a:t>
                      </a:r>
                      <a:r>
                        <a:rPr lang="en-GB" sz="1800" u="none" strike="noStrike" dirty="0">
                          <a:solidFill>
                            <a:srgbClr val="00CCFF"/>
                          </a:solidFill>
                          <a:effectLst/>
                        </a:rPr>
                        <a:t>|</a:t>
                      </a:r>
                      <a:endParaRPr lang="en-GB" sz="18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00CCFF"/>
                          </a:solidFill>
                          <a:effectLst/>
                        </a:rPr>
                        <a:t>|</a:t>
                      </a:r>
                      <a:r>
                        <a:rPr lang="en-GB" sz="1800" u="none" strike="noStrike" dirty="0">
                          <a:solidFill>
                            <a:srgbClr val="000000"/>
                          </a:solidFill>
                          <a:effectLst/>
                        </a:rPr>
                        <a:t>Moved elsewhere</a:t>
                      </a:r>
                      <a:r>
                        <a:rPr lang="en-GB" sz="1800" u="none" strike="noStrike" dirty="0">
                          <a:solidFill>
                            <a:srgbClr val="00CCFF"/>
                          </a:solidFill>
                          <a:effectLst/>
                        </a:rPr>
                        <a:t>|</a:t>
                      </a:r>
                      <a:endParaRPr lang="en-GB" sz="18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706887">
                <a:tc>
                  <a:txBody>
                    <a:bodyPr/>
                    <a:lstStyle/>
                    <a:p>
                      <a:pPr algn="ctr"/>
                      <a:r>
                        <a:rPr lang="en-US" sz="16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fontAlgn="t"/>
                      <a:r>
                        <a:rPr lang="en-GB" sz="1800" u="none" strike="noStrike" dirty="0">
                          <a:solidFill>
                            <a:srgbClr val="00CCFF"/>
                          </a:solidFill>
                          <a:effectLst/>
                        </a:rPr>
                        <a:t>|</a:t>
                      </a:r>
                      <a:r>
                        <a:rPr lang="en-GB" sz="1800" u="none" strike="noStrike" dirty="0">
                          <a:solidFill>
                            <a:srgbClr val="000000"/>
                          </a:solidFill>
                          <a:effectLst/>
                        </a:rPr>
                        <a:t>Concept inactivation indicator reference set</a:t>
                      </a:r>
                      <a:r>
                        <a:rPr lang="en-GB" sz="1800" u="none" strike="noStrike" dirty="0">
                          <a:solidFill>
                            <a:srgbClr val="00CCFF"/>
                          </a:solidFill>
                          <a:effectLst/>
                        </a:rPr>
                        <a:t>|</a:t>
                      </a:r>
                      <a:endParaRPr lang="en-GB" sz="18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00CCFF"/>
                          </a:solidFill>
                          <a:effectLst/>
                        </a:rPr>
                        <a:t>|</a:t>
                      </a:r>
                      <a:r>
                        <a:rPr lang="en-GB" sz="1800" u="none" strike="noStrike" dirty="0">
                          <a:solidFill>
                            <a:srgbClr val="000000"/>
                          </a:solidFill>
                          <a:effectLst/>
                        </a:rPr>
                        <a:t>AIDS with low vision</a:t>
                      </a:r>
                      <a:r>
                        <a:rPr lang="en-GB" sz="1800" u="none" strike="noStrike" dirty="0">
                          <a:solidFill>
                            <a:srgbClr val="00CCFF"/>
                          </a:solidFill>
                          <a:effectLst/>
                        </a:rPr>
                        <a:t>|</a:t>
                      </a:r>
                      <a:endParaRPr lang="en-GB" sz="18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00CCFF"/>
                          </a:solidFill>
                          <a:effectLst/>
                        </a:rPr>
                        <a:t>|</a:t>
                      </a:r>
                      <a:r>
                        <a:rPr lang="en-GB" sz="1800" u="none" strike="noStrike" dirty="0">
                          <a:solidFill>
                            <a:srgbClr val="000000"/>
                          </a:solidFill>
                          <a:effectLst/>
                        </a:rPr>
                        <a:t>Ambiguous</a:t>
                      </a:r>
                      <a:r>
                        <a:rPr lang="en-GB" sz="1800" u="none" strike="noStrike" dirty="0">
                          <a:solidFill>
                            <a:srgbClr val="00CCFF"/>
                          </a:solidFill>
                          <a:effectLst/>
                        </a:rPr>
                        <a:t>|</a:t>
                      </a:r>
                      <a:endParaRPr lang="en-GB" sz="18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4151729"/>
                  </a:ext>
                </a:extLst>
              </a:tr>
              <a:tr h="706887">
                <a:tc>
                  <a:txBody>
                    <a:bodyPr/>
                    <a:lstStyle/>
                    <a:p>
                      <a:pPr algn="ctr"/>
                      <a:r>
                        <a:rPr lang="en-US" sz="16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fontAlgn="t"/>
                      <a:r>
                        <a:rPr lang="en-GB" sz="1800" u="none" strike="noStrike" dirty="0">
                          <a:solidFill>
                            <a:srgbClr val="00CCFF"/>
                          </a:solidFill>
                          <a:effectLst/>
                        </a:rPr>
                        <a:t>|</a:t>
                      </a:r>
                      <a:r>
                        <a:rPr lang="en-GB" sz="1800" u="none" strike="noStrike" dirty="0">
                          <a:solidFill>
                            <a:srgbClr val="000000"/>
                          </a:solidFill>
                          <a:effectLst/>
                        </a:rPr>
                        <a:t>Concept inactivation indicator reference set</a:t>
                      </a:r>
                      <a:r>
                        <a:rPr lang="en-GB" sz="1800" u="none" strike="noStrike" dirty="0">
                          <a:solidFill>
                            <a:srgbClr val="00CCFF"/>
                          </a:solidFill>
                          <a:effectLst/>
                        </a:rPr>
                        <a:t>|</a:t>
                      </a:r>
                      <a:endParaRPr lang="en-GB" sz="18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00CCFF"/>
                          </a:solidFill>
                          <a:effectLst/>
                        </a:rPr>
                        <a:t>|</a:t>
                      </a:r>
                      <a:r>
                        <a:rPr lang="en-GB" sz="1800" u="none" strike="noStrike" dirty="0">
                          <a:solidFill>
                            <a:srgbClr val="000000"/>
                          </a:solidFill>
                          <a:effectLst/>
                        </a:rPr>
                        <a:t>Salmonella III </a:t>
                      </a:r>
                      <a:br>
                        <a:rPr lang="en-GB" sz="1800" u="none" strike="noStrike" dirty="0">
                          <a:solidFill>
                            <a:srgbClr val="000000"/>
                          </a:solidFill>
                          <a:effectLst/>
                        </a:rPr>
                      </a:br>
                      <a:r>
                        <a:rPr lang="en-GB" sz="1800" u="none" strike="noStrike" dirty="0" err="1">
                          <a:solidFill>
                            <a:srgbClr val="000000"/>
                          </a:solidFill>
                          <a:effectLst/>
                        </a:rPr>
                        <a:t>arizonae</a:t>
                      </a:r>
                      <a:r>
                        <a:rPr lang="en-GB" sz="1800" u="none" strike="noStrike" dirty="0">
                          <a:solidFill>
                            <a:srgbClr val="000000"/>
                          </a:solidFill>
                          <a:effectLst/>
                        </a:rPr>
                        <a:t> 53:k:z</a:t>
                      </a:r>
                      <a:r>
                        <a:rPr lang="en-GB" sz="1800" u="none" strike="noStrike" dirty="0">
                          <a:solidFill>
                            <a:srgbClr val="00CCFF"/>
                          </a:solidFill>
                          <a:effectLst/>
                        </a:rPr>
                        <a:t>|</a:t>
                      </a:r>
                      <a:endParaRPr lang="en-GB" sz="18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800" u="none" strike="noStrike" dirty="0">
                          <a:solidFill>
                            <a:srgbClr val="00CCFF"/>
                          </a:solidFill>
                          <a:effectLst/>
                        </a:rPr>
                        <a:t>|</a:t>
                      </a:r>
                      <a:r>
                        <a:rPr lang="en-GB" sz="1800" u="none" strike="noStrike" dirty="0">
                          <a:solidFill>
                            <a:srgbClr val="000000"/>
                          </a:solidFill>
                          <a:effectLst/>
                        </a:rPr>
                        <a:t>Outdated</a:t>
                      </a:r>
                      <a:r>
                        <a:rPr lang="en-GB" sz="1800" u="none" strike="noStrike" dirty="0">
                          <a:solidFill>
                            <a:srgbClr val="00CCFF"/>
                          </a:solidFill>
                          <a:effectLst/>
                        </a:rPr>
                        <a:t>|</a:t>
                      </a:r>
                      <a:endParaRPr lang="en-GB" sz="18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1664845"/>
                  </a:ext>
                </a:extLst>
              </a:tr>
            </a:tbl>
          </a:graphicData>
        </a:graphic>
      </p:graphicFrame>
      <p:sp>
        <p:nvSpPr>
          <p:cNvPr id="2" name="Rounded Rectangle 1">
            <a:extLst>
              <a:ext uri="{FF2B5EF4-FFF2-40B4-BE49-F238E27FC236}">
                <a16:creationId xmlns:a16="http://schemas.microsoft.com/office/drawing/2014/main" id="{8B2AA297-970F-0140-8D38-6EA065C57A82}"/>
              </a:ext>
            </a:extLst>
          </p:cNvPr>
          <p:cNvSpPr/>
          <p:nvPr/>
        </p:nvSpPr>
        <p:spPr>
          <a:xfrm>
            <a:off x="891540" y="1725930"/>
            <a:ext cx="2617470" cy="3760470"/>
          </a:xfrm>
          <a:prstGeom prst="roundRect">
            <a:avLst>
              <a:gd name="adj" fmla="val 10538"/>
            </a:avLst>
          </a:prstGeom>
          <a:noFill/>
          <a:ln w="38100">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36FBACA2-DB6A-764D-8F80-E8C8A94A4B47}"/>
              </a:ext>
            </a:extLst>
          </p:cNvPr>
          <p:cNvSpPr/>
          <p:nvPr/>
        </p:nvSpPr>
        <p:spPr>
          <a:xfrm>
            <a:off x="3680460" y="1725930"/>
            <a:ext cx="3200400" cy="3760470"/>
          </a:xfrm>
          <a:prstGeom prst="roundRect">
            <a:avLst>
              <a:gd name="adj" fmla="val 10538"/>
            </a:avLst>
          </a:prstGeom>
          <a:noFill/>
          <a:ln w="38100">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E0ED40EC-6C7B-D44D-88A4-E65812E87488}"/>
              </a:ext>
            </a:extLst>
          </p:cNvPr>
          <p:cNvSpPr/>
          <p:nvPr/>
        </p:nvSpPr>
        <p:spPr>
          <a:xfrm>
            <a:off x="7052310" y="1725930"/>
            <a:ext cx="1634490" cy="3760470"/>
          </a:xfrm>
          <a:prstGeom prst="roundRect">
            <a:avLst>
              <a:gd name="adj" fmla="val 10538"/>
            </a:avLst>
          </a:prstGeom>
          <a:noFill/>
          <a:ln w="38100">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17132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5"/>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5" grpId="0" animBg="1"/>
      <p:bldP spid="5" grpId="1"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8147" y="2881745"/>
            <a:ext cx="4084213" cy="2726537"/>
          </a:xfrm>
        </p:spPr>
        <p:txBody>
          <a:bodyPr anchor="t"/>
          <a:lstStyle/>
          <a:p>
            <a:r>
              <a:rPr lang="en-US" dirty="0"/>
              <a:t>Association Type Reference Set</a:t>
            </a:r>
            <a:endParaRPr lang="en-US" noProof="0" dirty="0"/>
          </a:p>
        </p:txBody>
      </p:sp>
      <p:grpSp>
        <p:nvGrpSpPr>
          <p:cNvPr id="25" name="Group 24">
            <a:extLst>
              <a:ext uri="{FF2B5EF4-FFF2-40B4-BE49-F238E27FC236}">
                <a16:creationId xmlns:a16="http://schemas.microsoft.com/office/drawing/2014/main" id="{8B4F1206-F892-A440-AEA5-BA16C3A03CD4}"/>
              </a:ext>
            </a:extLst>
          </p:cNvPr>
          <p:cNvGrpSpPr/>
          <p:nvPr/>
        </p:nvGrpSpPr>
        <p:grpSpPr>
          <a:xfrm>
            <a:off x="5296249" y="1964379"/>
            <a:ext cx="3569591" cy="4027348"/>
            <a:chOff x="5296249" y="1964379"/>
            <a:chExt cx="3569591" cy="4027348"/>
          </a:xfrm>
        </p:grpSpPr>
        <p:grpSp>
          <p:nvGrpSpPr>
            <p:cNvPr id="5" name="Group 4">
              <a:extLst>
                <a:ext uri="{FF2B5EF4-FFF2-40B4-BE49-F238E27FC236}">
                  <a16:creationId xmlns:a16="http://schemas.microsoft.com/office/drawing/2014/main" id="{142A2A15-D282-304F-9D77-BCC232BC0B9F}"/>
                </a:ext>
              </a:extLst>
            </p:cNvPr>
            <p:cNvGrpSpPr/>
            <p:nvPr/>
          </p:nvGrpSpPr>
          <p:grpSpPr>
            <a:xfrm>
              <a:off x="5296249" y="1964379"/>
              <a:ext cx="3569591" cy="4027348"/>
              <a:chOff x="5296249" y="1964379"/>
              <a:chExt cx="3569591" cy="4027348"/>
            </a:xfrm>
          </p:grpSpPr>
          <p:grpSp>
            <p:nvGrpSpPr>
              <p:cNvPr id="6" name="Group 5">
                <a:extLst>
                  <a:ext uri="{FF2B5EF4-FFF2-40B4-BE49-F238E27FC236}">
                    <a16:creationId xmlns:a16="http://schemas.microsoft.com/office/drawing/2014/main" id="{F8D011FA-E633-1841-A656-B97CFBE94C90}"/>
                  </a:ext>
                </a:extLst>
              </p:cNvPr>
              <p:cNvGrpSpPr/>
              <p:nvPr/>
            </p:nvGrpSpPr>
            <p:grpSpPr>
              <a:xfrm>
                <a:off x="5296249" y="1964379"/>
                <a:ext cx="3569591" cy="4027348"/>
                <a:chOff x="5296249" y="1964379"/>
                <a:chExt cx="3569591" cy="4027348"/>
              </a:xfrm>
            </p:grpSpPr>
            <p:grpSp>
              <p:nvGrpSpPr>
                <p:cNvPr id="8" name="Group 7">
                  <a:extLst>
                    <a:ext uri="{FF2B5EF4-FFF2-40B4-BE49-F238E27FC236}">
                      <a16:creationId xmlns:a16="http://schemas.microsoft.com/office/drawing/2014/main" id="{888975FA-B864-6E40-8107-4317565F1073}"/>
                    </a:ext>
                  </a:extLst>
                </p:cNvPr>
                <p:cNvGrpSpPr/>
                <p:nvPr/>
              </p:nvGrpSpPr>
              <p:grpSpPr>
                <a:xfrm flipH="1">
                  <a:off x="5296249" y="1964379"/>
                  <a:ext cx="3569591" cy="4027348"/>
                  <a:chOff x="4347187" y="1783272"/>
                  <a:chExt cx="4025606" cy="4646124"/>
                </a:xfrm>
              </p:grpSpPr>
              <p:pic>
                <p:nvPicPr>
                  <p:cNvPr id="14" name="Picture 13">
                    <a:extLst>
                      <a:ext uri="{FF2B5EF4-FFF2-40B4-BE49-F238E27FC236}">
                        <a16:creationId xmlns:a16="http://schemas.microsoft.com/office/drawing/2014/main" id="{797ADF30-1ED2-5D47-A0F9-A04FE8C9FE85}"/>
                      </a:ext>
                    </a:extLst>
                  </p:cNvPr>
                  <p:cNvPicPr>
                    <a:picLocks noChangeAspect="1"/>
                  </p:cNvPicPr>
                  <p:nvPr/>
                </p:nvPicPr>
                <p:blipFill>
                  <a:blip r:embed="rId4"/>
                  <a:stretch>
                    <a:fillRect/>
                  </a:stretch>
                </p:blipFill>
                <p:spPr>
                  <a:xfrm>
                    <a:off x="4347187" y="1783272"/>
                    <a:ext cx="3711598" cy="4241826"/>
                  </a:xfrm>
                  <a:prstGeom prst="rect">
                    <a:avLst/>
                  </a:prstGeom>
                </p:spPr>
              </p:pic>
              <p:grpSp>
                <p:nvGrpSpPr>
                  <p:cNvPr id="15" name="Group 14">
                    <a:extLst>
                      <a:ext uri="{FF2B5EF4-FFF2-40B4-BE49-F238E27FC236}">
                        <a16:creationId xmlns:a16="http://schemas.microsoft.com/office/drawing/2014/main" id="{9851DFF8-67FD-D043-8FB9-416CF27CCE85}"/>
                      </a:ext>
                    </a:extLst>
                  </p:cNvPr>
                  <p:cNvGrpSpPr/>
                  <p:nvPr/>
                </p:nvGrpSpPr>
                <p:grpSpPr>
                  <a:xfrm>
                    <a:off x="5513683" y="3570807"/>
                    <a:ext cx="2859110" cy="2858589"/>
                    <a:chOff x="4224270" y="1997235"/>
                    <a:chExt cx="4024648" cy="3863662"/>
                  </a:xfrm>
                  <a:effectLst>
                    <a:reflection blurRad="6350" stA="52000" endA="300" endPos="35000" dir="5400000" sy="-100000" algn="bl" rotWithShape="0"/>
                  </a:effectLst>
                  <a:scene3d>
                    <a:camera prst="perspectiveHeroicExtremeLeftFacing" fov="4800000">
                      <a:rot lat="21001514" lon="1860582" rev="21425488"/>
                    </a:camera>
                    <a:lightRig rig="threePt" dir="t">
                      <a:rot lat="0" lon="0" rev="1200000"/>
                    </a:lightRig>
                  </a:scene3d>
                </p:grpSpPr>
                <p:sp>
                  <p:nvSpPr>
                    <p:cNvPr id="16" name="Oval 15">
                      <a:extLst>
                        <a:ext uri="{FF2B5EF4-FFF2-40B4-BE49-F238E27FC236}">
                          <a16:creationId xmlns:a16="http://schemas.microsoft.com/office/drawing/2014/main" id="{DA26CF71-FFC9-0444-84B1-D94AD1D33748}"/>
                        </a:ext>
                      </a:extLst>
                    </p:cNvPr>
                    <p:cNvSpPr/>
                    <p:nvPr/>
                  </p:nvSpPr>
                  <p:spPr>
                    <a:xfrm>
                      <a:off x="4224270" y="1997235"/>
                      <a:ext cx="4024648" cy="3863662"/>
                    </a:xfrm>
                    <a:prstGeom prst="ellipse">
                      <a:avLst/>
                    </a:prstGeom>
                    <a:solidFill>
                      <a:srgbClr val="219BB8"/>
                    </a:solidFill>
                    <a:ln>
                      <a:noFill/>
                    </a:ln>
                    <a:sp3d>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198B0C66-ECF2-2E41-8939-8F9459D960F8}"/>
                        </a:ext>
                      </a:extLst>
                    </p:cNvPr>
                    <p:cNvSpPr/>
                    <p:nvPr/>
                  </p:nvSpPr>
                  <p:spPr>
                    <a:xfrm>
                      <a:off x="4793086" y="2846230"/>
                      <a:ext cx="2887015" cy="2883731"/>
                    </a:xfrm>
                    <a:prstGeom prst="ellipse">
                      <a:avLst/>
                    </a:prstGeom>
                    <a:solidFill>
                      <a:srgbClr val="CBF5FF"/>
                    </a:solidFill>
                    <a:ln>
                      <a:noFill/>
                    </a:ln>
                    <a:sp3d>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83616CC0-67ED-7642-ADC7-86C5C8214E5A}"/>
                        </a:ext>
                      </a:extLst>
                    </p:cNvPr>
                    <p:cNvSpPr/>
                    <p:nvPr/>
                  </p:nvSpPr>
                  <p:spPr>
                    <a:xfrm>
                      <a:off x="5264237" y="3582725"/>
                      <a:ext cx="1944711" cy="1941426"/>
                    </a:xfrm>
                    <a:prstGeom prst="ellipse">
                      <a:avLst/>
                    </a:prstGeom>
                    <a:solidFill>
                      <a:srgbClr val="21218A"/>
                    </a:solidFill>
                    <a:ln>
                      <a:noFill/>
                    </a:ln>
                    <a:sp3d>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9" name="Oval 8">
                  <a:extLst>
                    <a:ext uri="{FF2B5EF4-FFF2-40B4-BE49-F238E27FC236}">
                      <a16:creationId xmlns:a16="http://schemas.microsoft.com/office/drawing/2014/main" id="{173DEC92-4326-6A42-A66F-6F8A90723E72}"/>
                    </a:ext>
                  </a:extLst>
                </p:cNvPr>
                <p:cNvSpPr/>
                <p:nvPr/>
              </p:nvSpPr>
              <p:spPr>
                <a:xfrm>
                  <a:off x="6328611" y="4776850"/>
                  <a:ext cx="187129" cy="23025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B865017-5DE9-4744-88EE-56CC225D8BBC}"/>
                    </a:ext>
                  </a:extLst>
                </p:cNvPr>
                <p:cNvSpPr/>
                <p:nvPr/>
              </p:nvSpPr>
              <p:spPr>
                <a:xfrm>
                  <a:off x="6721641" y="4664557"/>
                  <a:ext cx="187129" cy="23025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C1E4D7A9-765D-1346-B7C9-583E3080856A}"/>
                    </a:ext>
                  </a:extLst>
                </p:cNvPr>
                <p:cNvSpPr/>
                <p:nvPr/>
              </p:nvSpPr>
              <p:spPr>
                <a:xfrm>
                  <a:off x="6729663" y="4985398"/>
                  <a:ext cx="187129" cy="23025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9695C5F7-6D9A-2045-ACB4-CAFDA533B247}"/>
                    </a:ext>
                  </a:extLst>
                </p:cNvPr>
                <p:cNvSpPr/>
                <p:nvPr/>
              </p:nvSpPr>
              <p:spPr>
                <a:xfrm>
                  <a:off x="6232361" y="5209987"/>
                  <a:ext cx="187129" cy="23025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142289C-ED74-6C4F-8C97-1BE588060AB6}"/>
                    </a:ext>
                  </a:extLst>
                </p:cNvPr>
                <p:cNvSpPr/>
                <p:nvPr/>
              </p:nvSpPr>
              <p:spPr>
                <a:xfrm>
                  <a:off x="6569244" y="5330302"/>
                  <a:ext cx="187129" cy="23025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Oval 6">
                <a:extLst>
                  <a:ext uri="{FF2B5EF4-FFF2-40B4-BE49-F238E27FC236}">
                    <a16:creationId xmlns:a16="http://schemas.microsoft.com/office/drawing/2014/main" id="{AC75EF2E-DA8E-674D-8E15-2BCCBC572CC6}"/>
                  </a:ext>
                </a:extLst>
              </p:cNvPr>
              <p:cNvSpPr/>
              <p:nvPr/>
            </p:nvSpPr>
            <p:spPr>
              <a:xfrm>
                <a:off x="6497055" y="5089672"/>
                <a:ext cx="187129" cy="23025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 name="Group 2">
              <a:extLst>
                <a:ext uri="{FF2B5EF4-FFF2-40B4-BE49-F238E27FC236}">
                  <a16:creationId xmlns:a16="http://schemas.microsoft.com/office/drawing/2014/main" id="{49F2B731-9018-4849-96DB-C0F04BF5A56A}"/>
                </a:ext>
              </a:extLst>
            </p:cNvPr>
            <p:cNvGrpSpPr/>
            <p:nvPr/>
          </p:nvGrpSpPr>
          <p:grpSpPr>
            <a:xfrm>
              <a:off x="6119837" y="4618453"/>
              <a:ext cx="684431" cy="896001"/>
              <a:chOff x="7697827" y="5074394"/>
              <a:chExt cx="684431" cy="896001"/>
            </a:xfrm>
          </p:grpSpPr>
          <p:sp>
            <p:nvSpPr>
              <p:cNvPr id="19" name="Oval 18">
                <a:extLst>
                  <a:ext uri="{FF2B5EF4-FFF2-40B4-BE49-F238E27FC236}">
                    <a16:creationId xmlns:a16="http://schemas.microsoft.com/office/drawing/2014/main" id="{FB9BC8A8-E846-FB45-8B7A-91D194226996}"/>
                  </a:ext>
                </a:extLst>
              </p:cNvPr>
              <p:cNvSpPr/>
              <p:nvPr/>
            </p:nvSpPr>
            <p:spPr>
              <a:xfrm>
                <a:off x="7794077" y="5186687"/>
                <a:ext cx="187129" cy="230256"/>
              </a:xfrm>
              <a:prstGeom prst="ellipse">
                <a:avLst/>
              </a:prstGeom>
              <a:solidFill>
                <a:srgbClr val="FFC000"/>
              </a:solidFill>
              <a:ln>
                <a:solidFill>
                  <a:srgbClr val="B07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4F636AC2-5EED-3F43-86D0-90C72651E4A1}"/>
                  </a:ext>
                </a:extLst>
              </p:cNvPr>
              <p:cNvSpPr/>
              <p:nvPr/>
            </p:nvSpPr>
            <p:spPr>
              <a:xfrm>
                <a:off x="8187107" y="5074394"/>
                <a:ext cx="187129" cy="230256"/>
              </a:xfrm>
              <a:prstGeom prst="ellipse">
                <a:avLst/>
              </a:prstGeom>
              <a:solidFill>
                <a:srgbClr val="FFC000"/>
              </a:solidFill>
              <a:ln>
                <a:solidFill>
                  <a:srgbClr val="B07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81BEE4BD-3F71-9046-AB34-BDAB61E93E7A}"/>
                  </a:ext>
                </a:extLst>
              </p:cNvPr>
              <p:cNvSpPr/>
              <p:nvPr/>
            </p:nvSpPr>
            <p:spPr>
              <a:xfrm>
                <a:off x="8195129" y="5395235"/>
                <a:ext cx="187129" cy="230256"/>
              </a:xfrm>
              <a:prstGeom prst="ellipse">
                <a:avLst/>
              </a:prstGeom>
              <a:solidFill>
                <a:srgbClr val="FFC000"/>
              </a:solidFill>
              <a:ln>
                <a:solidFill>
                  <a:srgbClr val="B07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095CABF2-7F20-614A-BCC3-FA5213A267D1}"/>
                  </a:ext>
                </a:extLst>
              </p:cNvPr>
              <p:cNvSpPr/>
              <p:nvPr/>
            </p:nvSpPr>
            <p:spPr>
              <a:xfrm>
                <a:off x="7697827" y="5619824"/>
                <a:ext cx="187129" cy="230256"/>
              </a:xfrm>
              <a:prstGeom prst="ellipse">
                <a:avLst/>
              </a:prstGeom>
              <a:solidFill>
                <a:srgbClr val="FFC000"/>
              </a:solidFill>
              <a:ln>
                <a:solidFill>
                  <a:srgbClr val="B07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686F20DF-DFBF-A84C-8717-00BEB3E811E0}"/>
                  </a:ext>
                </a:extLst>
              </p:cNvPr>
              <p:cNvSpPr/>
              <p:nvPr/>
            </p:nvSpPr>
            <p:spPr>
              <a:xfrm>
                <a:off x="8034710" y="5740139"/>
                <a:ext cx="187129" cy="230256"/>
              </a:xfrm>
              <a:prstGeom prst="ellipse">
                <a:avLst/>
              </a:prstGeom>
              <a:solidFill>
                <a:srgbClr val="FFC000"/>
              </a:solidFill>
              <a:ln>
                <a:solidFill>
                  <a:srgbClr val="B07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5483D88E-8C0B-5744-9D31-B3CF8D343FB9}"/>
                  </a:ext>
                </a:extLst>
              </p:cNvPr>
              <p:cNvSpPr/>
              <p:nvPr/>
            </p:nvSpPr>
            <p:spPr>
              <a:xfrm>
                <a:off x="7962521" y="5499509"/>
                <a:ext cx="187129" cy="230256"/>
              </a:xfrm>
              <a:prstGeom prst="ellipse">
                <a:avLst/>
              </a:prstGeom>
              <a:solidFill>
                <a:srgbClr val="FFC000"/>
              </a:solidFill>
              <a:ln>
                <a:solidFill>
                  <a:srgbClr val="B07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custDataLst>
      <p:tags r:id="rId1"/>
    </p:custDataLst>
    <p:extLst>
      <p:ext uri="{BB962C8B-B14F-4D97-AF65-F5344CB8AC3E}">
        <p14:creationId xmlns:p14="http://schemas.microsoft.com/office/powerpoint/2010/main" val="39087609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dirty="0">
                <a:latin typeface="+mn-lt"/>
              </a:rPr>
              <a:t>Purpose</a:t>
            </a:r>
          </a:p>
        </p:txBody>
      </p:sp>
      <p:sp>
        <p:nvSpPr>
          <p:cNvPr id="5" name="Content Placeholder 4"/>
          <p:cNvSpPr>
            <a:spLocks noGrp="1"/>
          </p:cNvSpPr>
          <p:nvPr>
            <p:ph idx="1"/>
          </p:nvPr>
        </p:nvSpPr>
        <p:spPr/>
        <p:txBody>
          <a:bodyPr/>
          <a:lstStyle/>
          <a:p>
            <a:r>
              <a:rPr lang="en-US" dirty="0"/>
              <a:t>Represent a set of unordered associations of a </a:t>
            </a:r>
            <a:br>
              <a:rPr lang="en-US" dirty="0"/>
            </a:br>
            <a:r>
              <a:rPr lang="en-US" dirty="0"/>
              <a:t>particular type between components</a:t>
            </a:r>
          </a:p>
          <a:p>
            <a:pPr lvl="1"/>
            <a:r>
              <a:rPr lang="en-US" dirty="0"/>
              <a:t>E.g. Associations between inactive components and their replacements</a:t>
            </a:r>
          </a:p>
        </p:txBody>
      </p:sp>
      <p:sp>
        <p:nvSpPr>
          <p:cNvPr id="6" name="Rectangle 5">
            <a:extLst>
              <a:ext uri="{FF2B5EF4-FFF2-40B4-BE49-F238E27FC236}">
                <a16:creationId xmlns:a16="http://schemas.microsoft.com/office/drawing/2014/main" id="{73DC6D1E-4D10-4646-9F29-6BD55B9ADC22}"/>
              </a:ext>
            </a:extLst>
          </p:cNvPr>
          <p:cNvSpPr/>
          <p:nvPr/>
        </p:nvSpPr>
        <p:spPr>
          <a:xfrm>
            <a:off x="3478572" y="3717581"/>
            <a:ext cx="5333958" cy="2506740"/>
          </a:xfrm>
          <a:prstGeom prst="rect">
            <a:avLst/>
          </a:prstGeom>
          <a:solidFill>
            <a:srgbClr val="F9E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916C259-E8DE-C14A-82C0-E83E50214E34}"/>
              </a:ext>
            </a:extLst>
          </p:cNvPr>
          <p:cNvSpPr/>
          <p:nvPr/>
        </p:nvSpPr>
        <p:spPr>
          <a:xfrm>
            <a:off x="457200" y="3722610"/>
            <a:ext cx="2813891" cy="1704636"/>
          </a:xfrm>
          <a:prstGeom prst="rect">
            <a:avLst/>
          </a:prstGeom>
          <a:solidFill>
            <a:srgbClr val="F9E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8" name="Rectangle 7">
            <a:extLst>
              <a:ext uri="{FF2B5EF4-FFF2-40B4-BE49-F238E27FC236}">
                <a16:creationId xmlns:a16="http://schemas.microsoft.com/office/drawing/2014/main" id="{CE3F2A5A-D9E1-D947-B2D7-B81DA943DBFD}"/>
              </a:ext>
            </a:extLst>
          </p:cNvPr>
          <p:cNvSpPr/>
          <p:nvPr/>
        </p:nvSpPr>
        <p:spPr>
          <a:xfrm>
            <a:off x="795276" y="4421334"/>
            <a:ext cx="1440160" cy="530290"/>
          </a:xfrm>
          <a:prstGeom prst="rect">
            <a:avLst/>
          </a:prstGeom>
          <a:solidFill>
            <a:srgbClr val="CCCCFF"/>
          </a:solidFill>
          <a:ln w="635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solidFill>
                  <a:schemeClr val="tx1"/>
                </a:solidFill>
              </a:rPr>
              <a:t>Concept</a:t>
            </a:r>
          </a:p>
        </p:txBody>
      </p:sp>
      <p:sp>
        <p:nvSpPr>
          <p:cNvPr id="9" name="TextBox 8">
            <a:extLst>
              <a:ext uri="{FF2B5EF4-FFF2-40B4-BE49-F238E27FC236}">
                <a16:creationId xmlns:a16="http://schemas.microsoft.com/office/drawing/2014/main" id="{F4E14A81-5536-BF40-8BB8-526C49A5FAF9}"/>
              </a:ext>
            </a:extLst>
          </p:cNvPr>
          <p:cNvSpPr txBox="1"/>
          <p:nvPr/>
        </p:nvSpPr>
        <p:spPr>
          <a:xfrm>
            <a:off x="457200" y="3717581"/>
            <a:ext cx="2913681" cy="369332"/>
          </a:xfrm>
          <a:prstGeom prst="rect">
            <a:avLst/>
          </a:prstGeom>
          <a:noFill/>
        </p:spPr>
        <p:txBody>
          <a:bodyPr wrap="square" rtlCol="0">
            <a:spAutoFit/>
          </a:bodyPr>
          <a:lstStyle/>
          <a:p>
            <a:r>
              <a:rPr lang="en-US" sz="1800" b="1" dirty="0">
                <a:solidFill>
                  <a:schemeClr val="accent6">
                    <a:lumMod val="50000"/>
                  </a:schemeClr>
                </a:solidFill>
                <a:latin typeface="+mn-lt"/>
              </a:rPr>
              <a:t>Referenced component</a:t>
            </a:r>
          </a:p>
        </p:txBody>
      </p:sp>
      <p:sp>
        <p:nvSpPr>
          <p:cNvPr id="10" name="TextBox 9">
            <a:extLst>
              <a:ext uri="{FF2B5EF4-FFF2-40B4-BE49-F238E27FC236}">
                <a16:creationId xmlns:a16="http://schemas.microsoft.com/office/drawing/2014/main" id="{9A578D01-3DCB-424D-A4B1-DF9FB4F2EB7E}"/>
              </a:ext>
            </a:extLst>
          </p:cNvPr>
          <p:cNvSpPr txBox="1"/>
          <p:nvPr/>
        </p:nvSpPr>
        <p:spPr>
          <a:xfrm>
            <a:off x="3506094" y="3717581"/>
            <a:ext cx="3071247" cy="369332"/>
          </a:xfrm>
          <a:prstGeom prst="rect">
            <a:avLst/>
          </a:prstGeom>
          <a:noFill/>
        </p:spPr>
        <p:txBody>
          <a:bodyPr wrap="square" rtlCol="0">
            <a:spAutoFit/>
          </a:bodyPr>
          <a:lstStyle/>
          <a:p>
            <a:r>
              <a:rPr lang="en-US" sz="1800" b="1" dirty="0">
                <a:solidFill>
                  <a:schemeClr val="accent6">
                    <a:lumMod val="50000"/>
                  </a:schemeClr>
                </a:solidFill>
                <a:latin typeface="+mn-lt"/>
              </a:rPr>
              <a:t>Target value</a:t>
            </a:r>
          </a:p>
        </p:txBody>
      </p:sp>
      <p:cxnSp>
        <p:nvCxnSpPr>
          <p:cNvPr id="11" name="Straight Arrow Connector 10">
            <a:extLst>
              <a:ext uri="{FF2B5EF4-FFF2-40B4-BE49-F238E27FC236}">
                <a16:creationId xmlns:a16="http://schemas.microsoft.com/office/drawing/2014/main" id="{A21710B8-AEB5-CE4F-805B-3295BC3C38A0}"/>
              </a:ext>
            </a:extLst>
          </p:cNvPr>
          <p:cNvCxnSpPr>
            <a:cxnSpLocks/>
            <a:stCxn id="8" idx="3"/>
            <a:endCxn id="12" idx="1"/>
          </p:cNvCxnSpPr>
          <p:nvPr/>
        </p:nvCxnSpPr>
        <p:spPr>
          <a:xfrm flipV="1">
            <a:off x="2235436" y="4668214"/>
            <a:ext cx="1644157" cy="18265"/>
          </a:xfrm>
          <a:prstGeom prst="straightConnector1">
            <a:avLst/>
          </a:prstGeom>
          <a:ln w="38100">
            <a:solidFill>
              <a:schemeClr val="accent6">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17F9B690-FB00-304E-BDA9-0DC7901C5701}"/>
              </a:ext>
            </a:extLst>
          </p:cNvPr>
          <p:cNvSpPr/>
          <p:nvPr/>
        </p:nvSpPr>
        <p:spPr>
          <a:xfrm>
            <a:off x="3879593" y="4403069"/>
            <a:ext cx="1464699" cy="530290"/>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solidFill>
                  <a:schemeClr val="tx1"/>
                </a:solidFill>
              </a:rPr>
              <a:t>Concept</a:t>
            </a:r>
          </a:p>
        </p:txBody>
      </p:sp>
      <p:sp>
        <p:nvSpPr>
          <p:cNvPr id="13" name="Rectangle 12">
            <a:extLst>
              <a:ext uri="{FF2B5EF4-FFF2-40B4-BE49-F238E27FC236}">
                <a16:creationId xmlns:a16="http://schemas.microsoft.com/office/drawing/2014/main" id="{4C8B7B01-D9F7-984A-B655-4EF049B41BE6}"/>
              </a:ext>
            </a:extLst>
          </p:cNvPr>
          <p:cNvSpPr/>
          <p:nvPr/>
        </p:nvSpPr>
        <p:spPr>
          <a:xfrm>
            <a:off x="6482969" y="5543523"/>
            <a:ext cx="2169451" cy="572538"/>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dirty="0">
                <a:solidFill>
                  <a:schemeClr val="tx1"/>
                </a:solidFill>
              </a:rPr>
              <a:t>138875005 </a:t>
            </a:r>
            <a:br>
              <a:rPr lang="en-AU" dirty="0">
                <a:solidFill>
                  <a:schemeClr val="tx1"/>
                </a:solidFill>
              </a:rPr>
            </a:br>
            <a:r>
              <a:rPr lang="en-AU" dirty="0">
                <a:solidFill>
                  <a:schemeClr val="tx1"/>
                </a:solidFill>
              </a:rPr>
              <a:t>SNOMED CT Concept</a:t>
            </a:r>
            <a:endParaRPr lang="en-AU" sz="1400" dirty="0">
              <a:solidFill>
                <a:schemeClr val="tx1"/>
              </a:solidFill>
            </a:endParaRPr>
          </a:p>
        </p:txBody>
      </p:sp>
      <p:sp>
        <p:nvSpPr>
          <p:cNvPr id="14" name="Oval 13">
            <a:extLst>
              <a:ext uri="{FF2B5EF4-FFF2-40B4-BE49-F238E27FC236}">
                <a16:creationId xmlns:a16="http://schemas.microsoft.com/office/drawing/2014/main" id="{609D67E3-7D7D-DD40-89B5-FFF6FE54EF84}"/>
              </a:ext>
            </a:extLst>
          </p:cNvPr>
          <p:cNvSpPr/>
          <p:nvPr/>
        </p:nvSpPr>
        <p:spPr>
          <a:xfrm>
            <a:off x="5014431" y="5106611"/>
            <a:ext cx="540060" cy="53029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200" dirty="0">
                <a:solidFill>
                  <a:schemeClr val="tx1"/>
                </a:solidFill>
                <a:latin typeface="Arial Unicode MS" pitchFamily="34" charset="-128"/>
                <a:ea typeface="Arial Unicode MS" pitchFamily="34" charset="-128"/>
                <a:cs typeface="Arial Unicode MS" pitchFamily="34" charset="-128"/>
              </a:rPr>
              <a:t>⊑</a:t>
            </a:r>
          </a:p>
        </p:txBody>
      </p:sp>
      <p:sp>
        <p:nvSpPr>
          <p:cNvPr id="15" name="Isosceles Triangle 61">
            <a:extLst>
              <a:ext uri="{FF2B5EF4-FFF2-40B4-BE49-F238E27FC236}">
                <a16:creationId xmlns:a16="http://schemas.microsoft.com/office/drawing/2014/main" id="{D78572A0-32FA-4943-A7EC-48CA5AF3CCFF}"/>
              </a:ext>
            </a:extLst>
          </p:cNvPr>
          <p:cNvSpPr/>
          <p:nvPr/>
        </p:nvSpPr>
        <p:spPr>
          <a:xfrm rot="5400000">
            <a:off x="6223261" y="5713768"/>
            <a:ext cx="216024" cy="288032"/>
          </a:xfrm>
          <a:prstGeom prst="triangle">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Oval 15">
            <a:extLst>
              <a:ext uri="{FF2B5EF4-FFF2-40B4-BE49-F238E27FC236}">
                <a16:creationId xmlns:a16="http://schemas.microsoft.com/office/drawing/2014/main" id="{23D4D1BD-2085-934B-A673-B87099542152}"/>
              </a:ext>
            </a:extLst>
          </p:cNvPr>
          <p:cNvSpPr/>
          <p:nvPr/>
        </p:nvSpPr>
        <p:spPr>
          <a:xfrm>
            <a:off x="5631048" y="5785776"/>
            <a:ext cx="144016" cy="14401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7" name="Elbow Connector 111">
            <a:extLst>
              <a:ext uri="{FF2B5EF4-FFF2-40B4-BE49-F238E27FC236}">
                <a16:creationId xmlns:a16="http://schemas.microsoft.com/office/drawing/2014/main" id="{8914BA7C-0D40-4549-B3AE-03464AB03C7A}"/>
              </a:ext>
            </a:extLst>
          </p:cNvPr>
          <p:cNvCxnSpPr>
            <a:cxnSpLocks/>
            <a:stCxn id="16" idx="6"/>
            <a:endCxn id="15" idx="3"/>
          </p:cNvCxnSpPr>
          <p:nvPr/>
        </p:nvCxnSpPr>
        <p:spPr>
          <a:xfrm>
            <a:off x="5775064" y="5857784"/>
            <a:ext cx="412193" cy="0"/>
          </a:xfrm>
          <a:prstGeom prst="straightConnector1">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8" name="Elbow Connector 17">
            <a:extLst>
              <a:ext uri="{FF2B5EF4-FFF2-40B4-BE49-F238E27FC236}">
                <a16:creationId xmlns:a16="http://schemas.microsoft.com/office/drawing/2014/main" id="{F0D55080-4550-0B4F-A2D5-0FE69F616B78}"/>
              </a:ext>
            </a:extLst>
          </p:cNvPr>
          <p:cNvCxnSpPr>
            <a:stCxn id="14" idx="4"/>
            <a:endCxn id="16" idx="2"/>
          </p:cNvCxnSpPr>
          <p:nvPr/>
        </p:nvCxnSpPr>
        <p:spPr>
          <a:xfrm rot="16200000" flipH="1">
            <a:off x="5347313" y="5574048"/>
            <a:ext cx="220883" cy="346587"/>
          </a:xfrm>
          <a:prstGeom prst="bentConnector2">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Elbow Connector 18">
            <a:extLst>
              <a:ext uri="{FF2B5EF4-FFF2-40B4-BE49-F238E27FC236}">
                <a16:creationId xmlns:a16="http://schemas.microsoft.com/office/drawing/2014/main" id="{8A2711FF-71C4-C142-A98D-8A723E90F16D}"/>
              </a:ext>
            </a:extLst>
          </p:cNvPr>
          <p:cNvCxnSpPr>
            <a:cxnSpLocks/>
            <a:stCxn id="12" idx="2"/>
            <a:endCxn id="14" idx="2"/>
          </p:cNvCxnSpPr>
          <p:nvPr/>
        </p:nvCxnSpPr>
        <p:spPr>
          <a:xfrm rot="16200000" flipH="1">
            <a:off x="4593989" y="4951313"/>
            <a:ext cx="438397" cy="402488"/>
          </a:xfrm>
          <a:prstGeom prst="bentConnector2">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094496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29C0BFDC-4F2B-F34E-8F25-5689CEBE515C}"/>
              </a:ext>
            </a:extLst>
          </p:cNvPr>
          <p:cNvGraphicFramePr>
            <a:graphicFrameLocks noGrp="1"/>
          </p:cNvGraphicFramePr>
          <p:nvPr>
            <p:extLst>
              <p:ext uri="{D42A27DB-BD31-4B8C-83A1-F6EECF244321}">
                <p14:modId xmlns:p14="http://schemas.microsoft.com/office/powerpoint/2010/main" val="1629458739"/>
              </p:ext>
            </p:extLst>
          </p:nvPr>
        </p:nvGraphicFramePr>
        <p:xfrm>
          <a:off x="368133" y="1519544"/>
          <a:ext cx="8443355" cy="3067952"/>
        </p:xfrm>
        <a:graphic>
          <a:graphicData uri="http://schemas.openxmlformats.org/drawingml/2006/table">
            <a:tbl>
              <a:tblPr firstRow="1" bandRow="1"/>
              <a:tblGrid>
                <a:gridCol w="4476999">
                  <a:extLst>
                    <a:ext uri="{9D8B030D-6E8A-4147-A177-3AD203B41FA5}">
                      <a16:colId xmlns:a16="http://schemas.microsoft.com/office/drawing/2014/main" val="20000"/>
                    </a:ext>
                  </a:extLst>
                </a:gridCol>
                <a:gridCol w="2850075">
                  <a:extLst>
                    <a:ext uri="{9D8B030D-6E8A-4147-A177-3AD203B41FA5}">
                      <a16:colId xmlns:a16="http://schemas.microsoft.com/office/drawing/2014/main" val="20001"/>
                    </a:ext>
                  </a:extLst>
                </a:gridCol>
                <a:gridCol w="1116281">
                  <a:extLst>
                    <a:ext uri="{9D8B030D-6E8A-4147-A177-3AD203B41FA5}">
                      <a16:colId xmlns:a16="http://schemas.microsoft.com/office/drawing/2014/main" val="475814245"/>
                    </a:ext>
                  </a:extLst>
                </a:gridCol>
              </a:tblGrid>
              <a:tr h="398506">
                <a:tc rowSpan="4">
                  <a:txBody>
                    <a:bodyPr/>
                    <a:lstStyle/>
                    <a:p>
                      <a:pPr algn="l"/>
                      <a:r>
                        <a:rPr lang="en-US" sz="2000" dirty="0">
                          <a:solidFill>
                            <a:schemeClr val="accent6"/>
                          </a:solidFill>
                        </a:rPr>
                        <a:t>Identification, versioning and modularization</a:t>
                      </a:r>
                      <a:r>
                        <a:rPr lang="en-US" sz="2000" baseline="0" dirty="0">
                          <a:solidFill>
                            <a:schemeClr val="accent6"/>
                          </a:solidFill>
                        </a:rPr>
                        <a:t> </a:t>
                      </a:r>
                      <a:r>
                        <a:rPr lang="en-US" sz="2000" dirty="0">
                          <a:solidFill>
                            <a:schemeClr val="accent6"/>
                          </a:solidFill>
                        </a:rPr>
                        <a:t>information</a:t>
                      </a:r>
                    </a:p>
                  </a:txBody>
                  <a:tcPr anchor="ctr">
                    <a:solidFill>
                      <a:schemeClr val="bg1">
                        <a:lumMod val="85000"/>
                      </a:schemeClr>
                    </a:solidFill>
                  </a:tcPr>
                </a:tc>
                <a:tc>
                  <a:txBody>
                    <a:bodyPr/>
                    <a:lstStyle/>
                    <a:p>
                      <a:r>
                        <a:rPr lang="en-US" sz="1800" b="1" dirty="0">
                          <a:solidFill>
                            <a:srgbClr val="0070C0"/>
                          </a:solidFill>
                        </a:rPr>
                        <a:t>id</a:t>
                      </a:r>
                    </a:p>
                  </a:txBody>
                  <a:tcPr anchor="ctr">
                    <a:solidFill>
                      <a:schemeClr val="bg1">
                        <a:lumMod val="85000"/>
                      </a:schemeClr>
                    </a:solidFill>
                  </a:tcPr>
                </a:tc>
                <a:tc>
                  <a:txBody>
                    <a:bodyPr/>
                    <a:lstStyle/>
                    <a:p>
                      <a:r>
                        <a:rPr lang="en-US" sz="1800" b="1" dirty="0">
                          <a:solidFill>
                            <a:schemeClr val="accent6">
                              <a:lumMod val="75000"/>
                            </a:schemeClr>
                          </a:solidFill>
                        </a:rPr>
                        <a:t>UUID</a:t>
                      </a:r>
                    </a:p>
                  </a:txBody>
                  <a:tcPr anchor="ctr">
                    <a:solidFill>
                      <a:schemeClr val="bg1">
                        <a:lumMod val="85000"/>
                      </a:schemeClr>
                    </a:solidFill>
                  </a:tcPr>
                </a:tc>
                <a:extLst>
                  <a:ext uri="{0D108BD9-81ED-4DB2-BD59-A6C34878D82A}">
                    <a16:rowId xmlns:a16="http://schemas.microsoft.com/office/drawing/2014/main" val="10000"/>
                  </a:ext>
                </a:extLst>
              </a:tr>
              <a:tr h="398506">
                <a:tc vMerge="1">
                  <a:txBody>
                    <a:bodyPr/>
                    <a:lstStyle/>
                    <a:p>
                      <a:endParaRPr lang="en-US" dirty="0"/>
                    </a:p>
                  </a:txBody>
                  <a:tcPr/>
                </a:tc>
                <a:tc>
                  <a:txBody>
                    <a:bodyPr/>
                    <a:lstStyle/>
                    <a:p>
                      <a:r>
                        <a:rPr lang="en-US" sz="1800" b="1" dirty="0">
                          <a:solidFill>
                            <a:srgbClr val="0070C0"/>
                          </a:solidFill>
                        </a:rPr>
                        <a:t>effectiveTime</a:t>
                      </a:r>
                    </a:p>
                  </a:txBody>
                  <a:tcPr anchor="ctr">
                    <a:solidFill>
                      <a:schemeClr val="bg1">
                        <a:lumMod val="85000"/>
                      </a:schemeClr>
                    </a:solidFill>
                  </a:tcPr>
                </a:tc>
                <a:tc>
                  <a:txBody>
                    <a:bodyPr/>
                    <a:lstStyle/>
                    <a:p>
                      <a:r>
                        <a:rPr lang="en-US" sz="1800" b="1" dirty="0">
                          <a:solidFill>
                            <a:schemeClr val="accent6">
                              <a:lumMod val="75000"/>
                            </a:schemeClr>
                          </a:solidFill>
                        </a:rPr>
                        <a:t>Time</a:t>
                      </a:r>
                    </a:p>
                  </a:txBody>
                  <a:tcPr anchor="ctr">
                    <a:solidFill>
                      <a:schemeClr val="bg1">
                        <a:lumMod val="85000"/>
                      </a:schemeClr>
                    </a:solidFill>
                  </a:tcPr>
                </a:tc>
                <a:extLst>
                  <a:ext uri="{0D108BD9-81ED-4DB2-BD59-A6C34878D82A}">
                    <a16:rowId xmlns:a16="http://schemas.microsoft.com/office/drawing/2014/main" val="10001"/>
                  </a:ext>
                </a:extLst>
              </a:tr>
              <a:tr h="398506">
                <a:tc vMerge="1">
                  <a:txBody>
                    <a:bodyPr/>
                    <a:lstStyle/>
                    <a:p>
                      <a:endParaRPr lang="en-US" dirty="0"/>
                    </a:p>
                  </a:txBody>
                  <a:tcPr/>
                </a:tc>
                <a:tc>
                  <a:txBody>
                    <a:bodyPr/>
                    <a:lstStyle/>
                    <a:p>
                      <a:r>
                        <a:rPr lang="en-US" sz="1800" b="1" dirty="0">
                          <a:solidFill>
                            <a:srgbClr val="0070C0"/>
                          </a:solidFill>
                        </a:rPr>
                        <a:t>active</a:t>
                      </a:r>
                    </a:p>
                  </a:txBody>
                  <a:tcPr anchor="ctr">
                    <a:solidFill>
                      <a:schemeClr val="bg1">
                        <a:lumMod val="85000"/>
                      </a:schemeClr>
                    </a:solidFill>
                  </a:tcPr>
                </a:tc>
                <a:tc>
                  <a:txBody>
                    <a:bodyPr/>
                    <a:lstStyle/>
                    <a:p>
                      <a:r>
                        <a:rPr lang="en-US" sz="1800" b="1" dirty="0">
                          <a:solidFill>
                            <a:schemeClr val="accent6">
                              <a:lumMod val="75000"/>
                            </a:schemeClr>
                          </a:solidFill>
                        </a:rPr>
                        <a:t>Boolean</a:t>
                      </a:r>
                    </a:p>
                  </a:txBody>
                  <a:tcPr anchor="ctr">
                    <a:solidFill>
                      <a:schemeClr val="bg1">
                        <a:lumMod val="85000"/>
                      </a:schemeClr>
                    </a:solidFill>
                  </a:tcPr>
                </a:tc>
                <a:extLst>
                  <a:ext uri="{0D108BD9-81ED-4DB2-BD59-A6C34878D82A}">
                    <a16:rowId xmlns:a16="http://schemas.microsoft.com/office/drawing/2014/main" val="10002"/>
                  </a:ext>
                </a:extLst>
              </a:tr>
              <a:tr h="398506">
                <a:tc vMerge="1">
                  <a:txBody>
                    <a:bodyPr/>
                    <a:lstStyle/>
                    <a:p>
                      <a:endParaRPr lang="en-US" dirty="0"/>
                    </a:p>
                  </a:txBody>
                  <a:tcPr/>
                </a:tc>
                <a:tc>
                  <a:txBody>
                    <a:bodyPr/>
                    <a:lstStyle/>
                    <a:p>
                      <a:r>
                        <a:rPr lang="en-US" sz="1800" b="1" dirty="0">
                          <a:solidFill>
                            <a:srgbClr val="0070C0"/>
                          </a:solidFill>
                        </a:rPr>
                        <a:t>moduleId</a:t>
                      </a:r>
                    </a:p>
                  </a:txBody>
                  <a:tcPr anchor="ctr">
                    <a:solidFill>
                      <a:schemeClr val="bg1">
                        <a:lumMod val="85000"/>
                      </a:schemeClr>
                    </a:solidFill>
                  </a:tcPr>
                </a:tc>
                <a:tc>
                  <a:txBody>
                    <a:bodyPr/>
                    <a:lstStyle/>
                    <a:p>
                      <a:r>
                        <a:rPr lang="en-US" sz="1800" b="1" dirty="0">
                          <a:solidFill>
                            <a:schemeClr val="accent6">
                              <a:lumMod val="75000"/>
                            </a:schemeClr>
                          </a:solidFill>
                        </a:rPr>
                        <a:t>SCTID</a:t>
                      </a:r>
                    </a:p>
                  </a:txBody>
                  <a:tcPr anchor="ctr">
                    <a:solidFill>
                      <a:schemeClr val="bg1">
                        <a:lumMod val="85000"/>
                      </a:schemeClr>
                    </a:solidFill>
                  </a:tcPr>
                </a:tc>
                <a:extLst>
                  <a:ext uri="{0D108BD9-81ED-4DB2-BD59-A6C34878D82A}">
                    <a16:rowId xmlns:a16="http://schemas.microsoft.com/office/drawing/2014/main" val="10003"/>
                  </a:ext>
                </a:extLst>
              </a:tr>
              <a:tr h="720587">
                <a:tc>
                  <a:txBody>
                    <a:bodyPr/>
                    <a:lstStyle/>
                    <a:p>
                      <a:pPr algn="l"/>
                      <a:r>
                        <a:rPr lang="en-US" sz="2000" dirty="0">
                          <a:solidFill>
                            <a:schemeClr val="accent6"/>
                          </a:solidFill>
                        </a:rPr>
                        <a:t>An identifier of the reference set</a:t>
                      </a:r>
                    </a:p>
                    <a:p>
                      <a:pPr algn="l"/>
                      <a:r>
                        <a:rPr lang="en-US" sz="1800" dirty="0">
                          <a:solidFill>
                            <a:schemeClr val="accent6"/>
                          </a:solidFill>
                        </a:rPr>
                        <a:t>( &lt;&lt; </a:t>
                      </a:r>
                      <a:r>
                        <a:rPr lang="en-US" sz="1800" dirty="0">
                          <a:solidFill>
                            <a:srgbClr val="00B0F0"/>
                          </a:solidFill>
                        </a:rPr>
                        <a:t>|</a:t>
                      </a:r>
                      <a:r>
                        <a:rPr lang="en-US" sz="1800" b="0" i="0" u="none" strike="noStrike" cap="none" baseline="0" dirty="0">
                          <a:solidFill>
                            <a:srgbClr val="0070C0"/>
                          </a:solidFill>
                          <a:latin typeface="+mn-lt"/>
                          <a:ea typeface="+mn-ea"/>
                          <a:cs typeface="+mn-cs"/>
                          <a:sym typeface="Arial"/>
                          <a:rtl val="0"/>
                        </a:rPr>
                        <a:t>Association type reference set</a:t>
                      </a:r>
                      <a:r>
                        <a:rPr lang="en-US" sz="1800" dirty="0">
                          <a:solidFill>
                            <a:srgbClr val="00B0F0"/>
                          </a:solidFill>
                        </a:rPr>
                        <a:t>|</a:t>
                      </a:r>
                      <a:r>
                        <a:rPr lang="en-US" sz="1800" dirty="0">
                          <a:solidFill>
                            <a:schemeClr val="accent6"/>
                          </a:solidFill>
                        </a:rPr>
                        <a:t> ) </a:t>
                      </a:r>
                    </a:p>
                  </a:txBody>
                  <a:tcPr>
                    <a:solidFill>
                      <a:srgbClr val="8EB78C">
                        <a:alpha val="41176"/>
                      </a:srgbClr>
                    </a:solidFill>
                  </a:tcPr>
                </a:tc>
                <a:tc>
                  <a:txBody>
                    <a:bodyPr/>
                    <a:lstStyle/>
                    <a:p>
                      <a:r>
                        <a:rPr lang="en-US" sz="1800" b="1" dirty="0">
                          <a:solidFill>
                            <a:srgbClr val="0070C0"/>
                          </a:solidFill>
                        </a:rPr>
                        <a:t>refsetId</a:t>
                      </a:r>
                    </a:p>
                  </a:txBody>
                  <a:tcPr anchor="ctr">
                    <a:solidFill>
                      <a:srgbClr val="8EB78C">
                        <a:alpha val="41176"/>
                      </a:srgbClr>
                    </a:solidFill>
                  </a:tcPr>
                </a:tc>
                <a:tc>
                  <a:txBody>
                    <a:bodyPr/>
                    <a:lstStyle/>
                    <a:p>
                      <a:r>
                        <a:rPr lang="en-US" sz="1800" b="1" dirty="0">
                          <a:solidFill>
                            <a:schemeClr val="accent6">
                              <a:lumMod val="75000"/>
                            </a:schemeClr>
                          </a:solidFill>
                        </a:rPr>
                        <a:t>SCTID</a:t>
                      </a:r>
                    </a:p>
                  </a:txBody>
                  <a:tcPr anchor="ctr">
                    <a:solidFill>
                      <a:srgbClr val="8EB78C">
                        <a:alpha val="41176"/>
                      </a:srgbClr>
                    </a:solidFill>
                  </a:tcPr>
                </a:tc>
                <a:extLst>
                  <a:ext uri="{0D108BD9-81ED-4DB2-BD59-A6C34878D82A}">
                    <a16:rowId xmlns:a16="http://schemas.microsoft.com/office/drawing/2014/main" val="10004"/>
                  </a:ext>
                </a:extLst>
              </a:tr>
              <a:tr h="7533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accent6"/>
                          </a:solidFill>
                        </a:rPr>
                        <a:t>The source component of the association</a:t>
                      </a:r>
                    </a:p>
                  </a:txBody>
                  <a:tcPr>
                    <a:solidFill>
                      <a:srgbClr val="8EB78C">
                        <a:alpha val="41176"/>
                      </a:srgbClr>
                    </a:solidFill>
                  </a:tcPr>
                </a:tc>
                <a:tc>
                  <a:txBody>
                    <a:bodyPr/>
                    <a:lstStyle/>
                    <a:p>
                      <a:r>
                        <a:rPr lang="en-US" sz="1800" b="1" dirty="0">
                          <a:solidFill>
                            <a:srgbClr val="0070C0"/>
                          </a:solidFill>
                        </a:rPr>
                        <a:t>referencedComponentId</a:t>
                      </a:r>
                    </a:p>
                  </a:txBody>
                  <a:tcPr anchor="ctr">
                    <a:solidFill>
                      <a:srgbClr val="8EB78C">
                        <a:alpha val="41176"/>
                      </a:srgbClr>
                    </a:solidFill>
                  </a:tcPr>
                </a:tc>
                <a:tc>
                  <a:txBody>
                    <a:bodyPr/>
                    <a:lstStyle/>
                    <a:p>
                      <a:r>
                        <a:rPr lang="en-US" sz="1800" b="1" dirty="0">
                          <a:solidFill>
                            <a:schemeClr val="accent6">
                              <a:lumMod val="75000"/>
                            </a:schemeClr>
                          </a:solidFill>
                        </a:rPr>
                        <a:t>SCTID</a:t>
                      </a:r>
                    </a:p>
                  </a:txBody>
                  <a:tcPr anchor="ctr">
                    <a:solidFill>
                      <a:srgbClr val="8EB78C">
                        <a:alpha val="41176"/>
                      </a:srgbClr>
                    </a:solidFill>
                  </a:tcPr>
                </a:tc>
                <a:extLst>
                  <a:ext uri="{0D108BD9-81ED-4DB2-BD59-A6C34878D82A}">
                    <a16:rowId xmlns:a16="http://schemas.microsoft.com/office/drawing/2014/main" val="10005"/>
                  </a:ext>
                </a:extLst>
              </a:tr>
            </a:tbl>
          </a:graphicData>
        </a:graphic>
      </p:graphicFrame>
      <p:graphicFrame>
        <p:nvGraphicFramePr>
          <p:cNvPr id="11" name="Table 10">
            <a:extLst>
              <a:ext uri="{FF2B5EF4-FFF2-40B4-BE49-F238E27FC236}">
                <a16:creationId xmlns:a16="http://schemas.microsoft.com/office/drawing/2014/main" id="{EAC2E3C9-1D0A-E547-87C1-B0BD25656CD3}"/>
              </a:ext>
            </a:extLst>
          </p:cNvPr>
          <p:cNvGraphicFramePr>
            <a:graphicFrameLocks noGrp="1"/>
          </p:cNvGraphicFramePr>
          <p:nvPr>
            <p:extLst>
              <p:ext uri="{D42A27DB-BD31-4B8C-83A1-F6EECF244321}">
                <p14:modId xmlns:p14="http://schemas.microsoft.com/office/powerpoint/2010/main" val="2768425465"/>
              </p:ext>
            </p:extLst>
          </p:nvPr>
        </p:nvGraphicFramePr>
        <p:xfrm>
          <a:off x="368133" y="4876438"/>
          <a:ext cx="8443355" cy="701040"/>
        </p:xfrm>
        <a:graphic>
          <a:graphicData uri="http://schemas.openxmlformats.org/drawingml/2006/table">
            <a:tbl>
              <a:tblPr firstRow="1" bandRow="1"/>
              <a:tblGrid>
                <a:gridCol w="4482836">
                  <a:extLst>
                    <a:ext uri="{9D8B030D-6E8A-4147-A177-3AD203B41FA5}">
                      <a16:colId xmlns:a16="http://schemas.microsoft.com/office/drawing/2014/main" val="284956768"/>
                    </a:ext>
                  </a:extLst>
                </a:gridCol>
                <a:gridCol w="2882685">
                  <a:extLst>
                    <a:ext uri="{9D8B030D-6E8A-4147-A177-3AD203B41FA5}">
                      <a16:colId xmlns:a16="http://schemas.microsoft.com/office/drawing/2014/main" val="2849647250"/>
                    </a:ext>
                  </a:extLst>
                </a:gridCol>
                <a:gridCol w="1077834">
                  <a:extLst>
                    <a:ext uri="{9D8B030D-6E8A-4147-A177-3AD203B41FA5}">
                      <a16:colId xmlns:a16="http://schemas.microsoft.com/office/drawing/2014/main" val="2222965688"/>
                    </a:ext>
                  </a:extLst>
                </a:gridCol>
              </a:tblGrid>
              <a:tr h="6718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accent6"/>
                          </a:solidFill>
                        </a:rPr>
                        <a:t>The identifier of the target component of the association</a:t>
                      </a:r>
                    </a:p>
                  </a:txBody>
                  <a:tcPr anchor="ctr">
                    <a:solidFill>
                      <a:srgbClr val="FFB78C">
                        <a:alpha val="41176"/>
                      </a:srgbClr>
                    </a:solidFill>
                  </a:tcPr>
                </a:tc>
                <a:tc>
                  <a:txBody>
                    <a:bodyPr/>
                    <a:lstStyle/>
                    <a:p>
                      <a:r>
                        <a:rPr lang="en-US" sz="1800" b="1" dirty="0" err="1">
                          <a:solidFill>
                            <a:srgbClr val="0070C0"/>
                          </a:solidFill>
                        </a:rPr>
                        <a:t>targetComponentId</a:t>
                      </a:r>
                      <a:endParaRPr lang="en-US" sz="1800" b="1" dirty="0">
                        <a:solidFill>
                          <a:srgbClr val="0070C0"/>
                        </a:solidFill>
                      </a:endParaRPr>
                    </a:p>
                  </a:txBody>
                  <a:tcPr anchor="ctr">
                    <a:solidFill>
                      <a:srgbClr val="FFB78C">
                        <a:alpha val="41176"/>
                      </a:srgbClr>
                    </a:solidFill>
                  </a:tcPr>
                </a:tc>
                <a:tc>
                  <a:txBody>
                    <a:bodyPr/>
                    <a:lstStyle/>
                    <a:p>
                      <a:r>
                        <a:rPr lang="en-US" sz="1800" b="1" dirty="0">
                          <a:solidFill>
                            <a:schemeClr val="accent6">
                              <a:lumMod val="75000"/>
                            </a:schemeClr>
                          </a:solidFill>
                        </a:rPr>
                        <a:t>SCTID</a:t>
                      </a:r>
                    </a:p>
                  </a:txBody>
                  <a:tcPr anchor="ctr">
                    <a:solidFill>
                      <a:srgbClr val="FFB78C">
                        <a:alpha val="41176"/>
                      </a:srgbClr>
                    </a:solidFill>
                  </a:tcPr>
                </a:tc>
                <a:extLst>
                  <a:ext uri="{0D108BD9-81ED-4DB2-BD59-A6C34878D82A}">
                    <a16:rowId xmlns:a16="http://schemas.microsoft.com/office/drawing/2014/main" val="2425106319"/>
                  </a:ext>
                </a:extLst>
              </a:tr>
            </a:tbl>
          </a:graphicData>
        </a:graphic>
      </p:graphicFrame>
      <p:sp>
        <p:nvSpPr>
          <p:cNvPr id="4" name="Title 3"/>
          <p:cNvSpPr>
            <a:spLocks noGrp="1"/>
          </p:cNvSpPr>
          <p:nvPr>
            <p:ph type="title"/>
          </p:nvPr>
        </p:nvSpPr>
        <p:spPr>
          <a:xfrm>
            <a:off x="457199" y="744212"/>
            <a:ext cx="7426037" cy="547719"/>
          </a:xfrm>
        </p:spPr>
        <p:txBody>
          <a:bodyPr/>
          <a:lstStyle/>
          <a:p>
            <a:r>
              <a:rPr lang="en-US" dirty="0"/>
              <a:t>Data Structure</a:t>
            </a:r>
            <a:endParaRPr lang="en-US" noProof="0" dirty="0">
              <a:latin typeface="+mn-lt"/>
            </a:endParaRPr>
          </a:p>
        </p:txBody>
      </p:sp>
    </p:spTree>
    <p:custDataLst>
      <p:tags r:id="rId1"/>
    </p:custDataLst>
    <p:extLst>
      <p:ext uri="{BB962C8B-B14F-4D97-AF65-F5344CB8AC3E}">
        <p14:creationId xmlns:p14="http://schemas.microsoft.com/office/powerpoint/2010/main" val="857589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pic>
        <p:nvPicPr>
          <p:cNvPr id="6" name="Picture 5">
            <a:extLst>
              <a:ext uri="{FF2B5EF4-FFF2-40B4-BE49-F238E27FC236}">
                <a16:creationId xmlns:a16="http://schemas.microsoft.com/office/drawing/2014/main" id="{403A8465-B9A0-534E-B7E6-875F89D079D2}"/>
              </a:ext>
            </a:extLst>
          </p:cNvPr>
          <p:cNvPicPr>
            <a:picLocks noChangeAspect="1"/>
          </p:cNvPicPr>
          <p:nvPr/>
        </p:nvPicPr>
        <p:blipFill rotWithShape="1">
          <a:blip r:embed="rId4"/>
          <a:srcRect r="6250"/>
          <a:stretch/>
        </p:blipFill>
        <p:spPr>
          <a:xfrm>
            <a:off x="365760" y="1566020"/>
            <a:ext cx="8572500" cy="3885979"/>
          </a:xfrm>
          <a:prstGeom prst="rect">
            <a:avLst/>
          </a:prstGeom>
        </p:spPr>
      </p:pic>
    </p:spTree>
    <p:custDataLst>
      <p:tags r:id="rId1"/>
    </p:custDataLst>
    <p:extLst>
      <p:ext uri="{BB962C8B-B14F-4D97-AF65-F5344CB8AC3E}">
        <p14:creationId xmlns:p14="http://schemas.microsoft.com/office/powerpoint/2010/main" val="13847820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Inactivation Values and Historical Associations</a:t>
            </a:r>
          </a:p>
        </p:txBody>
      </p:sp>
      <p:sp>
        <p:nvSpPr>
          <p:cNvPr id="4" name="Rectangle 3">
            <a:extLst>
              <a:ext uri="{FF2B5EF4-FFF2-40B4-BE49-F238E27FC236}">
                <a16:creationId xmlns:a16="http://schemas.microsoft.com/office/drawing/2014/main" id="{D0CD6F11-E8A2-7E43-A2AF-FB22C17A7D7A}"/>
              </a:ext>
            </a:extLst>
          </p:cNvPr>
          <p:cNvSpPr/>
          <p:nvPr/>
        </p:nvSpPr>
        <p:spPr>
          <a:xfrm>
            <a:off x="457200" y="1864710"/>
            <a:ext cx="3097530" cy="411480"/>
          </a:xfrm>
          <a:prstGeom prst="rect">
            <a:avLst/>
          </a:prstGeom>
          <a:solidFill>
            <a:srgbClr val="D8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rgbClr val="002060"/>
                </a:solidFill>
              </a:rPr>
              <a:t>Reason for inactivation</a:t>
            </a:r>
          </a:p>
        </p:txBody>
      </p:sp>
      <p:sp>
        <p:nvSpPr>
          <p:cNvPr id="7" name="Rectangle 6">
            <a:extLst>
              <a:ext uri="{FF2B5EF4-FFF2-40B4-BE49-F238E27FC236}">
                <a16:creationId xmlns:a16="http://schemas.microsoft.com/office/drawing/2014/main" id="{22194C47-F495-4942-B713-66FCE87C6FFE}"/>
              </a:ext>
            </a:extLst>
          </p:cNvPr>
          <p:cNvSpPr/>
          <p:nvPr/>
        </p:nvSpPr>
        <p:spPr>
          <a:xfrm>
            <a:off x="4411980" y="1864710"/>
            <a:ext cx="4274820" cy="411480"/>
          </a:xfrm>
          <a:prstGeom prst="rect">
            <a:avLst/>
          </a:prstGeom>
          <a:solidFill>
            <a:srgbClr val="D8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rgbClr val="002060"/>
                </a:solidFill>
              </a:rPr>
              <a:t>Historical association reference set</a:t>
            </a:r>
          </a:p>
        </p:txBody>
      </p:sp>
      <p:cxnSp>
        <p:nvCxnSpPr>
          <p:cNvPr id="8" name="Straight Arrow Connector 7">
            <a:extLst>
              <a:ext uri="{FF2B5EF4-FFF2-40B4-BE49-F238E27FC236}">
                <a16:creationId xmlns:a16="http://schemas.microsoft.com/office/drawing/2014/main" id="{7CE7C659-DAA6-9541-8BE6-FA37EFE667AE}"/>
              </a:ext>
            </a:extLst>
          </p:cNvPr>
          <p:cNvCxnSpPr>
            <a:stCxn id="4" idx="3"/>
            <a:endCxn id="7" idx="1"/>
          </p:cNvCxnSpPr>
          <p:nvPr/>
        </p:nvCxnSpPr>
        <p:spPr>
          <a:xfrm>
            <a:off x="3554730" y="2070450"/>
            <a:ext cx="857250" cy="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D61B2BF8-39EB-F94F-A7E8-C73143D96B0B}"/>
              </a:ext>
            </a:extLst>
          </p:cNvPr>
          <p:cNvSpPr/>
          <p:nvPr/>
        </p:nvSpPr>
        <p:spPr>
          <a:xfrm>
            <a:off x="4411980" y="2620369"/>
            <a:ext cx="4274820" cy="530290"/>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solidFill>
                  <a:schemeClr val="tx1"/>
                </a:solidFill>
              </a:rPr>
              <a:t>POSSIBLY EQUIVALENT TO </a:t>
            </a:r>
            <a:br>
              <a:rPr lang="en-AU" sz="1600" dirty="0">
                <a:solidFill>
                  <a:schemeClr val="tx1"/>
                </a:solidFill>
              </a:rPr>
            </a:br>
            <a:r>
              <a:rPr lang="en-AU" sz="1600" dirty="0">
                <a:solidFill>
                  <a:schemeClr val="tx1"/>
                </a:solidFill>
              </a:rPr>
              <a:t>association reference set</a:t>
            </a:r>
          </a:p>
        </p:txBody>
      </p:sp>
      <p:sp>
        <p:nvSpPr>
          <p:cNvPr id="11" name="Rectangle 10">
            <a:extLst>
              <a:ext uri="{FF2B5EF4-FFF2-40B4-BE49-F238E27FC236}">
                <a16:creationId xmlns:a16="http://schemas.microsoft.com/office/drawing/2014/main" id="{C67C12B8-D92C-8649-839C-38DB03601521}"/>
              </a:ext>
            </a:extLst>
          </p:cNvPr>
          <p:cNvSpPr/>
          <p:nvPr/>
        </p:nvSpPr>
        <p:spPr>
          <a:xfrm>
            <a:off x="4411980" y="3332839"/>
            <a:ext cx="4274820" cy="530290"/>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solidFill>
                  <a:schemeClr val="tx1"/>
                </a:solidFill>
              </a:rPr>
              <a:t>MOVED TO </a:t>
            </a:r>
            <a:br>
              <a:rPr lang="en-AU" sz="1600" dirty="0">
                <a:solidFill>
                  <a:schemeClr val="tx1"/>
                </a:solidFill>
              </a:rPr>
            </a:br>
            <a:r>
              <a:rPr lang="en-AU" sz="1600" dirty="0">
                <a:solidFill>
                  <a:schemeClr val="tx1"/>
                </a:solidFill>
              </a:rPr>
              <a:t>association reference set</a:t>
            </a:r>
          </a:p>
        </p:txBody>
      </p:sp>
      <p:sp>
        <p:nvSpPr>
          <p:cNvPr id="12" name="Rectangle 11">
            <a:extLst>
              <a:ext uri="{FF2B5EF4-FFF2-40B4-BE49-F238E27FC236}">
                <a16:creationId xmlns:a16="http://schemas.microsoft.com/office/drawing/2014/main" id="{A2B174C5-1A66-8B44-82F8-22ECD929E880}"/>
              </a:ext>
            </a:extLst>
          </p:cNvPr>
          <p:cNvSpPr/>
          <p:nvPr/>
        </p:nvSpPr>
        <p:spPr>
          <a:xfrm>
            <a:off x="4411980" y="4055561"/>
            <a:ext cx="4274820" cy="530290"/>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solidFill>
                  <a:schemeClr val="tx1"/>
                </a:solidFill>
              </a:rPr>
              <a:t>REPLACED BY</a:t>
            </a:r>
            <a:br>
              <a:rPr lang="en-AU" sz="1600" dirty="0">
                <a:solidFill>
                  <a:schemeClr val="tx1"/>
                </a:solidFill>
              </a:rPr>
            </a:br>
            <a:r>
              <a:rPr lang="en-AU" sz="1600" dirty="0">
                <a:solidFill>
                  <a:schemeClr val="tx1"/>
                </a:solidFill>
              </a:rPr>
              <a:t>association reference set</a:t>
            </a:r>
          </a:p>
        </p:txBody>
      </p:sp>
      <p:sp>
        <p:nvSpPr>
          <p:cNvPr id="13" name="Rectangle 12">
            <a:extLst>
              <a:ext uri="{FF2B5EF4-FFF2-40B4-BE49-F238E27FC236}">
                <a16:creationId xmlns:a16="http://schemas.microsoft.com/office/drawing/2014/main" id="{7B2C37F7-2864-FE40-B29D-BE424B27F4CD}"/>
              </a:ext>
            </a:extLst>
          </p:cNvPr>
          <p:cNvSpPr/>
          <p:nvPr/>
        </p:nvSpPr>
        <p:spPr>
          <a:xfrm>
            <a:off x="4411980" y="4757779"/>
            <a:ext cx="4274820" cy="530290"/>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solidFill>
                  <a:schemeClr val="tx1"/>
                </a:solidFill>
              </a:rPr>
              <a:t>SAME AS</a:t>
            </a:r>
            <a:br>
              <a:rPr lang="en-AU" sz="1600" dirty="0">
                <a:solidFill>
                  <a:schemeClr val="tx1"/>
                </a:solidFill>
              </a:rPr>
            </a:br>
            <a:r>
              <a:rPr lang="en-AU" sz="1600" dirty="0">
                <a:solidFill>
                  <a:schemeClr val="tx1"/>
                </a:solidFill>
              </a:rPr>
              <a:t>association reference set</a:t>
            </a:r>
          </a:p>
        </p:txBody>
      </p:sp>
      <p:sp>
        <p:nvSpPr>
          <p:cNvPr id="14" name="Rectangle 13">
            <a:extLst>
              <a:ext uri="{FF2B5EF4-FFF2-40B4-BE49-F238E27FC236}">
                <a16:creationId xmlns:a16="http://schemas.microsoft.com/office/drawing/2014/main" id="{9ECD0B2A-5887-1E41-9CF6-70CE6CB26D75}"/>
              </a:ext>
            </a:extLst>
          </p:cNvPr>
          <p:cNvSpPr/>
          <p:nvPr/>
        </p:nvSpPr>
        <p:spPr>
          <a:xfrm>
            <a:off x="4411980" y="5503417"/>
            <a:ext cx="4274820" cy="530290"/>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solidFill>
                  <a:schemeClr val="tx1"/>
                </a:solidFill>
              </a:rPr>
              <a:t>REFERS TO concept</a:t>
            </a:r>
            <a:br>
              <a:rPr lang="en-AU" sz="1600" dirty="0">
                <a:solidFill>
                  <a:schemeClr val="tx1"/>
                </a:solidFill>
              </a:rPr>
            </a:br>
            <a:r>
              <a:rPr lang="en-AU" sz="1600" dirty="0">
                <a:solidFill>
                  <a:schemeClr val="tx1"/>
                </a:solidFill>
              </a:rPr>
              <a:t>association reference set</a:t>
            </a:r>
          </a:p>
        </p:txBody>
      </p:sp>
      <p:sp>
        <p:nvSpPr>
          <p:cNvPr id="15" name="Rectangle 14">
            <a:extLst>
              <a:ext uri="{FF2B5EF4-FFF2-40B4-BE49-F238E27FC236}">
                <a16:creationId xmlns:a16="http://schemas.microsoft.com/office/drawing/2014/main" id="{24A9FF53-20D9-BB43-8476-8DC5BFA49056}"/>
              </a:ext>
            </a:extLst>
          </p:cNvPr>
          <p:cNvSpPr/>
          <p:nvPr/>
        </p:nvSpPr>
        <p:spPr>
          <a:xfrm>
            <a:off x="457200" y="2620369"/>
            <a:ext cx="3097530" cy="530290"/>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solidFill>
                  <a:schemeClr val="tx1"/>
                </a:solidFill>
              </a:rPr>
              <a:t>Ambiguous component</a:t>
            </a:r>
          </a:p>
        </p:txBody>
      </p:sp>
      <p:cxnSp>
        <p:nvCxnSpPr>
          <p:cNvPr id="16" name="Straight Arrow Connector 15">
            <a:extLst>
              <a:ext uri="{FF2B5EF4-FFF2-40B4-BE49-F238E27FC236}">
                <a16:creationId xmlns:a16="http://schemas.microsoft.com/office/drawing/2014/main" id="{89833A75-3168-914C-8397-09909C7D80A8}"/>
              </a:ext>
            </a:extLst>
          </p:cNvPr>
          <p:cNvCxnSpPr>
            <a:cxnSpLocks/>
            <a:stCxn id="15" idx="3"/>
            <a:endCxn id="10" idx="1"/>
          </p:cNvCxnSpPr>
          <p:nvPr/>
        </p:nvCxnSpPr>
        <p:spPr>
          <a:xfrm>
            <a:off x="3554730" y="2885514"/>
            <a:ext cx="857250" cy="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67674B79-5C97-F74F-BFF8-8BD0735779D5}"/>
              </a:ext>
            </a:extLst>
          </p:cNvPr>
          <p:cNvSpPr/>
          <p:nvPr/>
        </p:nvSpPr>
        <p:spPr>
          <a:xfrm>
            <a:off x="457200" y="3337965"/>
            <a:ext cx="3097530" cy="530290"/>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solidFill>
                  <a:schemeClr val="tx1"/>
                </a:solidFill>
              </a:rPr>
              <a:t>Pending move</a:t>
            </a:r>
          </a:p>
        </p:txBody>
      </p:sp>
      <p:sp>
        <p:nvSpPr>
          <p:cNvPr id="20" name="Rectangle 19">
            <a:extLst>
              <a:ext uri="{FF2B5EF4-FFF2-40B4-BE49-F238E27FC236}">
                <a16:creationId xmlns:a16="http://schemas.microsoft.com/office/drawing/2014/main" id="{E253891E-7C66-BC4B-9924-F24B7D3C0D7D}"/>
              </a:ext>
            </a:extLst>
          </p:cNvPr>
          <p:cNvSpPr/>
          <p:nvPr/>
        </p:nvSpPr>
        <p:spPr>
          <a:xfrm>
            <a:off x="457200" y="4055561"/>
            <a:ext cx="3097530" cy="530290"/>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solidFill>
                  <a:schemeClr val="tx1"/>
                </a:solidFill>
              </a:rPr>
              <a:t>Erroneous component</a:t>
            </a:r>
          </a:p>
        </p:txBody>
      </p:sp>
      <p:sp>
        <p:nvSpPr>
          <p:cNvPr id="21" name="Rectangle 20">
            <a:extLst>
              <a:ext uri="{FF2B5EF4-FFF2-40B4-BE49-F238E27FC236}">
                <a16:creationId xmlns:a16="http://schemas.microsoft.com/office/drawing/2014/main" id="{040E3818-1DD3-2C41-AA05-0926E345A73C}"/>
              </a:ext>
            </a:extLst>
          </p:cNvPr>
          <p:cNvSpPr/>
          <p:nvPr/>
        </p:nvSpPr>
        <p:spPr>
          <a:xfrm>
            <a:off x="457200" y="4757779"/>
            <a:ext cx="3097530" cy="530290"/>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solidFill>
                  <a:schemeClr val="tx1"/>
                </a:solidFill>
              </a:rPr>
              <a:t>Duplicate component</a:t>
            </a:r>
          </a:p>
        </p:txBody>
      </p:sp>
      <p:sp>
        <p:nvSpPr>
          <p:cNvPr id="22" name="Rectangle 21">
            <a:extLst>
              <a:ext uri="{FF2B5EF4-FFF2-40B4-BE49-F238E27FC236}">
                <a16:creationId xmlns:a16="http://schemas.microsoft.com/office/drawing/2014/main" id="{D7987348-E401-A845-99A5-03020A5FAAD1}"/>
              </a:ext>
            </a:extLst>
          </p:cNvPr>
          <p:cNvSpPr/>
          <p:nvPr/>
        </p:nvSpPr>
        <p:spPr>
          <a:xfrm>
            <a:off x="457200" y="5503417"/>
            <a:ext cx="3097530" cy="530290"/>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dirty="0">
                <a:solidFill>
                  <a:schemeClr val="tx1"/>
                </a:solidFill>
              </a:rPr>
              <a:t>Inappropriate component</a:t>
            </a:r>
          </a:p>
        </p:txBody>
      </p:sp>
      <p:cxnSp>
        <p:nvCxnSpPr>
          <p:cNvPr id="23" name="Straight Arrow Connector 22">
            <a:extLst>
              <a:ext uri="{FF2B5EF4-FFF2-40B4-BE49-F238E27FC236}">
                <a16:creationId xmlns:a16="http://schemas.microsoft.com/office/drawing/2014/main" id="{444780F9-4078-304D-8DC3-256EA1512257}"/>
              </a:ext>
            </a:extLst>
          </p:cNvPr>
          <p:cNvCxnSpPr>
            <a:cxnSpLocks/>
            <a:stCxn id="19" idx="3"/>
            <a:endCxn id="11" idx="1"/>
          </p:cNvCxnSpPr>
          <p:nvPr/>
        </p:nvCxnSpPr>
        <p:spPr>
          <a:xfrm flipV="1">
            <a:off x="3554730" y="3597984"/>
            <a:ext cx="857250" cy="5126"/>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141A78DE-33C2-C24A-A43F-183CE30B0B5F}"/>
              </a:ext>
            </a:extLst>
          </p:cNvPr>
          <p:cNvCxnSpPr>
            <a:cxnSpLocks/>
            <a:stCxn id="20" idx="3"/>
            <a:endCxn id="12" idx="1"/>
          </p:cNvCxnSpPr>
          <p:nvPr/>
        </p:nvCxnSpPr>
        <p:spPr>
          <a:xfrm>
            <a:off x="3554730" y="4320706"/>
            <a:ext cx="857250" cy="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2D10899E-2F14-3A47-AC59-906909D186D5}"/>
              </a:ext>
            </a:extLst>
          </p:cNvPr>
          <p:cNvCxnSpPr>
            <a:cxnSpLocks/>
            <a:stCxn id="22" idx="3"/>
            <a:endCxn id="14" idx="1"/>
          </p:cNvCxnSpPr>
          <p:nvPr/>
        </p:nvCxnSpPr>
        <p:spPr>
          <a:xfrm>
            <a:off x="3554730" y="5768562"/>
            <a:ext cx="857250" cy="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BD69777-B24E-DB47-AECD-74A811F0249E}"/>
              </a:ext>
            </a:extLst>
          </p:cNvPr>
          <p:cNvCxnSpPr>
            <a:cxnSpLocks/>
            <a:stCxn id="21" idx="3"/>
            <a:endCxn id="13" idx="1"/>
          </p:cNvCxnSpPr>
          <p:nvPr/>
        </p:nvCxnSpPr>
        <p:spPr>
          <a:xfrm>
            <a:off x="3554730" y="5022924"/>
            <a:ext cx="857250" cy="0"/>
          </a:xfrm>
          <a:prstGeom prst="straightConnector1">
            <a:avLst/>
          </a:prstGeom>
          <a:ln w="3810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824936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a:t>Overview</a:t>
            </a:r>
            <a:endParaRPr lang="en-US" noProof="0" dirty="0"/>
          </a:p>
        </p:txBody>
      </p:sp>
      <p:sp>
        <p:nvSpPr>
          <p:cNvPr id="5" name="Content Placeholder 4"/>
          <p:cNvSpPr>
            <a:spLocks noGrp="1"/>
          </p:cNvSpPr>
          <p:nvPr>
            <p:ph idx="1"/>
          </p:nvPr>
        </p:nvSpPr>
        <p:spPr>
          <a:xfrm>
            <a:off x="457200" y="1428736"/>
            <a:ext cx="8229600" cy="5000660"/>
          </a:xfrm>
        </p:spPr>
        <p:txBody>
          <a:bodyPr/>
          <a:lstStyle/>
          <a:p>
            <a:r>
              <a:rPr lang="en-US" dirty="0"/>
              <a:t>Purpose and principles</a:t>
            </a:r>
          </a:p>
          <a:p>
            <a:r>
              <a:rPr lang="en-US" dirty="0"/>
              <a:t>Attribute value type </a:t>
            </a:r>
            <a:r>
              <a:rPr lang="en-US" dirty="0" err="1"/>
              <a:t>refset</a:t>
            </a:r>
            <a:endParaRPr lang="en-US" dirty="0"/>
          </a:p>
          <a:p>
            <a:r>
              <a:rPr lang="en-US" dirty="0"/>
              <a:t>Association type </a:t>
            </a:r>
            <a:r>
              <a:rPr lang="en-US" dirty="0" err="1"/>
              <a:t>refset</a:t>
            </a:r>
            <a:endParaRPr lang="en-US" dirty="0"/>
          </a:p>
        </p:txBody>
      </p:sp>
      <p:sp>
        <p:nvSpPr>
          <p:cNvPr id="7" name="Rounded Rectangle 6"/>
          <p:cNvSpPr/>
          <p:nvPr/>
        </p:nvSpPr>
        <p:spPr>
          <a:xfrm>
            <a:off x="457200" y="3807070"/>
            <a:ext cx="8229600" cy="282233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endParaRPr lang="en-US" sz="1800" b="1" dirty="0">
              <a:solidFill>
                <a:srgbClr val="21208A"/>
              </a:solidFill>
            </a:endParaRPr>
          </a:p>
        </p:txBody>
      </p:sp>
      <p:pic>
        <p:nvPicPr>
          <p:cNvPr id="8" name="Picture 7">
            <a:extLst>
              <a:ext uri="{FF2B5EF4-FFF2-40B4-BE49-F238E27FC236}">
                <a16:creationId xmlns:a16="http://schemas.microsoft.com/office/drawing/2014/main" id="{60BE47F5-4C91-2C49-8A3E-5D04B5D9C964}"/>
              </a:ext>
            </a:extLst>
          </p:cNvPr>
          <p:cNvPicPr>
            <a:picLocks noChangeAspect="1"/>
          </p:cNvPicPr>
          <p:nvPr/>
        </p:nvPicPr>
        <p:blipFill>
          <a:blip r:embed="rId4"/>
          <a:stretch>
            <a:fillRect/>
          </a:stretch>
        </p:blipFill>
        <p:spPr>
          <a:xfrm>
            <a:off x="5165702" y="2011440"/>
            <a:ext cx="3711598" cy="4241826"/>
          </a:xfrm>
          <a:prstGeom prst="rect">
            <a:avLst/>
          </a:prstGeom>
        </p:spPr>
      </p:pic>
      <p:sp>
        <p:nvSpPr>
          <p:cNvPr id="2" name="Oval 1">
            <a:extLst>
              <a:ext uri="{FF2B5EF4-FFF2-40B4-BE49-F238E27FC236}">
                <a16:creationId xmlns:a16="http://schemas.microsoft.com/office/drawing/2014/main" id="{EC827473-C7EB-1A48-91DC-E27C4EE86567}"/>
              </a:ext>
            </a:extLst>
          </p:cNvPr>
          <p:cNvSpPr/>
          <p:nvPr/>
        </p:nvSpPr>
        <p:spPr>
          <a:xfrm>
            <a:off x="6252983" y="4452079"/>
            <a:ext cx="2141510" cy="1977318"/>
          </a:xfrm>
          <a:prstGeom prst="ellipse">
            <a:avLst/>
          </a:prstGeom>
          <a:solidFill>
            <a:srgbClr val="FFFFFF">
              <a:alpha val="78824"/>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D969980-95DD-3A43-98F3-772293B7B62E}"/>
              </a:ext>
            </a:extLst>
          </p:cNvPr>
          <p:cNvSpPr/>
          <p:nvPr/>
        </p:nvSpPr>
        <p:spPr>
          <a:xfrm>
            <a:off x="6775506" y="4586990"/>
            <a:ext cx="1131756" cy="160805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147EA4A-9E1C-994F-8151-BEE079B2E861}"/>
              </a:ext>
            </a:extLst>
          </p:cNvPr>
          <p:cNvPicPr>
            <a:picLocks noChangeAspect="1"/>
          </p:cNvPicPr>
          <p:nvPr/>
        </p:nvPicPr>
        <p:blipFill>
          <a:blip r:embed="rId5"/>
          <a:stretch>
            <a:fillRect/>
          </a:stretch>
        </p:blipFill>
        <p:spPr>
          <a:xfrm>
            <a:off x="6357913" y="4646855"/>
            <a:ext cx="1966942" cy="1782541"/>
          </a:xfrm>
          <a:prstGeom prst="rect">
            <a:avLst/>
          </a:prstGeom>
        </p:spPr>
      </p:pic>
    </p:spTree>
    <p:custDataLst>
      <p:tags r:id="rId1"/>
    </p:custDataLst>
    <p:extLst>
      <p:ext uri="{BB962C8B-B14F-4D97-AF65-F5344CB8AC3E}">
        <p14:creationId xmlns:p14="http://schemas.microsoft.com/office/powerpoint/2010/main" val="3972020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REPLACED BY Example</a:t>
            </a:r>
            <a:endParaRPr lang="en-US" noProof="0" dirty="0">
              <a:latin typeface="+mn-lt"/>
            </a:endParaRP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3923300092"/>
              </p:ext>
            </p:extLst>
          </p:nvPr>
        </p:nvGraphicFramePr>
        <p:xfrm>
          <a:off x="457201" y="1898568"/>
          <a:ext cx="8229599" cy="2087880"/>
        </p:xfrm>
        <a:graphic>
          <a:graphicData uri="http://schemas.openxmlformats.org/drawingml/2006/table">
            <a:tbl>
              <a:tblPr firstRow="1" bandRow="1">
                <a:tableStyleId>{3C2FFA5D-87B4-456A-9821-1D502468CF0F}</a:tableStyleId>
              </a:tblPr>
              <a:tblGrid>
                <a:gridCol w="503132">
                  <a:extLst>
                    <a:ext uri="{9D8B030D-6E8A-4147-A177-3AD203B41FA5}">
                      <a16:colId xmlns:a16="http://schemas.microsoft.com/office/drawing/2014/main" val="20000"/>
                    </a:ext>
                  </a:extLst>
                </a:gridCol>
                <a:gridCol w="2806995">
                  <a:extLst>
                    <a:ext uri="{9D8B030D-6E8A-4147-A177-3AD203B41FA5}">
                      <a16:colId xmlns:a16="http://schemas.microsoft.com/office/drawing/2014/main" val="20001"/>
                    </a:ext>
                  </a:extLst>
                </a:gridCol>
                <a:gridCol w="2343983">
                  <a:extLst>
                    <a:ext uri="{9D8B030D-6E8A-4147-A177-3AD203B41FA5}">
                      <a16:colId xmlns:a16="http://schemas.microsoft.com/office/drawing/2014/main" val="20002"/>
                    </a:ext>
                  </a:extLst>
                </a:gridCol>
                <a:gridCol w="2575489">
                  <a:extLst>
                    <a:ext uri="{9D8B030D-6E8A-4147-A177-3AD203B41FA5}">
                      <a16:colId xmlns:a16="http://schemas.microsoft.com/office/drawing/2014/main" val="20003"/>
                    </a:ext>
                  </a:extLst>
                </a:gridCol>
              </a:tblGrid>
              <a:tr h="370840">
                <a:tc>
                  <a:txBody>
                    <a:bodyPr/>
                    <a:lstStyle/>
                    <a:p>
                      <a:pPr algn="ctr"/>
                      <a:r>
                        <a:rPr lang="en-US" sz="1800" b="1" dirty="0">
                          <a:solidFill>
                            <a:schemeClr val="accent4"/>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600" dirty="0" err="1">
                          <a:solidFill>
                            <a:schemeClr val="accent4"/>
                          </a:solidFill>
                        </a:rPr>
                        <a:t>refsetId</a:t>
                      </a:r>
                      <a:endParaRPr lang="en-US" sz="1600" dirty="0">
                        <a:solidFill>
                          <a:schemeClr val="accent4"/>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600" dirty="0">
                          <a:solidFill>
                            <a:schemeClr val="accent4"/>
                          </a:solidFill>
                        </a:rPr>
                        <a:t>referenced</a:t>
                      </a:r>
                      <a:br>
                        <a:rPr lang="en-US" sz="1600" dirty="0">
                          <a:solidFill>
                            <a:schemeClr val="accent4"/>
                          </a:solidFill>
                        </a:rPr>
                      </a:br>
                      <a:r>
                        <a:rPr lang="en-US" sz="1600" dirty="0">
                          <a:solidFill>
                            <a:schemeClr val="accent4"/>
                          </a:solidFill>
                        </a:rPr>
                        <a:t>ComponentId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600" dirty="0" err="1">
                          <a:solidFill>
                            <a:schemeClr val="accent4"/>
                          </a:solidFill>
                        </a:rPr>
                        <a:t>targetComponentId</a:t>
                      </a:r>
                      <a:endParaRPr lang="en-US" sz="1600" dirty="0">
                        <a:solidFill>
                          <a:schemeClr val="accent4"/>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extLst>
                  <a:ext uri="{0D108BD9-81ED-4DB2-BD59-A6C34878D82A}">
                    <a16:rowId xmlns:a16="http://schemas.microsoft.com/office/drawing/2014/main" val="10000"/>
                  </a:ext>
                </a:extLst>
              </a:tr>
              <a:tr h="370840">
                <a:tc>
                  <a:txBody>
                    <a:bodyPr/>
                    <a:lstStyle/>
                    <a:p>
                      <a:pPr algn="ctr"/>
                      <a:r>
                        <a:rPr lang="en-US" sz="18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fontAlgn="t"/>
                      <a:r>
                        <a:rPr lang="en-GB" sz="1600" u="none" strike="noStrike" dirty="0">
                          <a:solidFill>
                            <a:srgbClr val="606060"/>
                          </a:solidFill>
                          <a:effectLst/>
                        </a:rPr>
                        <a:t>900000000000526001</a:t>
                      </a:r>
                      <a:endParaRPr lang="en-GB" sz="16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600" u="none" strike="noStrike" dirty="0">
                          <a:solidFill>
                            <a:srgbClr val="606060"/>
                          </a:solidFill>
                          <a:effectLst/>
                        </a:rPr>
                        <a:t>100005</a:t>
                      </a:r>
                      <a:endParaRPr lang="en-GB" sz="16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600" u="none" strike="noStrike" dirty="0">
                          <a:solidFill>
                            <a:srgbClr val="606060"/>
                          </a:solidFill>
                          <a:effectLst/>
                        </a:rPr>
                        <a:t>138875005</a:t>
                      </a:r>
                      <a:r>
                        <a:rPr lang="en-GB" sz="1600" u="none" strike="noStrike" dirty="0">
                          <a:solidFill>
                            <a:srgbClr val="3B73AF"/>
                          </a:solidFill>
                          <a:effectLst/>
                        </a:rPr>
                        <a:t> </a:t>
                      </a:r>
                      <a:endParaRPr lang="en-GB" sz="16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40">
                <a:tc>
                  <a:txBody>
                    <a:bodyPr/>
                    <a:lstStyle/>
                    <a:p>
                      <a:pPr algn="ctr"/>
                      <a:r>
                        <a:rPr lang="en-US" sz="18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fontAlgn="t"/>
                      <a:r>
                        <a:rPr lang="en-GB" sz="1600" u="none" strike="noStrike" dirty="0">
                          <a:solidFill>
                            <a:srgbClr val="606060"/>
                          </a:solidFill>
                          <a:effectLst/>
                        </a:rPr>
                        <a:t>900000000000526001</a:t>
                      </a:r>
                      <a:endParaRPr lang="en-GB" sz="16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600" u="none" strike="noStrike" dirty="0">
                          <a:solidFill>
                            <a:srgbClr val="606060"/>
                          </a:solidFill>
                          <a:effectLst/>
                        </a:rPr>
                        <a:t>212002</a:t>
                      </a:r>
                      <a:endParaRPr lang="en-GB" sz="16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600" u="none" strike="noStrike" dirty="0">
                          <a:solidFill>
                            <a:srgbClr val="606060"/>
                          </a:solidFill>
                          <a:effectLst/>
                        </a:rPr>
                        <a:t>398450001</a:t>
                      </a:r>
                      <a:endParaRPr lang="en-GB" sz="16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0840">
                <a:tc>
                  <a:txBody>
                    <a:bodyPr/>
                    <a:lstStyle/>
                    <a:p>
                      <a:pPr algn="ctr"/>
                      <a:r>
                        <a:rPr lang="en-US" sz="18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fontAlgn="t"/>
                      <a:r>
                        <a:rPr lang="en-GB" sz="1600" u="none" strike="noStrike" dirty="0">
                          <a:solidFill>
                            <a:srgbClr val="606060"/>
                          </a:solidFill>
                          <a:effectLst/>
                        </a:rPr>
                        <a:t>900000000000526001</a:t>
                      </a:r>
                      <a:endParaRPr lang="en-GB" sz="16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600" u="none" strike="noStrike" dirty="0">
                          <a:solidFill>
                            <a:srgbClr val="606060"/>
                          </a:solidFill>
                          <a:effectLst/>
                        </a:rPr>
                        <a:t>225005</a:t>
                      </a:r>
                      <a:endParaRPr lang="en-GB" sz="16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600" u="none" strike="noStrike" dirty="0">
                          <a:solidFill>
                            <a:srgbClr val="606060"/>
                          </a:solidFill>
                          <a:effectLst/>
                        </a:rPr>
                        <a:t>133895001</a:t>
                      </a:r>
                      <a:r>
                        <a:rPr lang="en-GB" sz="1600" u="none" strike="noStrike" dirty="0">
                          <a:solidFill>
                            <a:srgbClr val="3B73AF"/>
                          </a:solidFill>
                          <a:effectLst/>
                        </a:rPr>
                        <a:t> </a:t>
                      </a:r>
                      <a:endParaRPr lang="en-GB" sz="16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4151729"/>
                  </a:ext>
                </a:extLst>
              </a:tr>
              <a:tr h="370840">
                <a:tc>
                  <a:txBody>
                    <a:bodyPr/>
                    <a:lstStyle/>
                    <a:p>
                      <a:pPr algn="ctr"/>
                      <a:r>
                        <a:rPr lang="en-US" sz="18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fontAlgn="t"/>
                      <a:r>
                        <a:rPr lang="en-GB" sz="1600" u="none" strike="noStrike" dirty="0">
                          <a:solidFill>
                            <a:srgbClr val="606060"/>
                          </a:solidFill>
                          <a:effectLst/>
                        </a:rPr>
                        <a:t>900000000000526001</a:t>
                      </a:r>
                      <a:endParaRPr lang="en-GB" sz="16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600" u="none" strike="noStrike" dirty="0">
                          <a:solidFill>
                            <a:srgbClr val="606060"/>
                          </a:solidFill>
                          <a:effectLst/>
                        </a:rPr>
                        <a:t>244003</a:t>
                      </a:r>
                      <a:r>
                        <a:rPr lang="en-GB" sz="1600" u="none" strike="noStrike" dirty="0">
                          <a:solidFill>
                            <a:srgbClr val="3B73AF"/>
                          </a:solidFill>
                          <a:effectLst/>
                        </a:rPr>
                        <a:t> </a:t>
                      </a:r>
                      <a:endParaRPr lang="en-GB" sz="16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r>
                        <a:rPr lang="en-GB" sz="1600" u="none" strike="noStrike" dirty="0">
                          <a:solidFill>
                            <a:srgbClr val="606060"/>
                          </a:solidFill>
                          <a:effectLst/>
                        </a:rPr>
                        <a:t>66659007</a:t>
                      </a:r>
                      <a:r>
                        <a:rPr lang="en-GB" sz="1600" u="none" strike="noStrike" dirty="0">
                          <a:solidFill>
                            <a:srgbClr val="3B73AF"/>
                          </a:solidFill>
                          <a:effectLst/>
                        </a:rPr>
                        <a:t> </a:t>
                      </a:r>
                      <a:endParaRPr lang="en-GB" sz="1600" dirty="0">
                        <a:effectLst/>
                      </a:endParaRPr>
                    </a:p>
                  </a:txBody>
                  <a:tcPr marL="95250" marR="95250" marT="66675" marB="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1664845"/>
                  </a:ext>
                </a:extLst>
              </a:tr>
            </a:tbl>
          </a:graphicData>
        </a:graphic>
      </p:graphicFrame>
    </p:spTree>
    <p:custDataLst>
      <p:tags r:id="rId1"/>
    </p:custDataLst>
    <p:extLst>
      <p:ext uri="{BB962C8B-B14F-4D97-AF65-F5344CB8AC3E}">
        <p14:creationId xmlns:p14="http://schemas.microsoft.com/office/powerpoint/2010/main" val="39317652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11">
            <a:extLst>
              <a:ext uri="{FF2B5EF4-FFF2-40B4-BE49-F238E27FC236}">
                <a16:creationId xmlns:a16="http://schemas.microsoft.com/office/drawing/2014/main" id="{96D5FD6E-0D55-6F46-AE28-86A154876E44}"/>
              </a:ext>
            </a:extLst>
          </p:cNvPr>
          <p:cNvGraphicFramePr>
            <a:graphicFrameLocks/>
          </p:cNvGraphicFramePr>
          <p:nvPr>
            <p:extLst>
              <p:ext uri="{D42A27DB-BD31-4B8C-83A1-F6EECF244321}">
                <p14:modId xmlns:p14="http://schemas.microsoft.com/office/powerpoint/2010/main" val="477399058"/>
              </p:ext>
            </p:extLst>
          </p:nvPr>
        </p:nvGraphicFramePr>
        <p:xfrm>
          <a:off x="457201" y="1898568"/>
          <a:ext cx="8229599" cy="3063240"/>
        </p:xfrm>
        <a:graphic>
          <a:graphicData uri="http://schemas.openxmlformats.org/drawingml/2006/table">
            <a:tbl>
              <a:tblPr firstRow="1" bandRow="1">
                <a:tableStyleId>{3C2FFA5D-87B4-456A-9821-1D502468CF0F}</a:tableStyleId>
              </a:tblPr>
              <a:tblGrid>
                <a:gridCol w="503132">
                  <a:extLst>
                    <a:ext uri="{9D8B030D-6E8A-4147-A177-3AD203B41FA5}">
                      <a16:colId xmlns:a16="http://schemas.microsoft.com/office/drawing/2014/main" val="20000"/>
                    </a:ext>
                  </a:extLst>
                </a:gridCol>
                <a:gridCol w="2578395">
                  <a:extLst>
                    <a:ext uri="{9D8B030D-6E8A-4147-A177-3AD203B41FA5}">
                      <a16:colId xmlns:a16="http://schemas.microsoft.com/office/drawing/2014/main" val="20001"/>
                    </a:ext>
                  </a:extLst>
                </a:gridCol>
                <a:gridCol w="2724912">
                  <a:extLst>
                    <a:ext uri="{9D8B030D-6E8A-4147-A177-3AD203B41FA5}">
                      <a16:colId xmlns:a16="http://schemas.microsoft.com/office/drawing/2014/main" val="20002"/>
                    </a:ext>
                  </a:extLst>
                </a:gridCol>
                <a:gridCol w="2423160">
                  <a:extLst>
                    <a:ext uri="{9D8B030D-6E8A-4147-A177-3AD203B41FA5}">
                      <a16:colId xmlns:a16="http://schemas.microsoft.com/office/drawing/2014/main" val="20003"/>
                    </a:ext>
                  </a:extLst>
                </a:gridCol>
              </a:tblGrid>
              <a:tr h="370840">
                <a:tc>
                  <a:txBody>
                    <a:bodyPr/>
                    <a:lstStyle/>
                    <a:p>
                      <a:pPr algn="ctr"/>
                      <a:r>
                        <a:rPr lang="en-US" sz="1800" b="1" dirty="0">
                          <a:solidFill>
                            <a:schemeClr val="accent4"/>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600" dirty="0" err="1">
                          <a:solidFill>
                            <a:schemeClr val="accent4"/>
                          </a:solidFill>
                        </a:rPr>
                        <a:t>refsetId</a:t>
                      </a:r>
                      <a:endParaRPr lang="en-US" sz="1600" dirty="0">
                        <a:solidFill>
                          <a:schemeClr val="accent4"/>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600" dirty="0">
                          <a:solidFill>
                            <a:schemeClr val="accent4"/>
                          </a:solidFill>
                        </a:rPr>
                        <a:t>referenced</a:t>
                      </a:r>
                      <a:br>
                        <a:rPr lang="en-US" sz="1600" dirty="0">
                          <a:solidFill>
                            <a:schemeClr val="accent4"/>
                          </a:solidFill>
                        </a:rPr>
                      </a:br>
                      <a:r>
                        <a:rPr lang="en-US" sz="1600" dirty="0">
                          <a:solidFill>
                            <a:schemeClr val="accent4"/>
                          </a:solidFill>
                        </a:rPr>
                        <a:t>ComponentId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ctr"/>
                      <a:r>
                        <a:rPr lang="en-US" sz="1600" dirty="0" err="1">
                          <a:solidFill>
                            <a:schemeClr val="accent4"/>
                          </a:solidFill>
                        </a:rPr>
                        <a:t>targetComponentId</a:t>
                      </a:r>
                      <a:endParaRPr lang="en-US" sz="1600" dirty="0">
                        <a:solidFill>
                          <a:schemeClr val="accent4"/>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extLst>
                  <a:ext uri="{0D108BD9-81ED-4DB2-BD59-A6C34878D82A}">
                    <a16:rowId xmlns:a16="http://schemas.microsoft.com/office/drawing/2014/main" val="10000"/>
                  </a:ext>
                </a:extLst>
              </a:tr>
              <a:tr h="370840">
                <a:tc>
                  <a:txBody>
                    <a:bodyPr/>
                    <a:lstStyle/>
                    <a:p>
                      <a:pPr algn="ctr"/>
                      <a:r>
                        <a:rPr lang="en-US" sz="18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l" fontAlgn="t"/>
                      <a:r>
                        <a:rPr lang="en-GB" sz="1600" u="none" strike="noStrike" dirty="0">
                          <a:solidFill>
                            <a:srgbClr val="00CCFF"/>
                          </a:solidFill>
                          <a:effectLst/>
                        </a:rPr>
                        <a:t>|</a:t>
                      </a:r>
                      <a:r>
                        <a:rPr lang="en-GB" sz="1600" u="none" strike="noStrike" dirty="0">
                          <a:solidFill>
                            <a:srgbClr val="000000"/>
                          </a:solidFill>
                          <a:effectLst/>
                        </a:rPr>
                        <a:t>REPLACED BY association reference set</a:t>
                      </a:r>
                      <a:r>
                        <a:rPr lang="en-GB" sz="1600" u="none" strike="noStrike" dirty="0">
                          <a:solidFill>
                            <a:srgbClr val="00CCFF"/>
                          </a:solidFill>
                          <a:effectLst/>
                        </a:rPr>
                        <a:t>|</a:t>
                      </a:r>
                      <a:endParaRPr lang="en-GB" sz="16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GB" sz="1600" u="none" strike="noStrike" dirty="0">
                          <a:solidFill>
                            <a:srgbClr val="00CCFF"/>
                          </a:solidFill>
                          <a:effectLst/>
                        </a:rPr>
                        <a:t>|</a:t>
                      </a:r>
                      <a:r>
                        <a:rPr lang="en-GB" sz="1600" u="none" strike="noStrike" dirty="0">
                          <a:solidFill>
                            <a:srgbClr val="000000"/>
                          </a:solidFill>
                          <a:effectLst/>
                        </a:rPr>
                        <a:t>SNOMED RT Concept</a:t>
                      </a:r>
                      <a:r>
                        <a:rPr lang="en-GB" sz="1600" u="none" strike="noStrike" dirty="0">
                          <a:solidFill>
                            <a:srgbClr val="00CCFF"/>
                          </a:solidFill>
                          <a:effectLst/>
                        </a:rPr>
                        <a:t>|</a:t>
                      </a:r>
                      <a:endParaRPr lang="en-GB" sz="16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GB" sz="1600" u="none" strike="noStrike" dirty="0">
                          <a:solidFill>
                            <a:srgbClr val="00CCFF"/>
                          </a:solidFill>
                          <a:effectLst/>
                        </a:rPr>
                        <a:t>|</a:t>
                      </a:r>
                      <a:r>
                        <a:rPr lang="en-GB" sz="1600" u="none" strike="noStrike" dirty="0">
                          <a:solidFill>
                            <a:srgbClr val="000000"/>
                          </a:solidFill>
                          <a:effectLst/>
                        </a:rPr>
                        <a:t>SNOMED CT Concept</a:t>
                      </a:r>
                      <a:r>
                        <a:rPr lang="en-GB" sz="1600" u="none" strike="noStrike" dirty="0">
                          <a:solidFill>
                            <a:srgbClr val="00CCFF"/>
                          </a:solidFill>
                          <a:effectLst/>
                        </a:rPr>
                        <a:t>|</a:t>
                      </a:r>
                      <a:endParaRPr lang="en-GB" sz="16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40">
                <a:tc>
                  <a:txBody>
                    <a:bodyPr/>
                    <a:lstStyle/>
                    <a:p>
                      <a:pPr algn="ctr"/>
                      <a:r>
                        <a:rPr lang="en-US" sz="18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l" fontAlgn="t"/>
                      <a:r>
                        <a:rPr lang="en-GB" sz="1600" u="none" strike="noStrike" dirty="0">
                          <a:solidFill>
                            <a:srgbClr val="00CCFF"/>
                          </a:solidFill>
                          <a:effectLst/>
                        </a:rPr>
                        <a:t>|</a:t>
                      </a:r>
                      <a:r>
                        <a:rPr lang="en-GB" sz="1600" u="none" strike="noStrike" dirty="0">
                          <a:solidFill>
                            <a:srgbClr val="000000"/>
                          </a:solidFill>
                          <a:effectLst/>
                        </a:rPr>
                        <a:t>REPLACED BY association reference set</a:t>
                      </a:r>
                      <a:r>
                        <a:rPr lang="en-GB" sz="1600" u="none" strike="noStrike" dirty="0">
                          <a:solidFill>
                            <a:srgbClr val="00CCFF"/>
                          </a:solidFill>
                          <a:effectLst/>
                        </a:rPr>
                        <a:t>|</a:t>
                      </a:r>
                      <a:endParaRPr lang="en-GB" sz="16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GB" sz="1600" u="none" strike="noStrike" dirty="0">
                          <a:solidFill>
                            <a:srgbClr val="00CCFF"/>
                          </a:solidFill>
                          <a:effectLst/>
                        </a:rPr>
                        <a:t>|</a:t>
                      </a:r>
                      <a:r>
                        <a:rPr lang="en-GB" sz="1600" u="none" strike="noStrike" dirty="0">
                          <a:solidFill>
                            <a:srgbClr val="000000"/>
                          </a:solidFill>
                          <a:effectLst/>
                        </a:rPr>
                        <a:t>Salmonella III </a:t>
                      </a:r>
                      <a:r>
                        <a:rPr lang="en-GB" sz="1600" u="none" strike="noStrike" dirty="0" err="1">
                          <a:solidFill>
                            <a:srgbClr val="000000"/>
                          </a:solidFill>
                          <a:effectLst/>
                        </a:rPr>
                        <a:t>arizonae</a:t>
                      </a:r>
                      <a:r>
                        <a:rPr lang="en-GB" sz="1600" u="none" strike="noStrike" dirty="0">
                          <a:solidFill>
                            <a:srgbClr val="000000"/>
                          </a:solidFill>
                          <a:effectLst/>
                        </a:rPr>
                        <a:t> 53:k:z</a:t>
                      </a:r>
                      <a:r>
                        <a:rPr lang="en-GB" sz="1600" u="none" strike="noStrike" dirty="0">
                          <a:solidFill>
                            <a:srgbClr val="00CCFF"/>
                          </a:solidFill>
                          <a:effectLst/>
                        </a:rPr>
                        <a:t>|</a:t>
                      </a:r>
                      <a:endParaRPr lang="en-GB" sz="16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GB" sz="1600" u="none" strike="noStrike" dirty="0">
                          <a:solidFill>
                            <a:srgbClr val="00CCFF"/>
                          </a:solidFill>
                          <a:effectLst/>
                        </a:rPr>
                        <a:t>|</a:t>
                      </a:r>
                      <a:r>
                        <a:rPr lang="en-GB" sz="1600" u="none" strike="noStrike" dirty="0">
                          <a:solidFill>
                            <a:srgbClr val="000000"/>
                          </a:solidFill>
                          <a:effectLst/>
                        </a:rPr>
                        <a:t>Salmonella IIIb 53:k:z</a:t>
                      </a:r>
                      <a:r>
                        <a:rPr lang="en-GB" sz="1600" u="none" strike="noStrike" dirty="0">
                          <a:solidFill>
                            <a:srgbClr val="00CCFF"/>
                          </a:solidFill>
                          <a:effectLst/>
                        </a:rPr>
                        <a:t>|</a:t>
                      </a:r>
                      <a:endParaRPr lang="en-GB" sz="16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0840">
                <a:tc>
                  <a:txBody>
                    <a:bodyPr/>
                    <a:lstStyle/>
                    <a:p>
                      <a:pPr algn="ctr"/>
                      <a:r>
                        <a:rPr lang="en-US" sz="18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l" fontAlgn="t"/>
                      <a:r>
                        <a:rPr lang="en-GB" sz="1600" u="none" strike="noStrike" dirty="0">
                          <a:solidFill>
                            <a:srgbClr val="00CCFF"/>
                          </a:solidFill>
                          <a:effectLst/>
                        </a:rPr>
                        <a:t>|</a:t>
                      </a:r>
                      <a:r>
                        <a:rPr lang="en-GB" sz="1600" u="none" strike="noStrike" dirty="0">
                          <a:solidFill>
                            <a:srgbClr val="000000"/>
                          </a:solidFill>
                          <a:effectLst/>
                        </a:rPr>
                        <a:t>REPLACED BY association reference set</a:t>
                      </a:r>
                      <a:r>
                        <a:rPr lang="en-GB" sz="1600" u="none" strike="noStrike" dirty="0">
                          <a:solidFill>
                            <a:srgbClr val="00CCFF"/>
                          </a:solidFill>
                          <a:effectLst/>
                        </a:rPr>
                        <a:t>|</a:t>
                      </a:r>
                      <a:endParaRPr lang="en-GB" sz="16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GB" sz="1600" u="none" strike="noStrike" dirty="0">
                          <a:solidFill>
                            <a:srgbClr val="00CCFF"/>
                          </a:solidFill>
                          <a:effectLst/>
                        </a:rPr>
                        <a:t>|</a:t>
                      </a:r>
                      <a:r>
                        <a:rPr lang="en-GB" sz="1600" u="none" strike="noStrike" dirty="0">
                          <a:solidFill>
                            <a:srgbClr val="000000"/>
                          </a:solidFill>
                          <a:effectLst/>
                        </a:rPr>
                        <a:t>Special care of patient with contagious disease</a:t>
                      </a:r>
                      <a:r>
                        <a:rPr lang="en-GB" sz="1600" u="none" strike="noStrike" dirty="0">
                          <a:solidFill>
                            <a:srgbClr val="00CCFF"/>
                          </a:solidFill>
                          <a:effectLst/>
                        </a:rPr>
                        <a:t>|</a:t>
                      </a:r>
                      <a:endParaRPr lang="en-GB" sz="16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GB" sz="1600" u="none" strike="noStrike" dirty="0">
                          <a:solidFill>
                            <a:srgbClr val="00CCFF"/>
                          </a:solidFill>
                          <a:effectLst/>
                        </a:rPr>
                        <a:t>|</a:t>
                      </a:r>
                      <a:r>
                        <a:rPr lang="en-GB" sz="1600" u="none" strike="noStrike" dirty="0">
                          <a:solidFill>
                            <a:srgbClr val="000000"/>
                          </a:solidFill>
                          <a:effectLst/>
                        </a:rPr>
                        <a:t>Care of patient with infectious disease</a:t>
                      </a:r>
                      <a:r>
                        <a:rPr lang="en-GB" sz="1600" u="none" strike="noStrike" dirty="0">
                          <a:solidFill>
                            <a:srgbClr val="00CCFF"/>
                          </a:solidFill>
                          <a:effectLst/>
                        </a:rPr>
                        <a:t>|</a:t>
                      </a:r>
                      <a:endParaRPr lang="en-GB" sz="16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4151729"/>
                  </a:ext>
                </a:extLst>
              </a:tr>
              <a:tr h="370840">
                <a:tc>
                  <a:txBody>
                    <a:bodyPr/>
                    <a:lstStyle/>
                    <a:p>
                      <a:pPr algn="ctr"/>
                      <a:r>
                        <a:rPr lang="en-US" sz="1800" b="1"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85000"/>
                      </a:schemeClr>
                    </a:solidFill>
                  </a:tcPr>
                </a:tc>
                <a:tc>
                  <a:txBody>
                    <a:bodyPr/>
                    <a:lstStyle/>
                    <a:p>
                      <a:pPr algn="l" fontAlgn="t"/>
                      <a:r>
                        <a:rPr lang="en-GB" sz="1600" u="none" strike="noStrike" dirty="0">
                          <a:solidFill>
                            <a:srgbClr val="00CCFF"/>
                          </a:solidFill>
                          <a:effectLst/>
                        </a:rPr>
                        <a:t>|</a:t>
                      </a:r>
                      <a:r>
                        <a:rPr lang="en-GB" sz="1600" u="none" strike="noStrike" dirty="0">
                          <a:solidFill>
                            <a:srgbClr val="000000"/>
                          </a:solidFill>
                          <a:effectLst/>
                        </a:rPr>
                        <a:t>REPLACED BY association reference set</a:t>
                      </a:r>
                      <a:r>
                        <a:rPr lang="en-GB" sz="1600" u="none" strike="noStrike" dirty="0">
                          <a:solidFill>
                            <a:srgbClr val="00CCFF"/>
                          </a:solidFill>
                          <a:effectLst/>
                        </a:rPr>
                        <a:t>|</a:t>
                      </a:r>
                      <a:endParaRPr lang="en-GB" sz="16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GB" sz="1600" u="none" strike="noStrike" dirty="0">
                          <a:solidFill>
                            <a:srgbClr val="00CCFF"/>
                          </a:solidFill>
                          <a:effectLst/>
                        </a:rPr>
                        <a:t>|</a:t>
                      </a:r>
                      <a:r>
                        <a:rPr lang="en-GB" sz="1600" u="none" strike="noStrike" dirty="0">
                          <a:solidFill>
                            <a:srgbClr val="000000"/>
                          </a:solidFill>
                          <a:effectLst/>
                        </a:rPr>
                        <a:t>Evans and Lloyd-Thomas syndrome</a:t>
                      </a:r>
                      <a:r>
                        <a:rPr lang="en-GB" sz="1600" u="none" strike="noStrike" dirty="0">
                          <a:solidFill>
                            <a:srgbClr val="00CCFF"/>
                          </a:solidFill>
                          <a:effectLst/>
                        </a:rPr>
                        <a:t>|</a:t>
                      </a:r>
                      <a:endParaRPr lang="en-GB" sz="16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GB" sz="1600" u="none" strike="noStrike" dirty="0">
                          <a:solidFill>
                            <a:srgbClr val="00CCFF"/>
                          </a:solidFill>
                          <a:effectLst/>
                        </a:rPr>
                        <a:t>|</a:t>
                      </a:r>
                      <a:r>
                        <a:rPr lang="en-GB" sz="1600" u="none" strike="noStrike" dirty="0">
                          <a:solidFill>
                            <a:srgbClr val="000000"/>
                          </a:solidFill>
                          <a:effectLst/>
                        </a:rPr>
                        <a:t>Normal variation in position</a:t>
                      </a:r>
                      <a:r>
                        <a:rPr lang="en-GB" sz="1600" u="none" strike="noStrike" dirty="0">
                          <a:solidFill>
                            <a:srgbClr val="00CCFF"/>
                          </a:solidFill>
                          <a:effectLst/>
                        </a:rPr>
                        <a:t>|</a:t>
                      </a:r>
                      <a:endParaRPr lang="en-GB" sz="1600" dirty="0">
                        <a:effectLst/>
                      </a:endParaRPr>
                    </a:p>
                  </a:txBody>
                  <a:tcPr marL="95250" marR="95250" marT="66675" marB="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1664845"/>
                  </a:ext>
                </a:extLst>
              </a:tr>
            </a:tbl>
          </a:graphicData>
        </a:graphic>
      </p:graphicFrame>
      <p:sp>
        <p:nvSpPr>
          <p:cNvPr id="4" name="Title 3"/>
          <p:cNvSpPr>
            <a:spLocks noGrp="1"/>
          </p:cNvSpPr>
          <p:nvPr>
            <p:ph type="title"/>
          </p:nvPr>
        </p:nvSpPr>
        <p:spPr/>
        <p:txBody>
          <a:bodyPr/>
          <a:lstStyle/>
          <a:p>
            <a:r>
              <a:rPr lang="en-US" noProof="0" dirty="0">
                <a:latin typeface="+mn-lt"/>
              </a:rPr>
              <a:t>REPLACED BY Example</a:t>
            </a:r>
          </a:p>
        </p:txBody>
      </p:sp>
      <p:sp>
        <p:nvSpPr>
          <p:cNvPr id="2" name="Rounded Rectangle 1">
            <a:extLst>
              <a:ext uri="{FF2B5EF4-FFF2-40B4-BE49-F238E27FC236}">
                <a16:creationId xmlns:a16="http://schemas.microsoft.com/office/drawing/2014/main" id="{8B2AA297-970F-0140-8D38-6EA065C57A82}"/>
              </a:ext>
            </a:extLst>
          </p:cNvPr>
          <p:cNvSpPr/>
          <p:nvPr/>
        </p:nvSpPr>
        <p:spPr>
          <a:xfrm>
            <a:off x="891540" y="2432304"/>
            <a:ext cx="2617470" cy="2606040"/>
          </a:xfrm>
          <a:prstGeom prst="roundRect">
            <a:avLst>
              <a:gd name="adj" fmla="val 10538"/>
            </a:avLst>
          </a:prstGeom>
          <a:noFill/>
          <a:ln w="38100">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36FBACA2-DB6A-764D-8F80-E8C8A94A4B47}"/>
              </a:ext>
            </a:extLst>
          </p:cNvPr>
          <p:cNvSpPr/>
          <p:nvPr/>
        </p:nvSpPr>
        <p:spPr>
          <a:xfrm>
            <a:off x="3509010" y="2432304"/>
            <a:ext cx="2699766" cy="2606040"/>
          </a:xfrm>
          <a:prstGeom prst="roundRect">
            <a:avLst>
              <a:gd name="adj" fmla="val 10538"/>
            </a:avLst>
          </a:prstGeom>
          <a:noFill/>
          <a:ln w="38100">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E0ED40EC-6C7B-D44D-88A4-E65812E87488}"/>
              </a:ext>
            </a:extLst>
          </p:cNvPr>
          <p:cNvSpPr/>
          <p:nvPr/>
        </p:nvSpPr>
        <p:spPr>
          <a:xfrm>
            <a:off x="6281928" y="2432304"/>
            <a:ext cx="2404872" cy="2606040"/>
          </a:xfrm>
          <a:prstGeom prst="roundRect">
            <a:avLst>
              <a:gd name="adj" fmla="val 10538"/>
            </a:avLst>
          </a:prstGeom>
          <a:noFill/>
          <a:ln w="38100">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165127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5"/>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5" grpId="0" animBg="1"/>
      <p:bldP spid="5" grpId="1"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12">
            <a:extLst>
              <a:ext uri="{FF2B5EF4-FFF2-40B4-BE49-F238E27FC236}">
                <a16:creationId xmlns:a16="http://schemas.microsoft.com/office/drawing/2014/main" id="{5DDA5569-4B22-4942-B33B-260F3080AF80}"/>
              </a:ext>
            </a:extLst>
          </p:cNvPr>
          <p:cNvGraphicFramePr>
            <a:graphicFrameLocks/>
          </p:cNvGraphicFramePr>
          <p:nvPr>
            <p:extLst>
              <p:ext uri="{D42A27DB-BD31-4B8C-83A1-F6EECF244321}">
                <p14:modId xmlns:p14="http://schemas.microsoft.com/office/powerpoint/2010/main" val="1854724985"/>
              </p:ext>
            </p:extLst>
          </p:nvPr>
        </p:nvGraphicFramePr>
        <p:xfrm>
          <a:off x="457200" y="3851800"/>
          <a:ext cx="8229600" cy="467412"/>
        </p:xfrm>
        <a:graphic>
          <a:graphicData uri="http://schemas.openxmlformats.org/drawingml/2006/table">
            <a:tbl>
              <a:tblPr firstRow="1" bandRow="1"/>
              <a:tblGrid>
                <a:gridCol w="8229600">
                  <a:extLst>
                    <a:ext uri="{9D8B030D-6E8A-4147-A177-3AD203B41FA5}">
                      <a16:colId xmlns:a16="http://schemas.microsoft.com/office/drawing/2014/main" val="20000"/>
                    </a:ext>
                  </a:extLst>
                </a:gridCol>
              </a:tblGrid>
              <a:tr h="467412">
                <a:tc>
                  <a:txBody>
                    <a:bodyPr/>
                    <a:lstStyle/>
                    <a:p>
                      <a:pPr algn="ctr">
                        <a:spcAft>
                          <a:spcPts val="0"/>
                        </a:spcAft>
                      </a:pPr>
                      <a:r>
                        <a:rPr lang="en-US" sz="1800" b="1" dirty="0">
                          <a:solidFill>
                            <a:srgbClr val="00B0F0"/>
                          </a:solidFill>
                        </a:rPr>
                        <a:t>|</a:t>
                      </a:r>
                      <a:r>
                        <a:rPr lang="en-US" sz="1800" b="1" dirty="0">
                          <a:solidFill>
                            <a:srgbClr val="0070C0"/>
                          </a:solidFill>
                        </a:rPr>
                        <a:t>POSSIBLY EQUIVALENT TO association reference set</a:t>
                      </a:r>
                      <a:r>
                        <a:rPr lang="en-US" sz="1800" b="1" dirty="0">
                          <a:solidFill>
                            <a:srgbClr val="00B0F0"/>
                          </a:solidFill>
                        </a:rPr>
                        <a:t>|</a:t>
                      </a:r>
                      <a:endParaRPr lang="en-GB" sz="1800" b="1" dirty="0">
                        <a:solidFill>
                          <a:srgbClr val="00B0F0"/>
                        </a:solidFill>
                        <a:effectLst/>
                        <a:latin typeface="Cambria"/>
                        <a:ea typeface="ＭＳ 明朝"/>
                        <a:cs typeface="Times New Roman"/>
                      </a:endParaRPr>
                    </a:p>
                  </a:txBody>
                  <a:tcPr marL="28575" marR="28575" marT="28575" marB="28575" anchor="ctr">
                    <a:solidFill>
                      <a:schemeClr val="accent3">
                        <a:lumMod val="85000"/>
                      </a:schemeClr>
                    </a:solidFill>
                  </a:tcPr>
                </a:tc>
                <a:extLst>
                  <a:ext uri="{0D108BD9-81ED-4DB2-BD59-A6C34878D82A}">
                    <a16:rowId xmlns:a16="http://schemas.microsoft.com/office/drawing/2014/main" val="10000"/>
                  </a:ext>
                </a:extLst>
              </a:tr>
            </a:tbl>
          </a:graphicData>
        </a:graphic>
      </p:graphicFrame>
      <p:sp>
        <p:nvSpPr>
          <p:cNvPr id="4" name="Title 3"/>
          <p:cNvSpPr>
            <a:spLocks noGrp="1"/>
          </p:cNvSpPr>
          <p:nvPr>
            <p:ph type="title"/>
          </p:nvPr>
        </p:nvSpPr>
        <p:spPr/>
        <p:txBody>
          <a:bodyPr/>
          <a:lstStyle/>
          <a:p>
            <a:r>
              <a:rPr lang="en-US" noProof="0" dirty="0">
                <a:latin typeface="+mn-lt"/>
              </a:rPr>
              <a:t>Example</a:t>
            </a:r>
          </a:p>
        </p:txBody>
      </p:sp>
      <p:graphicFrame>
        <p:nvGraphicFramePr>
          <p:cNvPr id="7" name="Content Placeholder 12">
            <a:extLst>
              <a:ext uri="{FF2B5EF4-FFF2-40B4-BE49-F238E27FC236}">
                <a16:creationId xmlns:a16="http://schemas.microsoft.com/office/drawing/2014/main" id="{05E8CE1F-14C2-D047-B259-7AEC8DAB3A09}"/>
              </a:ext>
            </a:extLst>
          </p:cNvPr>
          <p:cNvGraphicFramePr>
            <a:graphicFrameLocks/>
          </p:cNvGraphicFramePr>
          <p:nvPr>
            <p:extLst>
              <p:ext uri="{D42A27DB-BD31-4B8C-83A1-F6EECF244321}">
                <p14:modId xmlns:p14="http://schemas.microsoft.com/office/powerpoint/2010/main" val="4186131398"/>
              </p:ext>
            </p:extLst>
          </p:nvPr>
        </p:nvGraphicFramePr>
        <p:xfrm>
          <a:off x="457200" y="1781228"/>
          <a:ext cx="8229600" cy="1658658"/>
        </p:xfrm>
        <a:graphic>
          <a:graphicData uri="http://schemas.openxmlformats.org/drawingml/2006/table">
            <a:tbl>
              <a:tblPr firstRow="1" bandRow="1"/>
              <a:tblGrid>
                <a:gridCol w="4564743">
                  <a:extLst>
                    <a:ext uri="{9D8B030D-6E8A-4147-A177-3AD203B41FA5}">
                      <a16:colId xmlns:a16="http://schemas.microsoft.com/office/drawing/2014/main" val="20000"/>
                    </a:ext>
                  </a:extLst>
                </a:gridCol>
                <a:gridCol w="3664857">
                  <a:extLst>
                    <a:ext uri="{9D8B030D-6E8A-4147-A177-3AD203B41FA5}">
                      <a16:colId xmlns:a16="http://schemas.microsoft.com/office/drawing/2014/main" val="20001"/>
                    </a:ext>
                  </a:extLst>
                </a:gridCol>
              </a:tblGrid>
              <a:tr h="552886">
                <a:tc gridSpan="2">
                  <a:txBody>
                    <a:bodyPr/>
                    <a:lstStyle/>
                    <a:p>
                      <a:pPr algn="ctr">
                        <a:spcAft>
                          <a:spcPts val="0"/>
                        </a:spcAft>
                      </a:pPr>
                      <a:r>
                        <a:rPr lang="en-US" sz="1800" b="1" dirty="0">
                          <a:solidFill>
                            <a:srgbClr val="00B0F0"/>
                          </a:solidFill>
                        </a:rPr>
                        <a:t>|</a:t>
                      </a:r>
                      <a:r>
                        <a:rPr lang="en-US" sz="1800" b="1" dirty="0">
                          <a:solidFill>
                            <a:srgbClr val="0070C0"/>
                          </a:solidFill>
                        </a:rPr>
                        <a:t>Concept inactivation indicator attribute value reference set</a:t>
                      </a:r>
                      <a:r>
                        <a:rPr lang="en-US" sz="1800" b="1" dirty="0">
                          <a:solidFill>
                            <a:srgbClr val="00B0F0"/>
                          </a:solidFill>
                        </a:rPr>
                        <a:t>|</a:t>
                      </a:r>
                      <a:endParaRPr lang="en-GB" sz="1800" b="1" dirty="0">
                        <a:solidFill>
                          <a:srgbClr val="00B0F0"/>
                        </a:solidFill>
                        <a:effectLst/>
                        <a:latin typeface="Cambria"/>
                        <a:ea typeface="ＭＳ 明朝"/>
                        <a:cs typeface="Times New Roman"/>
                      </a:endParaRPr>
                    </a:p>
                  </a:txBody>
                  <a:tcPr marL="28575" marR="28575" marT="28575" marB="28575" anchor="ctr">
                    <a:solidFill>
                      <a:schemeClr val="accent3">
                        <a:lumMod val="85000"/>
                      </a:schemeClr>
                    </a:solidFill>
                  </a:tcPr>
                </a:tc>
                <a:tc hMerge="1">
                  <a:txBody>
                    <a:bodyPr/>
                    <a:lstStyle/>
                    <a:p>
                      <a:pPr>
                        <a:spcAft>
                          <a:spcPts val="0"/>
                        </a:spcAft>
                      </a:pPr>
                      <a:endParaRPr lang="en-GB" sz="2400" dirty="0">
                        <a:effectLst/>
                        <a:latin typeface="Cambria"/>
                        <a:ea typeface="ＭＳ 明朝"/>
                        <a:cs typeface="Times New Roman"/>
                      </a:endParaRPr>
                    </a:p>
                  </a:txBody>
                  <a:tcPr marL="28575" marR="28575" marT="28575" marB="28575"/>
                </a:tc>
                <a:extLst>
                  <a:ext uri="{0D108BD9-81ED-4DB2-BD59-A6C34878D82A}">
                    <a16:rowId xmlns:a16="http://schemas.microsoft.com/office/drawing/2014/main" val="10000"/>
                  </a:ext>
                </a:extLst>
              </a:tr>
              <a:tr h="552886">
                <a:tc>
                  <a:txBody>
                    <a:bodyPr/>
                    <a:lstStyle/>
                    <a:p>
                      <a:pPr algn="ctr">
                        <a:spcAft>
                          <a:spcPts val="0"/>
                        </a:spcAft>
                      </a:pPr>
                      <a:r>
                        <a:rPr lang="en-GB" sz="1800" b="1" dirty="0">
                          <a:solidFill>
                            <a:srgbClr val="000000"/>
                          </a:solidFill>
                          <a:effectLst/>
                          <a:latin typeface="Arial"/>
                          <a:ea typeface="ＭＳ 明朝"/>
                          <a:cs typeface="Times New Roman"/>
                        </a:rPr>
                        <a:t>referencedComponentId</a:t>
                      </a:r>
                      <a:endParaRPr lang="en-GB" sz="1800" dirty="0">
                        <a:effectLst/>
                        <a:latin typeface="Cambria"/>
                        <a:ea typeface="ＭＳ 明朝"/>
                        <a:cs typeface="Times New Roman"/>
                      </a:endParaRPr>
                    </a:p>
                  </a:txBody>
                  <a:tcPr marL="28575" marR="28575" marT="28575" marB="28575" anchor="ctr"/>
                </a:tc>
                <a:tc>
                  <a:txBody>
                    <a:bodyPr/>
                    <a:lstStyle/>
                    <a:p>
                      <a:pPr algn="ctr">
                        <a:spcAft>
                          <a:spcPts val="0"/>
                        </a:spcAft>
                      </a:pPr>
                      <a:r>
                        <a:rPr lang="en-GB" sz="1800" b="1" dirty="0" err="1">
                          <a:solidFill>
                            <a:srgbClr val="000000"/>
                          </a:solidFill>
                          <a:effectLst/>
                          <a:latin typeface="Arial"/>
                          <a:ea typeface="ＭＳ 明朝"/>
                          <a:cs typeface="Times New Roman"/>
                        </a:rPr>
                        <a:t>valueId</a:t>
                      </a:r>
                      <a:endParaRPr lang="en-GB" sz="1800" dirty="0">
                        <a:effectLst/>
                        <a:latin typeface="Cambria"/>
                        <a:ea typeface="ＭＳ 明朝"/>
                        <a:cs typeface="Times New Roman"/>
                      </a:endParaRPr>
                    </a:p>
                  </a:txBody>
                  <a:tcPr marL="28575" marR="28575" marT="28575" marB="28575" anchor="ctr"/>
                </a:tc>
                <a:extLst>
                  <a:ext uri="{0D108BD9-81ED-4DB2-BD59-A6C34878D82A}">
                    <a16:rowId xmlns:a16="http://schemas.microsoft.com/office/drawing/2014/main" val="10001"/>
                  </a:ext>
                </a:extLst>
              </a:tr>
              <a:tr h="552886">
                <a:tc>
                  <a:txBody>
                    <a:bodyPr/>
                    <a:lstStyle/>
                    <a:p>
                      <a:pPr algn="ctr">
                        <a:spcAft>
                          <a:spcPts val="0"/>
                        </a:spcAft>
                      </a:pPr>
                      <a:r>
                        <a:rPr lang="en-GB" sz="1800" dirty="0">
                          <a:solidFill>
                            <a:srgbClr val="00B0F0"/>
                          </a:solidFill>
                          <a:effectLst/>
                          <a:latin typeface="Arial"/>
                          <a:ea typeface="ＭＳ 明朝"/>
                          <a:cs typeface="Times New Roman"/>
                        </a:rPr>
                        <a:t>|</a:t>
                      </a:r>
                      <a:r>
                        <a:rPr lang="en-US" sz="1800" b="0" i="0" u="none" strike="noStrike" cap="none" baseline="0" dirty="0">
                          <a:solidFill>
                            <a:srgbClr val="0070C0"/>
                          </a:solidFill>
                          <a:latin typeface="+mn-lt"/>
                          <a:ea typeface="+mn-ea"/>
                          <a:cs typeface="+mn-cs"/>
                          <a:sym typeface="Arial"/>
                          <a:rtl val="0"/>
                        </a:rPr>
                        <a:t>Able to sit: chair/bed transfer (finding</a:t>
                      </a:r>
                      <a:r>
                        <a:rPr lang="en-GB" sz="1800" b="0" i="0" u="none" strike="noStrike" cap="none" baseline="0" dirty="0">
                          <a:solidFill>
                            <a:srgbClr val="0070C0"/>
                          </a:solidFill>
                          <a:effectLst/>
                          <a:latin typeface="Arial"/>
                          <a:ea typeface="ＭＳ 明朝"/>
                          <a:cs typeface="Times New Roman"/>
                          <a:sym typeface="Arial"/>
                          <a:rtl val="0"/>
                        </a:rPr>
                        <a:t>)</a:t>
                      </a:r>
                      <a:r>
                        <a:rPr lang="en-GB" sz="1800" dirty="0">
                          <a:solidFill>
                            <a:srgbClr val="00B0F0"/>
                          </a:solidFill>
                          <a:effectLst/>
                          <a:latin typeface="+mn-lt"/>
                          <a:ea typeface="ＭＳ 明朝"/>
                          <a:cs typeface="Times New Roman"/>
                        </a:rPr>
                        <a:t>|</a:t>
                      </a:r>
                      <a:endParaRPr lang="en-GB" sz="1800" dirty="0">
                        <a:solidFill>
                          <a:srgbClr val="000000"/>
                        </a:solidFill>
                        <a:effectLst/>
                        <a:latin typeface="Arial"/>
                        <a:ea typeface="ＭＳ 明朝"/>
                        <a:cs typeface="Times New Roman"/>
                      </a:endParaRPr>
                    </a:p>
                  </a:txBody>
                  <a:tcPr marL="28575" marR="28575" marT="28575" marB="28575" anchor="ctr"/>
                </a:tc>
                <a:tc>
                  <a:txBody>
                    <a:bodyPr/>
                    <a:lstStyle/>
                    <a:p>
                      <a:pPr algn="ctr">
                        <a:spcAft>
                          <a:spcPts val="0"/>
                        </a:spcAft>
                      </a:pPr>
                      <a:r>
                        <a:rPr lang="en-GB" sz="1800" dirty="0">
                          <a:solidFill>
                            <a:srgbClr val="00B0F0"/>
                          </a:solidFill>
                          <a:effectLst/>
                          <a:latin typeface="+mn-lt"/>
                          <a:ea typeface="ＭＳ 明朝"/>
                          <a:cs typeface="Times New Roman"/>
                        </a:rPr>
                        <a:t>|</a:t>
                      </a:r>
                      <a:r>
                        <a:rPr lang="en-GB" sz="1800" dirty="0">
                          <a:solidFill>
                            <a:srgbClr val="0070C0"/>
                          </a:solidFill>
                          <a:effectLst/>
                          <a:latin typeface="+mn-lt"/>
                          <a:ea typeface="ＭＳ 明朝"/>
                          <a:cs typeface="Times New Roman"/>
                        </a:rPr>
                        <a:t>Ambiguous component</a:t>
                      </a:r>
                      <a:r>
                        <a:rPr lang="en-GB" sz="1800" dirty="0">
                          <a:solidFill>
                            <a:srgbClr val="00B0F0"/>
                          </a:solidFill>
                          <a:effectLst/>
                          <a:latin typeface="+mn-lt"/>
                          <a:ea typeface="ＭＳ 明朝"/>
                          <a:cs typeface="Times New Roman"/>
                        </a:rPr>
                        <a:t>|</a:t>
                      </a:r>
                      <a:endParaRPr lang="en-GB" sz="1800" dirty="0">
                        <a:solidFill>
                          <a:srgbClr val="00B0F0"/>
                        </a:solidFill>
                        <a:effectLst/>
                        <a:latin typeface="Cambria"/>
                        <a:ea typeface="ＭＳ 明朝"/>
                        <a:cs typeface="Times New Roman"/>
                      </a:endParaRPr>
                    </a:p>
                  </a:txBody>
                  <a:tcPr marL="28575" marR="28575" marT="28575" marB="28575" anchor="ctr"/>
                </a:tc>
                <a:extLst>
                  <a:ext uri="{0D108BD9-81ED-4DB2-BD59-A6C34878D82A}">
                    <a16:rowId xmlns:a16="http://schemas.microsoft.com/office/drawing/2014/main" val="10002"/>
                  </a:ext>
                </a:extLst>
              </a:tr>
            </a:tbl>
          </a:graphicData>
        </a:graphic>
      </p:graphicFrame>
      <p:graphicFrame>
        <p:nvGraphicFramePr>
          <p:cNvPr id="8" name="Content Placeholder 12">
            <a:extLst>
              <a:ext uri="{FF2B5EF4-FFF2-40B4-BE49-F238E27FC236}">
                <a16:creationId xmlns:a16="http://schemas.microsoft.com/office/drawing/2014/main" id="{47B10FD7-A1A7-EF43-8CD2-2A5CDE0221F8}"/>
              </a:ext>
            </a:extLst>
          </p:cNvPr>
          <p:cNvGraphicFramePr>
            <a:graphicFrameLocks/>
          </p:cNvGraphicFramePr>
          <p:nvPr>
            <p:extLst>
              <p:ext uri="{D42A27DB-BD31-4B8C-83A1-F6EECF244321}">
                <p14:modId xmlns:p14="http://schemas.microsoft.com/office/powerpoint/2010/main" val="3022339984"/>
              </p:ext>
            </p:extLst>
          </p:nvPr>
        </p:nvGraphicFramePr>
        <p:xfrm>
          <a:off x="457200" y="3851800"/>
          <a:ext cx="8229600" cy="2461914"/>
        </p:xfrm>
        <a:graphic>
          <a:graphicData uri="http://schemas.openxmlformats.org/drawingml/2006/table">
            <a:tbl>
              <a:tblPr firstRow="1" bandRow="1"/>
              <a:tblGrid>
                <a:gridCol w="4564743">
                  <a:extLst>
                    <a:ext uri="{9D8B030D-6E8A-4147-A177-3AD203B41FA5}">
                      <a16:colId xmlns:a16="http://schemas.microsoft.com/office/drawing/2014/main" val="20000"/>
                    </a:ext>
                  </a:extLst>
                </a:gridCol>
                <a:gridCol w="3664857">
                  <a:extLst>
                    <a:ext uri="{9D8B030D-6E8A-4147-A177-3AD203B41FA5}">
                      <a16:colId xmlns:a16="http://schemas.microsoft.com/office/drawing/2014/main" val="20001"/>
                    </a:ext>
                  </a:extLst>
                </a:gridCol>
              </a:tblGrid>
              <a:tr h="467412">
                <a:tc gridSpan="2">
                  <a:txBody>
                    <a:bodyPr/>
                    <a:lstStyle/>
                    <a:p>
                      <a:pPr algn="ctr">
                        <a:spcAft>
                          <a:spcPts val="0"/>
                        </a:spcAft>
                      </a:pPr>
                      <a:r>
                        <a:rPr lang="en-US" sz="1800" b="1" dirty="0">
                          <a:solidFill>
                            <a:srgbClr val="00B0F0"/>
                          </a:solidFill>
                        </a:rPr>
                        <a:t>|</a:t>
                      </a:r>
                      <a:r>
                        <a:rPr lang="en-US" sz="1800" b="1" dirty="0">
                          <a:solidFill>
                            <a:srgbClr val="0070C0"/>
                          </a:solidFill>
                        </a:rPr>
                        <a:t>POSSIBLY EQUIVALENT TO association reference set</a:t>
                      </a:r>
                      <a:r>
                        <a:rPr lang="en-US" sz="1800" b="1" dirty="0">
                          <a:solidFill>
                            <a:srgbClr val="00B0F0"/>
                          </a:solidFill>
                        </a:rPr>
                        <a:t>|</a:t>
                      </a:r>
                      <a:endParaRPr lang="en-GB" sz="1800" b="1" dirty="0">
                        <a:solidFill>
                          <a:srgbClr val="00B0F0"/>
                        </a:solidFill>
                        <a:effectLst/>
                        <a:latin typeface="Cambria"/>
                        <a:ea typeface="ＭＳ 明朝"/>
                        <a:cs typeface="Times New Roman"/>
                      </a:endParaRPr>
                    </a:p>
                  </a:txBody>
                  <a:tcPr marL="28575" marR="28575" marT="28575" marB="28575" anchor="ctr">
                    <a:solidFill>
                      <a:schemeClr val="accent3">
                        <a:lumMod val="85000"/>
                      </a:schemeClr>
                    </a:solidFill>
                  </a:tcPr>
                </a:tc>
                <a:tc hMerge="1">
                  <a:txBody>
                    <a:bodyPr/>
                    <a:lstStyle/>
                    <a:p>
                      <a:pPr>
                        <a:spcAft>
                          <a:spcPts val="0"/>
                        </a:spcAft>
                      </a:pPr>
                      <a:endParaRPr lang="en-GB" sz="2400" dirty="0">
                        <a:effectLst/>
                        <a:latin typeface="Cambria"/>
                        <a:ea typeface="ＭＳ 明朝"/>
                        <a:cs typeface="Times New Roman"/>
                      </a:endParaRPr>
                    </a:p>
                  </a:txBody>
                  <a:tcPr marL="28575" marR="28575" marT="28575" marB="28575"/>
                </a:tc>
                <a:extLst>
                  <a:ext uri="{0D108BD9-81ED-4DB2-BD59-A6C34878D82A}">
                    <a16:rowId xmlns:a16="http://schemas.microsoft.com/office/drawing/2014/main" val="10000"/>
                  </a:ext>
                </a:extLst>
              </a:tr>
              <a:tr h="467412">
                <a:tc>
                  <a:txBody>
                    <a:bodyPr/>
                    <a:lstStyle/>
                    <a:p>
                      <a:pPr algn="ctr">
                        <a:spcAft>
                          <a:spcPts val="0"/>
                        </a:spcAft>
                      </a:pPr>
                      <a:r>
                        <a:rPr lang="en-GB" sz="1800" b="1" dirty="0">
                          <a:solidFill>
                            <a:srgbClr val="000000"/>
                          </a:solidFill>
                          <a:effectLst/>
                          <a:latin typeface="+mn-lt"/>
                          <a:ea typeface="ＭＳ 明朝"/>
                          <a:cs typeface="Times New Roman"/>
                        </a:rPr>
                        <a:t>referencedComponentId</a:t>
                      </a:r>
                      <a:endParaRPr lang="en-GB" sz="1800" dirty="0">
                        <a:effectLst/>
                        <a:latin typeface="Cambria"/>
                        <a:ea typeface="ＭＳ 明朝"/>
                        <a:cs typeface="Times New Roman"/>
                      </a:endParaRPr>
                    </a:p>
                  </a:txBody>
                  <a:tcPr marL="28575" marR="28575" marT="28575" marB="28575" anchor="ctr"/>
                </a:tc>
                <a:tc>
                  <a:txBody>
                    <a:bodyPr/>
                    <a:lstStyle/>
                    <a:p>
                      <a:pPr algn="ctr">
                        <a:spcAft>
                          <a:spcPts val="0"/>
                        </a:spcAft>
                      </a:pPr>
                      <a:r>
                        <a:rPr lang="en-GB" sz="1800" b="1" dirty="0" err="1">
                          <a:solidFill>
                            <a:srgbClr val="000000"/>
                          </a:solidFill>
                          <a:effectLst/>
                          <a:latin typeface="Arial"/>
                          <a:ea typeface="ＭＳ 明朝"/>
                          <a:cs typeface="Times New Roman"/>
                        </a:rPr>
                        <a:t>targetComponentId</a:t>
                      </a:r>
                      <a:endParaRPr lang="en-GB" sz="1800" dirty="0">
                        <a:effectLst/>
                        <a:latin typeface="Cambria"/>
                        <a:ea typeface="ＭＳ 明朝"/>
                        <a:cs typeface="Times New Roman"/>
                      </a:endParaRPr>
                    </a:p>
                  </a:txBody>
                  <a:tcPr marL="28575" marR="28575" marT="28575" marB="28575" anchor="ctr"/>
                </a:tc>
                <a:extLst>
                  <a:ext uri="{0D108BD9-81ED-4DB2-BD59-A6C34878D82A}">
                    <a16:rowId xmlns:a16="http://schemas.microsoft.com/office/drawing/2014/main" val="10001"/>
                  </a:ext>
                </a:extLst>
              </a:tr>
              <a:tr h="763545">
                <a:tc>
                  <a:txBody>
                    <a:bodyPr/>
                    <a:lstStyle/>
                    <a:p>
                      <a:pPr algn="ctr">
                        <a:spcAft>
                          <a:spcPts val="0"/>
                        </a:spcAft>
                      </a:pPr>
                      <a:r>
                        <a:rPr lang="en-GB" sz="1800" dirty="0">
                          <a:solidFill>
                            <a:srgbClr val="00B0F0"/>
                          </a:solidFill>
                          <a:effectLst/>
                          <a:latin typeface="+mn-lt"/>
                          <a:ea typeface="ＭＳ 明朝"/>
                          <a:cs typeface="Times New Roman"/>
                        </a:rPr>
                        <a:t>|</a:t>
                      </a:r>
                      <a:r>
                        <a:rPr lang="en-US" sz="1800" b="0" i="0" u="none" strike="noStrike" cap="none" baseline="0" dirty="0">
                          <a:solidFill>
                            <a:srgbClr val="0070C0"/>
                          </a:solidFill>
                          <a:latin typeface="+mn-lt"/>
                          <a:ea typeface="+mn-ea"/>
                          <a:cs typeface="+mn-cs"/>
                          <a:sym typeface="Arial"/>
                          <a:rtl val="0"/>
                        </a:rPr>
                        <a:t>Able to sit: chair/bed transfer (finding</a:t>
                      </a:r>
                      <a:r>
                        <a:rPr lang="en-GB" sz="1800" dirty="0">
                          <a:solidFill>
                            <a:srgbClr val="0070C0"/>
                          </a:solidFill>
                          <a:effectLst/>
                          <a:latin typeface="+mn-lt"/>
                          <a:ea typeface="ＭＳ 明朝"/>
                          <a:cs typeface="Times New Roman"/>
                        </a:rPr>
                        <a:t>)</a:t>
                      </a:r>
                      <a:r>
                        <a:rPr lang="en-GB" sz="1800" dirty="0">
                          <a:solidFill>
                            <a:srgbClr val="00B0F0"/>
                          </a:solidFill>
                          <a:effectLst/>
                          <a:latin typeface="+mn-lt"/>
                          <a:ea typeface="ＭＳ 明朝"/>
                          <a:cs typeface="Times New Roman"/>
                        </a:rPr>
                        <a:t>|</a:t>
                      </a:r>
                    </a:p>
                  </a:txBody>
                  <a:tcPr marL="28575" marR="28575" marT="28575" marB="2857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a:solidFill>
                            <a:srgbClr val="00B0F0"/>
                          </a:solidFill>
                          <a:effectLst/>
                          <a:latin typeface="Arial"/>
                          <a:ea typeface="ＭＳ 明朝"/>
                          <a:cs typeface="Times New Roman"/>
                        </a:rPr>
                        <a:t>|</a:t>
                      </a:r>
                      <a:r>
                        <a:rPr lang="en-US" sz="1800" b="0" i="0" u="none" strike="noStrike" cap="none" baseline="0" dirty="0">
                          <a:solidFill>
                            <a:srgbClr val="0070C0"/>
                          </a:solidFill>
                          <a:latin typeface="+mn-lt"/>
                          <a:ea typeface="+mn-ea"/>
                          <a:cs typeface="+mn-cs"/>
                          <a:sym typeface="Arial"/>
                          <a:rtl val="0"/>
                        </a:rPr>
                        <a:t>Able to transfer from </a:t>
                      </a:r>
                      <a:br>
                        <a:rPr lang="en-US" sz="1800" b="0" i="0" u="none" strike="noStrike" cap="none" baseline="0" dirty="0">
                          <a:solidFill>
                            <a:srgbClr val="0070C0"/>
                          </a:solidFill>
                          <a:latin typeface="+mn-lt"/>
                          <a:ea typeface="+mn-ea"/>
                          <a:cs typeface="+mn-cs"/>
                          <a:sym typeface="Arial"/>
                          <a:rtl val="0"/>
                        </a:rPr>
                      </a:br>
                      <a:r>
                        <a:rPr lang="en-US" sz="1800" b="0" i="0" u="none" strike="noStrike" cap="none" baseline="0" dirty="0">
                          <a:solidFill>
                            <a:srgbClr val="0070C0"/>
                          </a:solidFill>
                          <a:latin typeface="+mn-lt"/>
                          <a:ea typeface="+mn-ea"/>
                          <a:cs typeface="+mn-cs"/>
                          <a:sym typeface="Arial"/>
                          <a:rtl val="0"/>
                        </a:rPr>
                        <a:t>bed to chair (finding)</a:t>
                      </a:r>
                      <a:r>
                        <a:rPr lang="en-GB" sz="1800" dirty="0">
                          <a:solidFill>
                            <a:srgbClr val="00B0F0"/>
                          </a:solidFill>
                          <a:effectLst/>
                          <a:latin typeface="Arial"/>
                          <a:ea typeface="ＭＳ 明朝"/>
                          <a:cs typeface="Times New Roman"/>
                        </a:rPr>
                        <a:t>|</a:t>
                      </a:r>
                    </a:p>
                  </a:txBody>
                  <a:tcPr marL="28575" marR="28575" marT="28575" marB="28575" anchor="ctr"/>
                </a:tc>
                <a:extLst>
                  <a:ext uri="{0D108BD9-81ED-4DB2-BD59-A6C34878D82A}">
                    <a16:rowId xmlns:a16="http://schemas.microsoft.com/office/drawing/2014/main" val="10002"/>
                  </a:ext>
                </a:extLst>
              </a:tr>
              <a:tr h="763545">
                <a:tc>
                  <a:txBody>
                    <a:bodyPr/>
                    <a:lstStyle/>
                    <a:p>
                      <a:pPr algn="ctr">
                        <a:spcAft>
                          <a:spcPts val="0"/>
                        </a:spcAft>
                      </a:pPr>
                      <a:r>
                        <a:rPr lang="en-GB" sz="1800" dirty="0">
                          <a:solidFill>
                            <a:srgbClr val="00B0F0"/>
                          </a:solidFill>
                          <a:effectLst/>
                          <a:latin typeface="+mn-lt"/>
                          <a:ea typeface="ＭＳ 明朝"/>
                          <a:cs typeface="Times New Roman"/>
                        </a:rPr>
                        <a:t>|</a:t>
                      </a:r>
                      <a:r>
                        <a:rPr lang="en-US" sz="1800" b="0" i="0" u="none" strike="noStrike" cap="none" baseline="0" dirty="0">
                          <a:solidFill>
                            <a:srgbClr val="0070C0"/>
                          </a:solidFill>
                          <a:latin typeface="+mn-lt"/>
                          <a:ea typeface="+mn-ea"/>
                          <a:cs typeface="+mn-cs"/>
                          <a:sym typeface="Arial"/>
                          <a:rtl val="0"/>
                        </a:rPr>
                        <a:t>Able to sit: chair/bed transfer (finding</a:t>
                      </a:r>
                      <a:r>
                        <a:rPr lang="en-GB" sz="1800" dirty="0">
                          <a:solidFill>
                            <a:srgbClr val="0070C0"/>
                          </a:solidFill>
                          <a:effectLst/>
                          <a:latin typeface="+mn-lt"/>
                          <a:ea typeface="ＭＳ 明朝"/>
                          <a:cs typeface="Times New Roman"/>
                        </a:rPr>
                        <a:t>)</a:t>
                      </a:r>
                      <a:r>
                        <a:rPr lang="en-GB" sz="1800" dirty="0">
                          <a:solidFill>
                            <a:srgbClr val="00B0F0"/>
                          </a:solidFill>
                          <a:effectLst/>
                          <a:latin typeface="+mn-lt"/>
                          <a:ea typeface="ＭＳ 明朝"/>
                          <a:cs typeface="Times New Roman"/>
                        </a:rPr>
                        <a:t>|</a:t>
                      </a:r>
                    </a:p>
                  </a:txBody>
                  <a:tcPr marL="28575" marR="28575" marT="28575" marB="2857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a:solidFill>
                            <a:srgbClr val="00B0F0"/>
                          </a:solidFill>
                          <a:effectLst/>
                          <a:latin typeface="Arial"/>
                          <a:ea typeface="ＭＳ 明朝"/>
                          <a:cs typeface="Times New Roman"/>
                        </a:rPr>
                        <a:t>|</a:t>
                      </a:r>
                      <a:r>
                        <a:rPr lang="en-US" sz="1800" b="0" i="0" u="none" strike="noStrike" cap="none" baseline="0" dirty="0">
                          <a:solidFill>
                            <a:srgbClr val="0070C0"/>
                          </a:solidFill>
                          <a:latin typeface="+mn-lt"/>
                          <a:ea typeface="+mn-ea"/>
                          <a:cs typeface="+mn-cs"/>
                          <a:sym typeface="Arial"/>
                          <a:rtl val="0"/>
                        </a:rPr>
                        <a:t>Able to transfer from </a:t>
                      </a:r>
                      <a:br>
                        <a:rPr lang="en-US" sz="1800" b="0" i="0" u="none" strike="noStrike" cap="none" baseline="0" dirty="0">
                          <a:solidFill>
                            <a:srgbClr val="0070C0"/>
                          </a:solidFill>
                          <a:latin typeface="+mn-lt"/>
                          <a:ea typeface="+mn-ea"/>
                          <a:cs typeface="+mn-cs"/>
                          <a:sym typeface="Arial"/>
                          <a:rtl val="0"/>
                        </a:rPr>
                      </a:br>
                      <a:r>
                        <a:rPr lang="en-US" sz="1800" b="0" i="0" u="none" strike="noStrike" cap="none" baseline="0" dirty="0">
                          <a:solidFill>
                            <a:srgbClr val="0070C0"/>
                          </a:solidFill>
                          <a:latin typeface="+mn-lt"/>
                          <a:ea typeface="+mn-ea"/>
                          <a:cs typeface="+mn-cs"/>
                          <a:sym typeface="Arial"/>
                          <a:rtl val="0"/>
                        </a:rPr>
                        <a:t>chair to bed (finding)</a:t>
                      </a:r>
                      <a:r>
                        <a:rPr lang="en-GB" sz="1800" dirty="0">
                          <a:solidFill>
                            <a:srgbClr val="00B0F0"/>
                          </a:solidFill>
                          <a:effectLst/>
                          <a:latin typeface="Arial"/>
                          <a:ea typeface="ＭＳ 明朝"/>
                          <a:cs typeface="Times New Roman"/>
                        </a:rPr>
                        <a:t>|</a:t>
                      </a:r>
                    </a:p>
                  </a:txBody>
                  <a:tcPr marL="28575" marR="28575" marT="28575" marB="28575" anchor="ctr"/>
                </a:tc>
                <a:extLst>
                  <a:ext uri="{0D108BD9-81ED-4DB2-BD59-A6C34878D82A}">
                    <a16:rowId xmlns:a16="http://schemas.microsoft.com/office/drawing/2014/main" val="10003"/>
                  </a:ext>
                </a:extLst>
              </a:tr>
            </a:tbl>
          </a:graphicData>
        </a:graphic>
      </p:graphicFrame>
    </p:spTree>
    <p:custDataLst>
      <p:tags r:id="rId1"/>
    </p:custDataLst>
    <p:extLst>
      <p:ext uri="{BB962C8B-B14F-4D97-AF65-F5344CB8AC3E}">
        <p14:creationId xmlns:p14="http://schemas.microsoft.com/office/powerpoint/2010/main" val="1182701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58FEAFD7-8F19-6840-B18D-89F062FF2C17}"/>
              </a:ext>
            </a:extLst>
          </p:cNvPr>
          <p:cNvSpPr>
            <a:spLocks noGrp="1"/>
          </p:cNvSpPr>
          <p:nvPr>
            <p:ph idx="1"/>
          </p:nvPr>
        </p:nvSpPr>
        <p:spPr>
          <a:xfrm>
            <a:off x="457199" y="1428736"/>
            <a:ext cx="8440057" cy="5000660"/>
          </a:xfrm>
        </p:spPr>
        <p:txBody>
          <a:bodyPr/>
          <a:lstStyle/>
          <a:p>
            <a:r>
              <a:rPr lang="en-US" dirty="0"/>
              <a:t>SNOMED CT components may be inactivated if necessary</a:t>
            </a:r>
          </a:p>
          <a:p>
            <a:r>
              <a:rPr lang="en-US" dirty="0"/>
              <a:t>Reference sets support a standardized and consistent way of managing component inactivation</a:t>
            </a:r>
          </a:p>
          <a:p>
            <a:r>
              <a:rPr lang="en-US" dirty="0"/>
              <a:t>The </a:t>
            </a:r>
            <a:r>
              <a:rPr lang="en-US" dirty="0">
                <a:solidFill>
                  <a:srgbClr val="00B0F0"/>
                </a:solidFill>
              </a:rPr>
              <a:t>|</a:t>
            </a:r>
            <a:r>
              <a:rPr lang="en-US" dirty="0"/>
              <a:t>Attribute value type reference set</a:t>
            </a:r>
            <a:r>
              <a:rPr lang="en-US" dirty="0">
                <a:solidFill>
                  <a:srgbClr val="00B0F0"/>
                </a:solidFill>
              </a:rPr>
              <a:t>|</a:t>
            </a:r>
            <a:r>
              <a:rPr lang="en-US" dirty="0"/>
              <a:t> associates a component with a value from a specified range</a:t>
            </a:r>
          </a:p>
          <a:p>
            <a:pPr lvl="1"/>
            <a:r>
              <a:rPr lang="en-US" dirty="0"/>
              <a:t>E.g. Represent reasons for inactivation</a:t>
            </a:r>
          </a:p>
          <a:p>
            <a:r>
              <a:rPr lang="en-US" dirty="0"/>
              <a:t>The </a:t>
            </a:r>
            <a:r>
              <a:rPr lang="en-US" dirty="0">
                <a:solidFill>
                  <a:srgbClr val="00B0F0"/>
                </a:solidFill>
              </a:rPr>
              <a:t>|</a:t>
            </a:r>
            <a:r>
              <a:rPr lang="en-US" dirty="0"/>
              <a:t>Association type reference set</a:t>
            </a:r>
            <a:r>
              <a:rPr lang="en-US" dirty="0">
                <a:solidFill>
                  <a:srgbClr val="00B0F0"/>
                </a:solidFill>
              </a:rPr>
              <a:t>|</a:t>
            </a:r>
            <a:r>
              <a:rPr lang="en-US" dirty="0"/>
              <a:t> represents a set of unordered associations between components</a:t>
            </a:r>
          </a:p>
          <a:p>
            <a:pPr lvl="1"/>
            <a:r>
              <a:rPr lang="en-US" dirty="0"/>
              <a:t>E.g. Represent information about replacements for inactivated components</a:t>
            </a:r>
          </a:p>
          <a:p>
            <a:pPr lvl="1"/>
            <a:r>
              <a:rPr lang="en-US" dirty="0"/>
              <a:t>The inactivation value dictates which </a:t>
            </a:r>
            <a:r>
              <a:rPr lang="en-US" dirty="0">
                <a:solidFill>
                  <a:srgbClr val="00B0F0"/>
                </a:solidFill>
              </a:rPr>
              <a:t>|</a:t>
            </a:r>
            <a:r>
              <a:rPr lang="en-US" dirty="0"/>
              <a:t>Historical association reference set</a:t>
            </a:r>
            <a:r>
              <a:rPr lang="en-US" dirty="0">
                <a:solidFill>
                  <a:srgbClr val="00B0F0"/>
                </a:solidFill>
              </a:rPr>
              <a:t>| </a:t>
            </a:r>
            <a:r>
              <a:rPr lang="en-US" dirty="0"/>
              <a:t>holds information about the replacements</a:t>
            </a:r>
          </a:p>
          <a:p>
            <a:pPr lvl="1"/>
            <a:endParaRPr lang="en-US" dirty="0"/>
          </a:p>
          <a:p>
            <a:endParaRPr lang="en-US" dirty="0"/>
          </a:p>
          <a:p>
            <a:endParaRPr lang="en-US" dirty="0"/>
          </a:p>
        </p:txBody>
      </p:sp>
    </p:spTree>
    <p:custDataLst>
      <p:tags r:id="rId1"/>
    </p:custDataLst>
    <p:extLst>
      <p:ext uri="{BB962C8B-B14F-4D97-AF65-F5344CB8AC3E}">
        <p14:creationId xmlns:p14="http://schemas.microsoft.com/office/powerpoint/2010/main" val="31263998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a:t>Links to Further Information</a:t>
            </a:r>
          </a:p>
        </p:txBody>
      </p:sp>
      <p:sp>
        <p:nvSpPr>
          <p:cNvPr id="2" name="Content Placeholder 1"/>
          <p:cNvSpPr>
            <a:spLocks noGrp="1"/>
          </p:cNvSpPr>
          <p:nvPr>
            <p:ph idx="1"/>
          </p:nvPr>
        </p:nvSpPr>
        <p:spPr/>
        <p:txBody>
          <a:bodyPr/>
          <a:lstStyle/>
          <a:p>
            <a:pPr>
              <a:spcBef>
                <a:spcPts val="600"/>
              </a:spcBef>
            </a:pPr>
            <a:r>
              <a:rPr lang="da-DK" dirty="0"/>
              <a:t>Practical Guide to Reference Sets</a:t>
            </a:r>
          </a:p>
          <a:p>
            <a:pPr lvl="1">
              <a:spcBef>
                <a:spcPts val="600"/>
              </a:spcBef>
            </a:pPr>
            <a:r>
              <a:rPr lang="da-DK" dirty="0">
                <a:hlinkClick r:id="rId4"/>
              </a:rPr>
              <a:t>http://snomed.org/refsetpg</a:t>
            </a:r>
            <a:endParaRPr lang="is-IS" dirty="0"/>
          </a:p>
          <a:p>
            <a:pPr>
              <a:spcBef>
                <a:spcPts val="600"/>
              </a:spcBef>
            </a:pPr>
            <a:r>
              <a:rPr lang="en-US" dirty="0"/>
              <a:t>Release File Specification</a:t>
            </a:r>
          </a:p>
          <a:p>
            <a:pPr lvl="1">
              <a:spcBef>
                <a:spcPts val="600"/>
              </a:spcBef>
            </a:pPr>
            <a:r>
              <a:rPr lang="en-US" dirty="0"/>
              <a:t>Section 5 - </a:t>
            </a:r>
            <a:r>
              <a:rPr lang="en-GB" dirty="0"/>
              <a:t>Reference Set Release Files Specification</a:t>
            </a:r>
            <a:endParaRPr lang="en-US" dirty="0"/>
          </a:p>
          <a:p>
            <a:pPr lvl="1">
              <a:spcBef>
                <a:spcPts val="600"/>
              </a:spcBef>
            </a:pPr>
            <a:r>
              <a:rPr lang="en-US" dirty="0">
                <a:hlinkClick r:id="rId5"/>
              </a:rPr>
              <a:t>http://snomed.org/rfs</a:t>
            </a:r>
            <a:endParaRPr lang="en-US" dirty="0"/>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7407" y="1620076"/>
            <a:ext cx="3580709" cy="4774279"/>
          </a:xfrm>
          <a:prstGeom prst="rect">
            <a:avLst/>
          </a:prstGeom>
        </p:spPr>
      </p:pic>
    </p:spTree>
    <p:custDataLst>
      <p:tags r:id="rId1"/>
    </p:custDataLst>
    <p:extLst>
      <p:ext uri="{BB962C8B-B14F-4D97-AF65-F5344CB8AC3E}">
        <p14:creationId xmlns:p14="http://schemas.microsoft.com/office/powerpoint/2010/main" val="4057834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4292" y="2407477"/>
            <a:ext cx="4084213" cy="2726537"/>
          </a:xfrm>
        </p:spPr>
        <p:txBody>
          <a:bodyPr anchor="ctr"/>
          <a:lstStyle/>
          <a:p>
            <a:r>
              <a:rPr lang="en-US" dirty="0"/>
              <a:t>Purpose and Principles</a:t>
            </a:r>
            <a:endParaRPr lang="en-US" noProof="0" dirty="0"/>
          </a:p>
        </p:txBody>
      </p:sp>
      <p:pic>
        <p:nvPicPr>
          <p:cNvPr id="2" name="Picture 1">
            <a:extLst>
              <a:ext uri="{FF2B5EF4-FFF2-40B4-BE49-F238E27FC236}">
                <a16:creationId xmlns:a16="http://schemas.microsoft.com/office/drawing/2014/main" id="{76891D16-4726-9B4B-BAB9-C7AB6CB9B428}"/>
              </a:ext>
            </a:extLst>
          </p:cNvPr>
          <p:cNvPicPr>
            <a:picLocks noChangeAspect="1"/>
          </p:cNvPicPr>
          <p:nvPr/>
        </p:nvPicPr>
        <p:blipFill>
          <a:blip r:embed="rId4"/>
          <a:stretch>
            <a:fillRect/>
          </a:stretch>
        </p:blipFill>
        <p:spPr>
          <a:xfrm>
            <a:off x="4100946" y="1558637"/>
            <a:ext cx="4424218" cy="4424218"/>
          </a:xfrm>
          <a:prstGeom prst="rect">
            <a:avLst/>
          </a:prstGeom>
        </p:spPr>
      </p:pic>
    </p:spTree>
    <p:custDataLst>
      <p:tags r:id="rId1"/>
    </p:custDataLst>
    <p:extLst>
      <p:ext uri="{BB962C8B-B14F-4D97-AF65-F5344CB8AC3E}">
        <p14:creationId xmlns:p14="http://schemas.microsoft.com/office/powerpoint/2010/main" val="2299883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da-DK" dirty="0">
                <a:latin typeface="+mn-lt"/>
              </a:rPr>
              <a:t>Background</a:t>
            </a:r>
            <a:endParaRPr lang="en-US" dirty="0">
              <a:latin typeface="+mn-lt"/>
            </a:endParaRPr>
          </a:p>
        </p:txBody>
      </p:sp>
      <p:sp>
        <p:nvSpPr>
          <p:cNvPr id="3" name="Platshållare för innehåll 2"/>
          <p:cNvSpPr>
            <a:spLocks noGrp="1"/>
          </p:cNvSpPr>
          <p:nvPr>
            <p:ph idx="1"/>
          </p:nvPr>
        </p:nvSpPr>
        <p:spPr/>
        <p:txBody>
          <a:bodyPr/>
          <a:lstStyle/>
          <a:p>
            <a:r>
              <a:rPr lang="en-US" dirty="0">
                <a:latin typeface="+mn-lt"/>
              </a:rPr>
              <a:t>SNOMED CT supports full history tracking</a:t>
            </a:r>
          </a:p>
          <a:p>
            <a:r>
              <a:rPr lang="en-US" dirty="0"/>
              <a:t>Components are versioned</a:t>
            </a:r>
          </a:p>
          <a:p>
            <a:r>
              <a:rPr lang="en-US" dirty="0"/>
              <a:t>Component versions are </a:t>
            </a:r>
            <a:r>
              <a:rPr lang="en-US" u="sng" dirty="0"/>
              <a:t>never</a:t>
            </a:r>
            <a:r>
              <a:rPr lang="en-US" dirty="0"/>
              <a:t> deleted</a:t>
            </a:r>
          </a:p>
          <a:p>
            <a:r>
              <a:rPr lang="en-US" dirty="0">
                <a:latin typeface="+mn-lt"/>
              </a:rPr>
              <a:t>Inactivating a component requires the creation of a </a:t>
            </a:r>
            <a:br>
              <a:rPr lang="en-US" dirty="0">
                <a:latin typeface="+mn-lt"/>
              </a:rPr>
            </a:br>
            <a:r>
              <a:rPr lang="en-US" dirty="0">
                <a:latin typeface="+mn-lt"/>
              </a:rPr>
              <a:t>new</a:t>
            </a:r>
            <a:r>
              <a:rPr lang="en-US" dirty="0"/>
              <a:t>, inactive version of the component</a:t>
            </a:r>
          </a:p>
          <a:p>
            <a:r>
              <a:rPr lang="en-US" dirty="0"/>
              <a:t>Inactivating a concept also requires inactivating all relationships in which that concept participates</a:t>
            </a:r>
          </a:p>
          <a:p>
            <a:r>
              <a:rPr lang="en-US" dirty="0">
                <a:latin typeface="+mn-lt"/>
              </a:rPr>
              <a:t>Inactivating a description also requires inactivating all language </a:t>
            </a:r>
            <a:r>
              <a:rPr lang="en-US" dirty="0" err="1">
                <a:latin typeface="+mn-lt"/>
              </a:rPr>
              <a:t>refset</a:t>
            </a:r>
            <a:r>
              <a:rPr lang="en-US" dirty="0">
                <a:latin typeface="+mn-lt"/>
              </a:rPr>
              <a:t> members that refers to it</a:t>
            </a:r>
          </a:p>
        </p:txBody>
      </p:sp>
      <p:pic>
        <p:nvPicPr>
          <p:cNvPr id="5" name="Picture 4">
            <a:extLst>
              <a:ext uri="{FF2B5EF4-FFF2-40B4-BE49-F238E27FC236}">
                <a16:creationId xmlns:a16="http://schemas.microsoft.com/office/drawing/2014/main" id="{ECC91F7E-B8EF-744F-8DC0-0752F8D05F0A}"/>
              </a:ext>
            </a:extLst>
          </p:cNvPr>
          <p:cNvPicPr>
            <a:picLocks noChangeAspect="1"/>
          </p:cNvPicPr>
          <p:nvPr/>
        </p:nvPicPr>
        <p:blipFill>
          <a:blip r:embed="rId4"/>
          <a:stretch>
            <a:fillRect/>
          </a:stretch>
        </p:blipFill>
        <p:spPr>
          <a:xfrm>
            <a:off x="6467181" y="4668253"/>
            <a:ext cx="2416272" cy="2189747"/>
          </a:xfrm>
          <a:prstGeom prst="rect">
            <a:avLst/>
          </a:prstGeom>
        </p:spPr>
      </p:pic>
    </p:spTree>
    <p:custDataLst>
      <p:tags r:id="rId1"/>
    </p:custDataLst>
    <p:extLst>
      <p:ext uri="{BB962C8B-B14F-4D97-AF65-F5344CB8AC3E}">
        <p14:creationId xmlns:p14="http://schemas.microsoft.com/office/powerpoint/2010/main" val="2814672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da-DK" dirty="0">
                <a:latin typeface="+mn-lt"/>
              </a:rPr>
              <a:t>P</a:t>
            </a:r>
            <a:r>
              <a:rPr lang="en-US" dirty="0" err="1">
                <a:latin typeface="+mn-lt"/>
              </a:rPr>
              <a:t>urpose</a:t>
            </a:r>
            <a:endParaRPr lang="en-US" dirty="0">
              <a:latin typeface="+mn-lt"/>
            </a:endParaRPr>
          </a:p>
        </p:txBody>
      </p:sp>
      <p:sp>
        <p:nvSpPr>
          <p:cNvPr id="3" name="Platshållare för innehåll 2"/>
          <p:cNvSpPr>
            <a:spLocks noGrp="1"/>
          </p:cNvSpPr>
          <p:nvPr>
            <p:ph idx="1"/>
          </p:nvPr>
        </p:nvSpPr>
        <p:spPr/>
        <p:txBody>
          <a:bodyPr/>
          <a:lstStyle/>
          <a:p>
            <a:r>
              <a:rPr lang="da-DK" dirty="0"/>
              <a:t>Support management of component </a:t>
            </a:r>
            <a:r>
              <a:rPr lang="da-DK" dirty="0" err="1"/>
              <a:t>inactivation</a:t>
            </a:r>
            <a:endParaRPr lang="da-DK" dirty="0"/>
          </a:p>
          <a:p>
            <a:pPr lvl="1"/>
            <a:r>
              <a:rPr lang="da-DK" dirty="0" err="1"/>
              <a:t>Reason</a:t>
            </a:r>
            <a:r>
              <a:rPr lang="da-DK" dirty="0"/>
              <a:t> for </a:t>
            </a:r>
            <a:r>
              <a:rPr lang="da-DK" dirty="0" err="1"/>
              <a:t>inactivation</a:t>
            </a:r>
            <a:endParaRPr lang="da-DK" dirty="0"/>
          </a:p>
          <a:p>
            <a:pPr lvl="1"/>
            <a:r>
              <a:rPr lang="da-DK" dirty="0">
                <a:latin typeface="+mn-lt"/>
              </a:rPr>
              <a:t>A</a:t>
            </a:r>
            <a:r>
              <a:rPr lang="da-DK" dirty="0"/>
              <a:t>ssociations to </a:t>
            </a:r>
            <a:r>
              <a:rPr lang="da-DK" dirty="0" err="1"/>
              <a:t>possible</a:t>
            </a:r>
            <a:r>
              <a:rPr lang="da-DK" dirty="0"/>
              <a:t> </a:t>
            </a:r>
            <a:r>
              <a:rPr lang="da-DK" dirty="0" err="1"/>
              <a:t>replacements</a:t>
            </a:r>
            <a:endParaRPr lang="en-US" dirty="0"/>
          </a:p>
          <a:p>
            <a:r>
              <a:rPr lang="en-US" dirty="0"/>
              <a:t>Valuable for terminology users</a:t>
            </a:r>
          </a:p>
          <a:p>
            <a:pPr lvl="1"/>
            <a:r>
              <a:rPr lang="en-US" dirty="0"/>
              <a:t>Automatic and rapid identification of relevant components</a:t>
            </a:r>
          </a:p>
          <a:p>
            <a:pPr lvl="1"/>
            <a:r>
              <a:rPr lang="en-US" dirty="0"/>
              <a:t>Help in resolving issues arising from the implementation</a:t>
            </a:r>
          </a:p>
          <a:p>
            <a:pPr lvl="1"/>
            <a:r>
              <a:rPr lang="en-US" dirty="0"/>
              <a:t>Supports consistent replacements for inactivated components across implementations</a:t>
            </a:r>
          </a:p>
          <a:p>
            <a:pPr lvl="1"/>
            <a:endParaRPr lang="da-DK" dirty="0"/>
          </a:p>
        </p:txBody>
      </p:sp>
    </p:spTree>
    <p:custDataLst>
      <p:tags r:id="rId1"/>
    </p:custDataLst>
    <p:extLst>
      <p:ext uri="{BB962C8B-B14F-4D97-AF65-F5344CB8AC3E}">
        <p14:creationId xmlns:p14="http://schemas.microsoft.com/office/powerpoint/2010/main" val="415714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da-DK" dirty="0">
                <a:latin typeface="+mn-lt"/>
              </a:rPr>
              <a:t>P</a:t>
            </a:r>
            <a:r>
              <a:rPr lang="en-US" dirty="0" err="1">
                <a:latin typeface="+mn-lt"/>
              </a:rPr>
              <a:t>rinciples</a:t>
            </a:r>
            <a:endParaRPr lang="en-US" dirty="0">
              <a:latin typeface="+mn-lt"/>
            </a:endParaRPr>
          </a:p>
        </p:txBody>
      </p:sp>
      <p:grpSp>
        <p:nvGrpSpPr>
          <p:cNvPr id="6" name="Group 5">
            <a:extLst>
              <a:ext uri="{FF2B5EF4-FFF2-40B4-BE49-F238E27FC236}">
                <a16:creationId xmlns:a16="http://schemas.microsoft.com/office/drawing/2014/main" id="{FBFF5178-4919-E540-B180-8777BC13AC6E}"/>
              </a:ext>
            </a:extLst>
          </p:cNvPr>
          <p:cNvGrpSpPr/>
          <p:nvPr/>
        </p:nvGrpSpPr>
        <p:grpSpPr>
          <a:xfrm>
            <a:off x="457200" y="1554811"/>
            <a:ext cx="2760133" cy="2279062"/>
            <a:chOff x="457200" y="1554811"/>
            <a:chExt cx="2760133" cy="2279062"/>
          </a:xfrm>
        </p:grpSpPr>
        <p:pic>
          <p:nvPicPr>
            <p:cNvPr id="5" name="Picture 4">
              <a:extLst>
                <a:ext uri="{FF2B5EF4-FFF2-40B4-BE49-F238E27FC236}">
                  <a16:creationId xmlns:a16="http://schemas.microsoft.com/office/drawing/2014/main" id="{F6CCDCEF-8BEF-C943-975A-E144FE622AFB}"/>
                </a:ext>
              </a:extLst>
            </p:cNvPr>
            <p:cNvPicPr>
              <a:picLocks noChangeAspect="1"/>
            </p:cNvPicPr>
            <p:nvPr/>
          </p:nvPicPr>
          <p:blipFill>
            <a:blip r:embed="rId6"/>
            <a:stretch>
              <a:fillRect/>
            </a:stretch>
          </p:blipFill>
          <p:spPr>
            <a:xfrm>
              <a:off x="457200" y="1554811"/>
              <a:ext cx="2634544" cy="1100193"/>
            </a:xfrm>
            <a:prstGeom prst="rect">
              <a:avLst/>
            </a:prstGeom>
          </p:spPr>
        </p:pic>
        <p:pic>
          <p:nvPicPr>
            <p:cNvPr id="4" name="Picture 3">
              <a:extLst>
                <a:ext uri="{FF2B5EF4-FFF2-40B4-BE49-F238E27FC236}">
                  <a16:creationId xmlns:a16="http://schemas.microsoft.com/office/drawing/2014/main" id="{68020581-B0B9-FD4E-AB33-DB96D30B5F24}"/>
                </a:ext>
              </a:extLst>
            </p:cNvPr>
            <p:cNvPicPr>
              <a:picLocks noChangeAspect="1"/>
            </p:cNvPicPr>
            <p:nvPr/>
          </p:nvPicPr>
          <p:blipFill>
            <a:blip r:embed="rId7"/>
            <a:stretch>
              <a:fillRect/>
            </a:stretch>
          </p:blipFill>
          <p:spPr>
            <a:xfrm>
              <a:off x="1507066" y="1794807"/>
              <a:ext cx="1710267" cy="2039066"/>
            </a:xfrm>
            <a:prstGeom prst="rect">
              <a:avLst/>
            </a:prstGeom>
          </p:spPr>
        </p:pic>
      </p:grpSp>
      <p:grpSp>
        <p:nvGrpSpPr>
          <p:cNvPr id="17" name="Group 16">
            <a:extLst>
              <a:ext uri="{FF2B5EF4-FFF2-40B4-BE49-F238E27FC236}">
                <a16:creationId xmlns:a16="http://schemas.microsoft.com/office/drawing/2014/main" id="{20638B8C-CE7E-7144-9C89-298C8DF349B3}"/>
              </a:ext>
            </a:extLst>
          </p:cNvPr>
          <p:cNvGrpSpPr/>
          <p:nvPr/>
        </p:nvGrpSpPr>
        <p:grpSpPr>
          <a:xfrm>
            <a:off x="3091744" y="1554811"/>
            <a:ext cx="5323050" cy="1570354"/>
            <a:chOff x="3091744" y="1554811"/>
            <a:chExt cx="5323050" cy="1570354"/>
          </a:xfrm>
        </p:grpSpPr>
        <p:sp>
          <p:nvSpPr>
            <p:cNvPr id="8" name="Rectangle 7">
              <a:extLst>
                <a:ext uri="{FF2B5EF4-FFF2-40B4-BE49-F238E27FC236}">
                  <a16:creationId xmlns:a16="http://schemas.microsoft.com/office/drawing/2014/main" id="{D3BF37EB-695D-5B4E-9C53-CCBA38EC7FE9}"/>
                </a:ext>
              </a:extLst>
            </p:cNvPr>
            <p:cNvSpPr/>
            <p:nvPr/>
          </p:nvSpPr>
          <p:spPr>
            <a:xfrm>
              <a:off x="3352799" y="1554811"/>
              <a:ext cx="5061995" cy="1570354"/>
            </a:xfrm>
            <a:prstGeom prst="rect">
              <a:avLst/>
            </a:prstGeom>
            <a:solidFill>
              <a:srgbClr val="D8F3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1800" b="1" dirty="0">
                  <a:solidFill>
                    <a:srgbClr val="0070C0"/>
                  </a:solidFill>
                </a:rPr>
                <a:t>New component version</a:t>
              </a:r>
            </a:p>
            <a:p>
              <a:pPr marL="285750" lvl="1" indent="-285750">
                <a:buFont typeface="Arial" panose="020B0604020202020204" pitchFamily="34" charset="0"/>
                <a:buChar char="•"/>
              </a:pPr>
              <a:r>
                <a:rPr lang="en-US" sz="1800" dirty="0">
                  <a:solidFill>
                    <a:srgbClr val="0070C0"/>
                  </a:solidFill>
                </a:rPr>
                <a:t>Update </a:t>
              </a:r>
              <a:r>
                <a:rPr lang="en-US" sz="1800" dirty="0" err="1">
                  <a:solidFill>
                    <a:srgbClr val="0070C0"/>
                  </a:solidFill>
                </a:rPr>
                <a:t>effectiveTime</a:t>
              </a:r>
              <a:endParaRPr lang="en-US" sz="1800" dirty="0">
                <a:solidFill>
                  <a:srgbClr val="0070C0"/>
                </a:solidFill>
              </a:endParaRPr>
            </a:p>
            <a:p>
              <a:pPr marL="285750" lvl="1" indent="-285750">
                <a:buFont typeface="Arial" panose="020B0604020202020204" pitchFamily="34" charset="0"/>
                <a:buChar char="•"/>
              </a:pPr>
              <a:r>
                <a:rPr lang="en-US" sz="1800" dirty="0">
                  <a:solidFill>
                    <a:srgbClr val="0070C0"/>
                  </a:solidFill>
                </a:rPr>
                <a:t>Set ‘active’ value to 0</a:t>
              </a:r>
            </a:p>
            <a:p>
              <a:pPr marL="285750" lvl="1" indent="-285750">
                <a:buFont typeface="Arial" panose="020B0604020202020204" pitchFamily="34" charset="0"/>
                <a:buChar char="•"/>
              </a:pPr>
              <a:r>
                <a:rPr lang="en-US" sz="1800" dirty="0">
                  <a:solidFill>
                    <a:srgbClr val="0070C0"/>
                  </a:solidFill>
                </a:rPr>
                <a:t>Perform other </a:t>
              </a:r>
              <a:r>
                <a:rPr lang="en-US" sz="1800" dirty="0" err="1">
                  <a:solidFill>
                    <a:srgbClr val="0070C0"/>
                  </a:solidFill>
                </a:rPr>
                <a:t>inactivations</a:t>
              </a:r>
              <a:r>
                <a:rPr lang="en-US" sz="1800" dirty="0">
                  <a:solidFill>
                    <a:srgbClr val="0070C0"/>
                  </a:solidFill>
                </a:rPr>
                <a:t> required for the component type</a:t>
              </a:r>
            </a:p>
          </p:txBody>
        </p:sp>
        <p:cxnSp>
          <p:nvCxnSpPr>
            <p:cNvPr id="10" name="Straight Connector 9">
              <a:extLst>
                <a:ext uri="{FF2B5EF4-FFF2-40B4-BE49-F238E27FC236}">
                  <a16:creationId xmlns:a16="http://schemas.microsoft.com/office/drawing/2014/main" id="{8180148B-C7B4-6642-A2A7-F82430D028DD}"/>
                </a:ext>
              </a:extLst>
            </p:cNvPr>
            <p:cNvCxnSpPr>
              <a:cxnSpLocks/>
              <a:endCxn id="8" idx="1"/>
            </p:cNvCxnSpPr>
            <p:nvPr/>
          </p:nvCxnSpPr>
          <p:spPr>
            <a:xfrm>
              <a:off x="3091744" y="2169785"/>
              <a:ext cx="261055" cy="170203"/>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35F1A79B-C170-414B-BF37-09ED7C00338E}"/>
              </a:ext>
            </a:extLst>
          </p:cNvPr>
          <p:cNvGrpSpPr/>
          <p:nvPr/>
        </p:nvGrpSpPr>
        <p:grpSpPr>
          <a:xfrm>
            <a:off x="5582176" y="4352044"/>
            <a:ext cx="3388204" cy="729452"/>
            <a:chOff x="5582176" y="4421494"/>
            <a:chExt cx="3388204" cy="729452"/>
          </a:xfrm>
        </p:grpSpPr>
        <p:sp>
          <p:nvSpPr>
            <p:cNvPr id="27" name="Down Arrow 26">
              <a:extLst>
                <a:ext uri="{FF2B5EF4-FFF2-40B4-BE49-F238E27FC236}">
                  <a16:creationId xmlns:a16="http://schemas.microsoft.com/office/drawing/2014/main" id="{6D3A4B61-8AE0-DB42-8111-257E7AE6B9CF}"/>
                </a:ext>
              </a:extLst>
            </p:cNvPr>
            <p:cNvSpPr/>
            <p:nvPr/>
          </p:nvSpPr>
          <p:spPr>
            <a:xfrm rot="16200000">
              <a:off x="5755796" y="4352169"/>
              <a:ext cx="520861" cy="868101"/>
            </a:xfrm>
            <a:prstGeom prst="downArrow">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0" name="Group 29">
              <a:extLst>
                <a:ext uri="{FF2B5EF4-FFF2-40B4-BE49-F238E27FC236}">
                  <a16:creationId xmlns:a16="http://schemas.microsoft.com/office/drawing/2014/main" id="{5BBA9B94-4DCE-1B4D-AC82-506107E30C6E}"/>
                </a:ext>
              </a:extLst>
            </p:cNvPr>
            <p:cNvGrpSpPr/>
            <p:nvPr/>
          </p:nvGrpSpPr>
          <p:grpSpPr>
            <a:xfrm>
              <a:off x="6519316" y="4421494"/>
              <a:ext cx="2451064" cy="729452"/>
              <a:chOff x="6886701" y="2168263"/>
              <a:chExt cx="2451064" cy="729452"/>
            </a:xfrm>
          </p:grpSpPr>
          <p:pic>
            <p:nvPicPr>
              <p:cNvPr id="31" name="Picture 30">
                <a:extLst>
                  <a:ext uri="{FF2B5EF4-FFF2-40B4-BE49-F238E27FC236}">
                    <a16:creationId xmlns:a16="http://schemas.microsoft.com/office/drawing/2014/main" id="{11EC4E0E-BFB5-A74B-AFDE-AEA435E0598A}"/>
                  </a:ext>
                </a:extLst>
              </p:cNvPr>
              <p:cNvPicPr>
                <a:picLocks noChangeAspect="1"/>
              </p:cNvPicPr>
              <p:nvPr>
                <p:custDataLst>
                  <p:tags r:id="rId3"/>
                </p:custDataLst>
              </p:nvPr>
            </p:nvPicPr>
            <p:blipFill>
              <a:blip r:embed="rId8">
                <a:clrChange>
                  <a:clrFrom>
                    <a:srgbClr val="FFFFFF"/>
                  </a:clrFrom>
                  <a:clrTo>
                    <a:srgbClr val="FFFFFF">
                      <a:alpha val="0"/>
                    </a:srgbClr>
                  </a:clrTo>
                </a:clrChange>
                <a:duotone>
                  <a:schemeClr val="accent4">
                    <a:shade val="45000"/>
                    <a:satMod val="135000"/>
                  </a:schemeClr>
                  <a:prstClr val="white"/>
                </a:duotone>
                <a:extLst>
                  <a:ext uri="{BEBA8EAE-BF5A-486C-A8C5-ECC9F3942E4B}">
                    <a14:imgProps xmlns:a14="http://schemas.microsoft.com/office/drawing/2010/main">
                      <a14:imgLayer>
                        <a14:imgEffect>
                          <a14:sharpenSoften amount="100000"/>
                        </a14:imgEffect>
                      </a14:imgLayer>
                    </a14:imgProps>
                  </a:ext>
                </a:extLst>
              </a:blip>
              <a:stretch>
                <a:fillRect/>
              </a:stretch>
            </p:blipFill>
            <p:spPr>
              <a:xfrm>
                <a:off x="6886701" y="2168263"/>
                <a:ext cx="730023" cy="729452"/>
              </a:xfrm>
              <a:prstGeom prst="rect">
                <a:avLst/>
              </a:prstGeom>
            </p:spPr>
          </p:pic>
          <p:sp>
            <p:nvSpPr>
              <p:cNvPr id="33" name="Rectangle 32">
                <a:extLst>
                  <a:ext uri="{FF2B5EF4-FFF2-40B4-BE49-F238E27FC236}">
                    <a16:creationId xmlns:a16="http://schemas.microsoft.com/office/drawing/2014/main" id="{F54ADC33-2855-684F-8376-4E5290AD3FF6}"/>
                  </a:ext>
                </a:extLst>
              </p:cNvPr>
              <p:cNvSpPr/>
              <p:nvPr/>
            </p:nvSpPr>
            <p:spPr>
              <a:xfrm>
                <a:off x="7616724" y="2209822"/>
                <a:ext cx="1721041" cy="646331"/>
              </a:xfrm>
              <a:prstGeom prst="rect">
                <a:avLst/>
              </a:prstGeom>
            </p:spPr>
            <p:txBody>
              <a:bodyPr wrap="square">
                <a:spAutoFit/>
              </a:bodyPr>
              <a:lstStyle/>
              <a:p>
                <a:pPr algn="ctr"/>
                <a:r>
                  <a:rPr lang="en-US" sz="1800" dirty="0">
                    <a:solidFill>
                      <a:schemeClr val="accent6">
                        <a:lumMod val="50000"/>
                      </a:schemeClr>
                    </a:solidFill>
                  </a:rPr>
                  <a:t>Attribute value reference set</a:t>
                </a:r>
              </a:p>
            </p:txBody>
          </p:sp>
        </p:grpSp>
      </p:grpSp>
      <p:grpSp>
        <p:nvGrpSpPr>
          <p:cNvPr id="35" name="Group 34">
            <a:extLst>
              <a:ext uri="{FF2B5EF4-FFF2-40B4-BE49-F238E27FC236}">
                <a16:creationId xmlns:a16="http://schemas.microsoft.com/office/drawing/2014/main" id="{8C476C18-7E54-4B4E-B184-EEE697BB49A2}"/>
              </a:ext>
            </a:extLst>
          </p:cNvPr>
          <p:cNvGrpSpPr/>
          <p:nvPr/>
        </p:nvGrpSpPr>
        <p:grpSpPr>
          <a:xfrm>
            <a:off x="5582176" y="5674800"/>
            <a:ext cx="3388203" cy="923330"/>
            <a:chOff x="5582176" y="4352210"/>
            <a:chExt cx="3388203" cy="923330"/>
          </a:xfrm>
        </p:grpSpPr>
        <p:sp>
          <p:nvSpPr>
            <p:cNvPr id="36" name="Down Arrow 35">
              <a:extLst>
                <a:ext uri="{FF2B5EF4-FFF2-40B4-BE49-F238E27FC236}">
                  <a16:creationId xmlns:a16="http://schemas.microsoft.com/office/drawing/2014/main" id="{942C7B9F-14C6-6348-852F-E7332586882B}"/>
                </a:ext>
              </a:extLst>
            </p:cNvPr>
            <p:cNvSpPr/>
            <p:nvPr/>
          </p:nvSpPr>
          <p:spPr>
            <a:xfrm rot="16200000">
              <a:off x="5755796" y="4352169"/>
              <a:ext cx="520861" cy="868101"/>
            </a:xfrm>
            <a:prstGeom prst="downArrow">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7" name="Group 36">
              <a:extLst>
                <a:ext uri="{FF2B5EF4-FFF2-40B4-BE49-F238E27FC236}">
                  <a16:creationId xmlns:a16="http://schemas.microsoft.com/office/drawing/2014/main" id="{BC30DDB1-3A8D-954E-98DA-3E68C72E6275}"/>
                </a:ext>
              </a:extLst>
            </p:cNvPr>
            <p:cNvGrpSpPr/>
            <p:nvPr/>
          </p:nvGrpSpPr>
          <p:grpSpPr>
            <a:xfrm>
              <a:off x="6519316" y="4352210"/>
              <a:ext cx="2451063" cy="923330"/>
              <a:chOff x="6886701" y="2098979"/>
              <a:chExt cx="2451063" cy="923330"/>
            </a:xfrm>
          </p:grpSpPr>
          <p:pic>
            <p:nvPicPr>
              <p:cNvPr id="38" name="Picture 37">
                <a:extLst>
                  <a:ext uri="{FF2B5EF4-FFF2-40B4-BE49-F238E27FC236}">
                    <a16:creationId xmlns:a16="http://schemas.microsoft.com/office/drawing/2014/main" id="{364DB8ED-033B-E343-AB2F-BF324ECE32D2}"/>
                  </a:ext>
                </a:extLst>
              </p:cNvPr>
              <p:cNvPicPr>
                <a:picLocks noChangeAspect="1"/>
              </p:cNvPicPr>
              <p:nvPr>
                <p:custDataLst>
                  <p:tags r:id="rId2"/>
                </p:custDataLst>
              </p:nvPr>
            </p:nvPicPr>
            <p:blipFill>
              <a:blip r:embed="rId8">
                <a:clrChange>
                  <a:clrFrom>
                    <a:srgbClr val="FFFFFF"/>
                  </a:clrFrom>
                  <a:clrTo>
                    <a:srgbClr val="FFFFFF">
                      <a:alpha val="0"/>
                    </a:srgbClr>
                  </a:clrTo>
                </a:clrChange>
                <a:duotone>
                  <a:schemeClr val="accent4">
                    <a:shade val="45000"/>
                    <a:satMod val="135000"/>
                  </a:schemeClr>
                  <a:prstClr val="white"/>
                </a:duotone>
                <a:extLst>
                  <a:ext uri="{BEBA8EAE-BF5A-486C-A8C5-ECC9F3942E4B}">
                    <a14:imgProps xmlns:a14="http://schemas.microsoft.com/office/drawing/2010/main">
                      <a14:imgLayer>
                        <a14:imgEffect>
                          <a14:sharpenSoften amount="100000"/>
                        </a14:imgEffect>
                      </a14:imgLayer>
                    </a14:imgProps>
                  </a:ext>
                </a:extLst>
              </a:blip>
              <a:stretch>
                <a:fillRect/>
              </a:stretch>
            </p:blipFill>
            <p:spPr>
              <a:xfrm>
                <a:off x="6886701" y="2168263"/>
                <a:ext cx="730023" cy="729452"/>
              </a:xfrm>
              <a:prstGeom prst="rect">
                <a:avLst/>
              </a:prstGeom>
            </p:spPr>
          </p:pic>
          <p:sp>
            <p:nvSpPr>
              <p:cNvPr id="39" name="Rectangle 38">
                <a:extLst>
                  <a:ext uri="{FF2B5EF4-FFF2-40B4-BE49-F238E27FC236}">
                    <a16:creationId xmlns:a16="http://schemas.microsoft.com/office/drawing/2014/main" id="{2C92EEF2-06C8-5141-897D-AF324BA39398}"/>
                  </a:ext>
                </a:extLst>
              </p:cNvPr>
              <p:cNvSpPr/>
              <p:nvPr/>
            </p:nvSpPr>
            <p:spPr>
              <a:xfrm>
                <a:off x="7616723" y="2098979"/>
                <a:ext cx="1721041" cy="923330"/>
              </a:xfrm>
              <a:prstGeom prst="rect">
                <a:avLst/>
              </a:prstGeom>
            </p:spPr>
            <p:txBody>
              <a:bodyPr wrap="square">
                <a:spAutoFit/>
              </a:bodyPr>
              <a:lstStyle/>
              <a:p>
                <a:pPr algn="ctr"/>
                <a:r>
                  <a:rPr lang="en-US" sz="1800" dirty="0">
                    <a:solidFill>
                      <a:schemeClr val="accent6">
                        <a:lumMod val="50000"/>
                      </a:schemeClr>
                    </a:solidFill>
                  </a:rPr>
                  <a:t>Historical association reference set</a:t>
                </a:r>
              </a:p>
            </p:txBody>
          </p:sp>
        </p:grpSp>
      </p:grpSp>
      <p:grpSp>
        <p:nvGrpSpPr>
          <p:cNvPr id="42" name="Group 41">
            <a:extLst>
              <a:ext uri="{FF2B5EF4-FFF2-40B4-BE49-F238E27FC236}">
                <a16:creationId xmlns:a16="http://schemas.microsoft.com/office/drawing/2014/main" id="{25A996C3-3C24-894A-81E1-839C68DFD85D}"/>
              </a:ext>
            </a:extLst>
          </p:cNvPr>
          <p:cNvGrpSpPr/>
          <p:nvPr/>
        </p:nvGrpSpPr>
        <p:grpSpPr>
          <a:xfrm>
            <a:off x="754739" y="3290857"/>
            <a:ext cx="4616335" cy="3231386"/>
            <a:chOff x="754739" y="3290857"/>
            <a:chExt cx="4616335" cy="3231386"/>
          </a:xfrm>
        </p:grpSpPr>
        <p:grpSp>
          <p:nvGrpSpPr>
            <p:cNvPr id="28" name="Group 27">
              <a:extLst>
                <a:ext uri="{FF2B5EF4-FFF2-40B4-BE49-F238E27FC236}">
                  <a16:creationId xmlns:a16="http://schemas.microsoft.com/office/drawing/2014/main" id="{7D6DEB54-51BB-E041-B019-C7649E04D0A8}"/>
                </a:ext>
              </a:extLst>
            </p:cNvPr>
            <p:cNvGrpSpPr/>
            <p:nvPr/>
          </p:nvGrpSpPr>
          <p:grpSpPr>
            <a:xfrm>
              <a:off x="1491626" y="3290857"/>
              <a:ext cx="3879448" cy="2034387"/>
              <a:chOff x="1440505" y="3146044"/>
              <a:chExt cx="3879448" cy="2034387"/>
            </a:xfrm>
          </p:grpSpPr>
          <p:sp>
            <p:nvSpPr>
              <p:cNvPr id="23" name="Down Arrow 22">
                <a:extLst>
                  <a:ext uri="{FF2B5EF4-FFF2-40B4-BE49-F238E27FC236}">
                    <a16:creationId xmlns:a16="http://schemas.microsoft.com/office/drawing/2014/main" id="{B27F967D-17EE-2646-8D2D-794AD0B1547D}"/>
                  </a:ext>
                </a:extLst>
              </p:cNvPr>
              <p:cNvSpPr/>
              <p:nvPr/>
            </p:nvSpPr>
            <p:spPr>
              <a:xfrm>
                <a:off x="3301678" y="3146044"/>
                <a:ext cx="520861" cy="954211"/>
              </a:xfrm>
              <a:prstGeom prst="downArrow">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E926DA84-7072-9F44-A0EB-7E54982CA01E}"/>
                  </a:ext>
                </a:extLst>
              </p:cNvPr>
              <p:cNvSpPr/>
              <p:nvPr/>
            </p:nvSpPr>
            <p:spPr>
              <a:xfrm>
                <a:off x="1440505" y="4265947"/>
                <a:ext cx="3879448" cy="914484"/>
              </a:xfrm>
              <a:prstGeom prst="rect">
                <a:avLst/>
              </a:prstGeom>
              <a:solidFill>
                <a:srgbClr val="D8F3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1" indent="-285750">
                  <a:buFont typeface="Arial" panose="020B0604020202020204" pitchFamily="34" charset="0"/>
                  <a:buChar char="•"/>
                </a:pPr>
                <a:r>
                  <a:rPr lang="en-US" sz="1800" dirty="0">
                    <a:solidFill>
                      <a:srgbClr val="0070C0"/>
                    </a:solidFill>
                  </a:rPr>
                  <a:t>Specify reason for inactivation</a:t>
                </a:r>
                <a:br>
                  <a:rPr lang="en-US" sz="1800" dirty="0">
                    <a:solidFill>
                      <a:srgbClr val="0070C0"/>
                    </a:solidFill>
                  </a:rPr>
                </a:br>
                <a:r>
                  <a:rPr lang="en-US" sz="1800" dirty="0">
                    <a:solidFill>
                      <a:srgbClr val="0070C0"/>
                    </a:solidFill>
                  </a:rPr>
                  <a:t>- Choose inactivation value</a:t>
                </a:r>
              </a:p>
            </p:txBody>
          </p:sp>
        </p:grpSp>
        <p:sp>
          <p:nvSpPr>
            <p:cNvPr id="40" name="Rectangle 39">
              <a:extLst>
                <a:ext uri="{FF2B5EF4-FFF2-40B4-BE49-F238E27FC236}">
                  <a16:creationId xmlns:a16="http://schemas.microsoft.com/office/drawing/2014/main" id="{8DABDE3B-9A2D-6F41-8916-18DBD171B997}"/>
                </a:ext>
              </a:extLst>
            </p:cNvPr>
            <p:cNvSpPr/>
            <p:nvPr/>
          </p:nvSpPr>
          <p:spPr>
            <a:xfrm>
              <a:off x="1491626" y="5487757"/>
              <a:ext cx="3879448" cy="1034486"/>
            </a:xfrm>
            <a:prstGeom prst="rect">
              <a:avLst/>
            </a:prstGeom>
            <a:solidFill>
              <a:srgbClr val="D8F3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1" indent="-285750">
                <a:buFont typeface="Arial" panose="020B0604020202020204" pitchFamily="34" charset="0"/>
                <a:buChar char="•"/>
              </a:pPr>
              <a:r>
                <a:rPr lang="en-US" sz="1800" dirty="0">
                  <a:solidFill>
                    <a:srgbClr val="0070C0"/>
                  </a:solidFill>
                </a:rPr>
                <a:t>Propose possible replacements</a:t>
              </a:r>
              <a:br>
                <a:rPr lang="en-US" sz="1800" dirty="0">
                  <a:solidFill>
                    <a:srgbClr val="0070C0"/>
                  </a:solidFill>
                </a:rPr>
              </a:br>
              <a:r>
                <a:rPr lang="en-US" sz="1800" dirty="0">
                  <a:solidFill>
                    <a:srgbClr val="0070C0"/>
                  </a:solidFill>
                </a:rPr>
                <a:t>- Associate inactive component  </a:t>
              </a:r>
              <a:br>
                <a:rPr lang="en-US" sz="1800" dirty="0">
                  <a:solidFill>
                    <a:srgbClr val="0070C0"/>
                  </a:solidFill>
                </a:rPr>
              </a:br>
              <a:r>
                <a:rPr lang="en-US" sz="1800" dirty="0">
                  <a:solidFill>
                    <a:srgbClr val="0070C0"/>
                  </a:solidFill>
                </a:rPr>
                <a:t>  with an active component</a:t>
              </a:r>
            </a:p>
          </p:txBody>
        </p:sp>
        <p:sp>
          <p:nvSpPr>
            <p:cNvPr id="41" name="Plus 40">
              <a:extLst>
                <a:ext uri="{FF2B5EF4-FFF2-40B4-BE49-F238E27FC236}">
                  <a16:creationId xmlns:a16="http://schemas.microsoft.com/office/drawing/2014/main" id="{8D1DC7F7-344A-5744-9D6F-D98C24650445}"/>
                </a:ext>
              </a:extLst>
            </p:cNvPr>
            <p:cNvSpPr/>
            <p:nvPr/>
          </p:nvSpPr>
          <p:spPr>
            <a:xfrm>
              <a:off x="754739" y="5182122"/>
              <a:ext cx="525785" cy="577460"/>
            </a:xfrm>
            <a:prstGeom prst="mathPlus">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618975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8147" y="2881745"/>
            <a:ext cx="4708102" cy="2726537"/>
          </a:xfrm>
        </p:spPr>
        <p:txBody>
          <a:bodyPr anchor="t"/>
          <a:lstStyle/>
          <a:p>
            <a:r>
              <a:rPr lang="en-US" dirty="0"/>
              <a:t>Attribute Value Type Reference Set</a:t>
            </a:r>
            <a:endParaRPr lang="en-US" noProof="0" dirty="0"/>
          </a:p>
        </p:txBody>
      </p:sp>
      <p:grpSp>
        <p:nvGrpSpPr>
          <p:cNvPr id="22" name="Group 21">
            <a:extLst>
              <a:ext uri="{FF2B5EF4-FFF2-40B4-BE49-F238E27FC236}">
                <a16:creationId xmlns:a16="http://schemas.microsoft.com/office/drawing/2014/main" id="{8663CBF0-B829-2948-BED6-36374A3D31A3}"/>
              </a:ext>
            </a:extLst>
          </p:cNvPr>
          <p:cNvGrpSpPr/>
          <p:nvPr/>
        </p:nvGrpSpPr>
        <p:grpSpPr>
          <a:xfrm>
            <a:off x="5296249" y="1964379"/>
            <a:ext cx="3569591" cy="4027348"/>
            <a:chOff x="5296249" y="1964379"/>
            <a:chExt cx="3569591" cy="4027348"/>
          </a:xfrm>
        </p:grpSpPr>
        <p:grpSp>
          <p:nvGrpSpPr>
            <p:cNvPr id="20" name="Group 19">
              <a:extLst>
                <a:ext uri="{FF2B5EF4-FFF2-40B4-BE49-F238E27FC236}">
                  <a16:creationId xmlns:a16="http://schemas.microsoft.com/office/drawing/2014/main" id="{C03AFA0E-A8A7-D045-9E2C-04B07D183DB0}"/>
                </a:ext>
              </a:extLst>
            </p:cNvPr>
            <p:cNvGrpSpPr/>
            <p:nvPr/>
          </p:nvGrpSpPr>
          <p:grpSpPr>
            <a:xfrm>
              <a:off x="5296249" y="1964379"/>
              <a:ext cx="3569591" cy="4027348"/>
              <a:chOff x="5296249" y="1964379"/>
              <a:chExt cx="3569591" cy="4027348"/>
            </a:xfrm>
          </p:grpSpPr>
          <p:grpSp>
            <p:nvGrpSpPr>
              <p:cNvPr id="2" name="Group 1">
                <a:extLst>
                  <a:ext uri="{FF2B5EF4-FFF2-40B4-BE49-F238E27FC236}">
                    <a16:creationId xmlns:a16="http://schemas.microsoft.com/office/drawing/2014/main" id="{AA3ED0DF-3722-CB4A-AD78-69159357294D}"/>
                  </a:ext>
                </a:extLst>
              </p:cNvPr>
              <p:cNvGrpSpPr/>
              <p:nvPr/>
            </p:nvGrpSpPr>
            <p:grpSpPr>
              <a:xfrm flipH="1">
                <a:off x="5296249" y="1964379"/>
                <a:ext cx="3569591" cy="4027348"/>
                <a:chOff x="4347187" y="1783272"/>
                <a:chExt cx="4025606" cy="4646124"/>
              </a:xfrm>
            </p:grpSpPr>
            <p:pic>
              <p:nvPicPr>
                <p:cNvPr id="3" name="Picture 2">
                  <a:extLst>
                    <a:ext uri="{FF2B5EF4-FFF2-40B4-BE49-F238E27FC236}">
                      <a16:creationId xmlns:a16="http://schemas.microsoft.com/office/drawing/2014/main" id="{36BD2E31-809F-4F4F-8C3A-15B1C2EB0CF5}"/>
                    </a:ext>
                  </a:extLst>
                </p:cNvPr>
                <p:cNvPicPr>
                  <a:picLocks noChangeAspect="1"/>
                </p:cNvPicPr>
                <p:nvPr/>
              </p:nvPicPr>
              <p:blipFill>
                <a:blip r:embed="rId4"/>
                <a:stretch>
                  <a:fillRect/>
                </a:stretch>
              </p:blipFill>
              <p:spPr>
                <a:xfrm>
                  <a:off x="4347187" y="1783272"/>
                  <a:ext cx="3711598" cy="4241826"/>
                </a:xfrm>
                <a:prstGeom prst="rect">
                  <a:avLst/>
                </a:prstGeom>
              </p:spPr>
            </p:pic>
            <p:grpSp>
              <p:nvGrpSpPr>
                <p:cNvPr id="5" name="Group 4">
                  <a:extLst>
                    <a:ext uri="{FF2B5EF4-FFF2-40B4-BE49-F238E27FC236}">
                      <a16:creationId xmlns:a16="http://schemas.microsoft.com/office/drawing/2014/main" id="{BF9A9944-95B7-DB46-A276-C8DE8A106EA6}"/>
                    </a:ext>
                  </a:extLst>
                </p:cNvPr>
                <p:cNvGrpSpPr/>
                <p:nvPr/>
              </p:nvGrpSpPr>
              <p:grpSpPr>
                <a:xfrm>
                  <a:off x="5513683" y="3570807"/>
                  <a:ext cx="2859110" cy="2858589"/>
                  <a:chOff x="4224270" y="1997235"/>
                  <a:chExt cx="4024648" cy="3863662"/>
                </a:xfrm>
                <a:effectLst>
                  <a:reflection blurRad="6350" stA="52000" endA="300" endPos="35000" dir="5400000" sy="-100000" algn="bl" rotWithShape="0"/>
                </a:effectLst>
                <a:scene3d>
                  <a:camera prst="perspectiveHeroicExtremeLeftFacing" fov="4800000">
                    <a:rot lat="21001514" lon="1860582" rev="21425488"/>
                  </a:camera>
                  <a:lightRig rig="threePt" dir="t">
                    <a:rot lat="0" lon="0" rev="1200000"/>
                  </a:lightRig>
                </a:scene3d>
              </p:grpSpPr>
              <p:sp>
                <p:nvSpPr>
                  <p:cNvPr id="6" name="Oval 5">
                    <a:extLst>
                      <a:ext uri="{FF2B5EF4-FFF2-40B4-BE49-F238E27FC236}">
                        <a16:creationId xmlns:a16="http://schemas.microsoft.com/office/drawing/2014/main" id="{C6B6674C-02E5-E447-98EC-EF0984A7F95A}"/>
                      </a:ext>
                    </a:extLst>
                  </p:cNvPr>
                  <p:cNvSpPr/>
                  <p:nvPr/>
                </p:nvSpPr>
                <p:spPr>
                  <a:xfrm>
                    <a:off x="4224270" y="1997235"/>
                    <a:ext cx="4024648" cy="3863662"/>
                  </a:xfrm>
                  <a:prstGeom prst="ellipse">
                    <a:avLst/>
                  </a:prstGeom>
                  <a:solidFill>
                    <a:srgbClr val="219BB8"/>
                  </a:solidFill>
                  <a:ln>
                    <a:noFill/>
                  </a:ln>
                  <a:sp3d>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A7BE598C-F470-7144-9F51-28BC62F0C0C3}"/>
                      </a:ext>
                    </a:extLst>
                  </p:cNvPr>
                  <p:cNvSpPr/>
                  <p:nvPr/>
                </p:nvSpPr>
                <p:spPr>
                  <a:xfrm>
                    <a:off x="4793086" y="2846230"/>
                    <a:ext cx="2887015" cy="2883731"/>
                  </a:xfrm>
                  <a:prstGeom prst="ellipse">
                    <a:avLst/>
                  </a:prstGeom>
                  <a:solidFill>
                    <a:srgbClr val="CBF5FF"/>
                  </a:solidFill>
                  <a:ln>
                    <a:noFill/>
                  </a:ln>
                  <a:sp3d>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90D21159-C9AA-D647-BDC7-7FD44C2D11E7}"/>
                      </a:ext>
                    </a:extLst>
                  </p:cNvPr>
                  <p:cNvSpPr/>
                  <p:nvPr/>
                </p:nvSpPr>
                <p:spPr>
                  <a:xfrm>
                    <a:off x="5264237" y="3582725"/>
                    <a:ext cx="1944711" cy="1941426"/>
                  </a:xfrm>
                  <a:prstGeom prst="ellipse">
                    <a:avLst/>
                  </a:prstGeom>
                  <a:solidFill>
                    <a:srgbClr val="21218A"/>
                  </a:solidFill>
                  <a:ln>
                    <a:noFill/>
                  </a:ln>
                  <a:sp3d>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9" name="Oval 8">
                <a:extLst>
                  <a:ext uri="{FF2B5EF4-FFF2-40B4-BE49-F238E27FC236}">
                    <a16:creationId xmlns:a16="http://schemas.microsoft.com/office/drawing/2014/main" id="{0A6B3F28-CEB3-6E41-AD5E-0296B6527116}"/>
                  </a:ext>
                </a:extLst>
              </p:cNvPr>
              <p:cNvSpPr/>
              <p:nvPr/>
            </p:nvSpPr>
            <p:spPr>
              <a:xfrm>
                <a:off x="6328611" y="4776850"/>
                <a:ext cx="187129" cy="23025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1EE5F73-B130-C244-890C-CBA7507B2EA0}"/>
                  </a:ext>
                </a:extLst>
              </p:cNvPr>
              <p:cNvSpPr/>
              <p:nvPr/>
            </p:nvSpPr>
            <p:spPr>
              <a:xfrm>
                <a:off x="6721641" y="4664557"/>
                <a:ext cx="187129" cy="23025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2ABCC9BE-41DA-224D-B0EF-56D709713481}"/>
                  </a:ext>
                </a:extLst>
              </p:cNvPr>
              <p:cNvSpPr/>
              <p:nvPr/>
            </p:nvSpPr>
            <p:spPr>
              <a:xfrm>
                <a:off x="6729663" y="4985398"/>
                <a:ext cx="187129" cy="23025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C94B3A36-0DBB-F34D-BFF5-63991CDA8C89}"/>
                  </a:ext>
                </a:extLst>
              </p:cNvPr>
              <p:cNvSpPr/>
              <p:nvPr/>
            </p:nvSpPr>
            <p:spPr>
              <a:xfrm>
                <a:off x="6232361" y="5209987"/>
                <a:ext cx="187129" cy="23025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4F75572-D4DC-F24A-BC1D-56AFAE2980E3}"/>
                  </a:ext>
                </a:extLst>
              </p:cNvPr>
              <p:cNvSpPr/>
              <p:nvPr/>
            </p:nvSpPr>
            <p:spPr>
              <a:xfrm>
                <a:off x="6569244" y="5330302"/>
                <a:ext cx="187129" cy="23025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Oval 20">
              <a:extLst>
                <a:ext uri="{FF2B5EF4-FFF2-40B4-BE49-F238E27FC236}">
                  <a16:creationId xmlns:a16="http://schemas.microsoft.com/office/drawing/2014/main" id="{D3A3636A-613C-9F45-ADEB-FCCDD57C94DD}"/>
                </a:ext>
              </a:extLst>
            </p:cNvPr>
            <p:cNvSpPr/>
            <p:nvPr/>
          </p:nvSpPr>
          <p:spPr>
            <a:xfrm>
              <a:off x="6497055" y="5089672"/>
              <a:ext cx="187129" cy="230256"/>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ustDataLst>
      <p:tags r:id="rId1"/>
    </p:custDataLst>
    <p:extLst>
      <p:ext uri="{BB962C8B-B14F-4D97-AF65-F5344CB8AC3E}">
        <p14:creationId xmlns:p14="http://schemas.microsoft.com/office/powerpoint/2010/main" val="2988316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3F9A58B-98E2-7240-AA33-F574A71B32B1}"/>
              </a:ext>
            </a:extLst>
          </p:cNvPr>
          <p:cNvSpPr/>
          <p:nvPr/>
        </p:nvSpPr>
        <p:spPr>
          <a:xfrm>
            <a:off x="3478572" y="3717581"/>
            <a:ext cx="5333958" cy="2506740"/>
          </a:xfrm>
          <a:prstGeom prst="rect">
            <a:avLst/>
          </a:prstGeom>
          <a:solidFill>
            <a:srgbClr val="F9E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A2FF72A-F19D-8741-B08A-D75784222367}"/>
              </a:ext>
            </a:extLst>
          </p:cNvPr>
          <p:cNvSpPr/>
          <p:nvPr/>
        </p:nvSpPr>
        <p:spPr>
          <a:xfrm>
            <a:off x="457200" y="3722610"/>
            <a:ext cx="2813891" cy="1704636"/>
          </a:xfrm>
          <a:prstGeom prst="rect">
            <a:avLst/>
          </a:prstGeom>
          <a:solidFill>
            <a:srgbClr val="F9E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 name="Title 3"/>
          <p:cNvSpPr>
            <a:spLocks noGrp="1"/>
          </p:cNvSpPr>
          <p:nvPr>
            <p:ph type="title"/>
          </p:nvPr>
        </p:nvSpPr>
        <p:spPr/>
        <p:txBody>
          <a:bodyPr/>
          <a:lstStyle/>
          <a:p>
            <a:r>
              <a:rPr lang="en-US" noProof="0" dirty="0">
                <a:latin typeface="+mn-lt"/>
              </a:rPr>
              <a:t>Purpose</a:t>
            </a:r>
          </a:p>
        </p:txBody>
      </p:sp>
      <p:sp>
        <p:nvSpPr>
          <p:cNvPr id="5" name="Content Placeholder 4"/>
          <p:cNvSpPr>
            <a:spLocks noGrp="1"/>
          </p:cNvSpPr>
          <p:nvPr>
            <p:ph idx="1"/>
          </p:nvPr>
        </p:nvSpPr>
        <p:spPr>
          <a:xfrm>
            <a:off x="457200" y="1401917"/>
            <a:ext cx="8469630" cy="5000660"/>
          </a:xfrm>
        </p:spPr>
        <p:txBody>
          <a:bodyPr/>
          <a:lstStyle/>
          <a:p>
            <a:r>
              <a:rPr lang="en-US" dirty="0"/>
              <a:t>Associate a component with a value from a </a:t>
            </a:r>
            <a:br>
              <a:rPr lang="en-US" dirty="0"/>
            </a:br>
            <a:r>
              <a:rPr lang="en-US" dirty="0"/>
              <a:t>specified range</a:t>
            </a:r>
          </a:p>
          <a:p>
            <a:r>
              <a:rPr lang="en-US" dirty="0"/>
              <a:t>Provide additional information about particular concepts, descriptions or relationships</a:t>
            </a:r>
          </a:p>
          <a:p>
            <a:pPr lvl="1"/>
            <a:r>
              <a:rPr lang="en-US" noProof="0" dirty="0">
                <a:latin typeface="+mn-lt"/>
              </a:rPr>
              <a:t>E.g. Reason for inactivation</a:t>
            </a:r>
          </a:p>
        </p:txBody>
      </p:sp>
      <p:sp>
        <p:nvSpPr>
          <p:cNvPr id="7" name="Rectangle 6">
            <a:extLst>
              <a:ext uri="{FF2B5EF4-FFF2-40B4-BE49-F238E27FC236}">
                <a16:creationId xmlns:a16="http://schemas.microsoft.com/office/drawing/2014/main" id="{366BF0E4-B611-4A4E-80FB-A7BD8D6A73AC}"/>
              </a:ext>
            </a:extLst>
          </p:cNvPr>
          <p:cNvSpPr/>
          <p:nvPr/>
        </p:nvSpPr>
        <p:spPr>
          <a:xfrm>
            <a:off x="795276" y="4421334"/>
            <a:ext cx="1440160" cy="530290"/>
          </a:xfrm>
          <a:prstGeom prst="rect">
            <a:avLst/>
          </a:prstGeom>
          <a:solidFill>
            <a:srgbClr val="CCCCFF"/>
          </a:solidFill>
          <a:ln w="63500"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solidFill>
                  <a:schemeClr val="tx1"/>
                </a:solidFill>
              </a:rPr>
              <a:t>Concept</a:t>
            </a:r>
          </a:p>
        </p:txBody>
      </p:sp>
      <p:sp>
        <p:nvSpPr>
          <p:cNvPr id="2" name="TextBox 1">
            <a:extLst>
              <a:ext uri="{FF2B5EF4-FFF2-40B4-BE49-F238E27FC236}">
                <a16:creationId xmlns:a16="http://schemas.microsoft.com/office/drawing/2014/main" id="{7F4CAD59-75F2-FE43-9817-2A54C2F65362}"/>
              </a:ext>
            </a:extLst>
          </p:cNvPr>
          <p:cNvSpPr txBox="1"/>
          <p:nvPr/>
        </p:nvSpPr>
        <p:spPr>
          <a:xfrm>
            <a:off x="457200" y="3717581"/>
            <a:ext cx="2913681" cy="369332"/>
          </a:xfrm>
          <a:prstGeom prst="rect">
            <a:avLst/>
          </a:prstGeom>
          <a:noFill/>
        </p:spPr>
        <p:txBody>
          <a:bodyPr wrap="square" rtlCol="0">
            <a:spAutoFit/>
          </a:bodyPr>
          <a:lstStyle/>
          <a:p>
            <a:r>
              <a:rPr lang="en-US" sz="1800" b="1" dirty="0">
                <a:solidFill>
                  <a:schemeClr val="accent6">
                    <a:lumMod val="50000"/>
                  </a:schemeClr>
                </a:solidFill>
                <a:latin typeface="+mn-lt"/>
              </a:rPr>
              <a:t>Referenced component</a:t>
            </a:r>
          </a:p>
        </p:txBody>
      </p:sp>
      <p:sp>
        <p:nvSpPr>
          <p:cNvPr id="9" name="TextBox 8">
            <a:extLst>
              <a:ext uri="{FF2B5EF4-FFF2-40B4-BE49-F238E27FC236}">
                <a16:creationId xmlns:a16="http://schemas.microsoft.com/office/drawing/2014/main" id="{169C8985-5F35-3B4C-8BAA-A784F45928C2}"/>
              </a:ext>
            </a:extLst>
          </p:cNvPr>
          <p:cNvSpPr txBox="1"/>
          <p:nvPr/>
        </p:nvSpPr>
        <p:spPr>
          <a:xfrm>
            <a:off x="3506094" y="3717581"/>
            <a:ext cx="3071247" cy="369332"/>
          </a:xfrm>
          <a:prstGeom prst="rect">
            <a:avLst/>
          </a:prstGeom>
          <a:noFill/>
        </p:spPr>
        <p:txBody>
          <a:bodyPr wrap="square" rtlCol="0">
            <a:spAutoFit/>
          </a:bodyPr>
          <a:lstStyle/>
          <a:p>
            <a:r>
              <a:rPr lang="en-US" sz="1800" b="1" dirty="0">
                <a:solidFill>
                  <a:schemeClr val="accent6">
                    <a:lumMod val="50000"/>
                  </a:schemeClr>
                </a:solidFill>
                <a:latin typeface="+mn-lt"/>
              </a:rPr>
              <a:t>Associated value</a:t>
            </a:r>
          </a:p>
        </p:txBody>
      </p:sp>
      <p:cxnSp>
        <p:nvCxnSpPr>
          <p:cNvPr id="10" name="Straight Arrow Connector 9">
            <a:extLst>
              <a:ext uri="{FF2B5EF4-FFF2-40B4-BE49-F238E27FC236}">
                <a16:creationId xmlns:a16="http://schemas.microsoft.com/office/drawing/2014/main" id="{97C88958-F589-1240-AC7D-0C5AAE7D1F5B}"/>
              </a:ext>
            </a:extLst>
          </p:cNvPr>
          <p:cNvCxnSpPr>
            <a:cxnSpLocks/>
            <a:stCxn id="7" idx="3"/>
            <a:endCxn id="13" idx="1"/>
          </p:cNvCxnSpPr>
          <p:nvPr/>
        </p:nvCxnSpPr>
        <p:spPr>
          <a:xfrm flipV="1">
            <a:off x="2235436" y="4668214"/>
            <a:ext cx="1644157" cy="18265"/>
          </a:xfrm>
          <a:prstGeom prst="straightConnector1">
            <a:avLst/>
          </a:prstGeom>
          <a:ln w="38100">
            <a:solidFill>
              <a:schemeClr val="accent6">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DD079E1D-2A61-9E4E-9B0E-8C8018362416}"/>
              </a:ext>
            </a:extLst>
          </p:cNvPr>
          <p:cNvSpPr/>
          <p:nvPr/>
        </p:nvSpPr>
        <p:spPr>
          <a:xfrm>
            <a:off x="3879593" y="4403069"/>
            <a:ext cx="1464699" cy="530290"/>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solidFill>
                  <a:schemeClr val="tx1"/>
                </a:solidFill>
              </a:rPr>
              <a:t>Concept</a:t>
            </a:r>
          </a:p>
        </p:txBody>
      </p:sp>
      <p:sp>
        <p:nvSpPr>
          <p:cNvPr id="16" name="Rectangle 15">
            <a:extLst>
              <a:ext uri="{FF2B5EF4-FFF2-40B4-BE49-F238E27FC236}">
                <a16:creationId xmlns:a16="http://schemas.microsoft.com/office/drawing/2014/main" id="{6A3EF2BD-63D7-E244-B7C8-74FF1166637D}"/>
              </a:ext>
            </a:extLst>
          </p:cNvPr>
          <p:cNvSpPr/>
          <p:nvPr/>
        </p:nvSpPr>
        <p:spPr>
          <a:xfrm>
            <a:off x="6482969" y="5543523"/>
            <a:ext cx="2169451" cy="572538"/>
          </a:xfrm>
          <a:prstGeom prst="rect">
            <a:avLst/>
          </a:prstGeom>
          <a:solidFill>
            <a:srgbClr val="99CCFF"/>
          </a:solid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dirty="0">
                <a:solidFill>
                  <a:schemeClr val="tx1"/>
                </a:solidFill>
              </a:rPr>
              <a:t>900000000000491004</a:t>
            </a:r>
            <a:br>
              <a:rPr lang="en-AU" dirty="0">
                <a:solidFill>
                  <a:schemeClr val="tx1"/>
                </a:solidFill>
              </a:rPr>
            </a:br>
            <a:r>
              <a:rPr lang="en-AU" dirty="0">
                <a:solidFill>
                  <a:schemeClr val="tx1"/>
                </a:solidFill>
              </a:rPr>
              <a:t>Attribute value</a:t>
            </a:r>
            <a:endParaRPr lang="en-AU" sz="1400" dirty="0">
              <a:solidFill>
                <a:schemeClr val="tx1"/>
              </a:solidFill>
            </a:endParaRPr>
          </a:p>
        </p:txBody>
      </p:sp>
      <p:sp>
        <p:nvSpPr>
          <p:cNvPr id="17" name="Oval 16">
            <a:extLst>
              <a:ext uri="{FF2B5EF4-FFF2-40B4-BE49-F238E27FC236}">
                <a16:creationId xmlns:a16="http://schemas.microsoft.com/office/drawing/2014/main" id="{A1CABF67-DF8A-F549-936D-F432340E5506}"/>
              </a:ext>
            </a:extLst>
          </p:cNvPr>
          <p:cNvSpPr/>
          <p:nvPr/>
        </p:nvSpPr>
        <p:spPr>
          <a:xfrm>
            <a:off x="5014431" y="5106611"/>
            <a:ext cx="540060" cy="53029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200" dirty="0">
                <a:solidFill>
                  <a:schemeClr val="tx1"/>
                </a:solidFill>
                <a:latin typeface="Arial Unicode MS" pitchFamily="34" charset="-128"/>
                <a:ea typeface="Arial Unicode MS" pitchFamily="34" charset="-128"/>
                <a:cs typeface="Arial Unicode MS" pitchFamily="34" charset="-128"/>
              </a:rPr>
              <a:t>⊑</a:t>
            </a:r>
          </a:p>
        </p:txBody>
      </p:sp>
      <p:sp>
        <p:nvSpPr>
          <p:cNvPr id="18" name="Isosceles Triangle 61">
            <a:extLst>
              <a:ext uri="{FF2B5EF4-FFF2-40B4-BE49-F238E27FC236}">
                <a16:creationId xmlns:a16="http://schemas.microsoft.com/office/drawing/2014/main" id="{E3CFA0D3-3EDE-694E-92CC-646D01AE16F1}"/>
              </a:ext>
            </a:extLst>
          </p:cNvPr>
          <p:cNvSpPr/>
          <p:nvPr/>
        </p:nvSpPr>
        <p:spPr>
          <a:xfrm rot="5400000">
            <a:off x="6223261" y="5713768"/>
            <a:ext cx="216024" cy="288032"/>
          </a:xfrm>
          <a:prstGeom prst="triangle">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Oval 18">
            <a:extLst>
              <a:ext uri="{FF2B5EF4-FFF2-40B4-BE49-F238E27FC236}">
                <a16:creationId xmlns:a16="http://schemas.microsoft.com/office/drawing/2014/main" id="{71468980-5F18-F342-9D6B-1FBCB53BDE20}"/>
              </a:ext>
            </a:extLst>
          </p:cNvPr>
          <p:cNvSpPr/>
          <p:nvPr/>
        </p:nvSpPr>
        <p:spPr>
          <a:xfrm>
            <a:off x="5631048" y="5785776"/>
            <a:ext cx="144016" cy="14401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20" name="Elbow Connector 111">
            <a:extLst>
              <a:ext uri="{FF2B5EF4-FFF2-40B4-BE49-F238E27FC236}">
                <a16:creationId xmlns:a16="http://schemas.microsoft.com/office/drawing/2014/main" id="{02FE2FB6-9EA2-C14E-96F0-A3F838D1BD26}"/>
              </a:ext>
            </a:extLst>
          </p:cNvPr>
          <p:cNvCxnSpPr>
            <a:cxnSpLocks/>
            <a:stCxn id="19" idx="6"/>
            <a:endCxn id="18" idx="3"/>
          </p:cNvCxnSpPr>
          <p:nvPr/>
        </p:nvCxnSpPr>
        <p:spPr>
          <a:xfrm>
            <a:off x="5775064" y="5857784"/>
            <a:ext cx="412193" cy="0"/>
          </a:xfrm>
          <a:prstGeom prst="straightConnector1">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1" name="Elbow Connector 20">
            <a:extLst>
              <a:ext uri="{FF2B5EF4-FFF2-40B4-BE49-F238E27FC236}">
                <a16:creationId xmlns:a16="http://schemas.microsoft.com/office/drawing/2014/main" id="{F2D4D1A6-2D36-8B43-8F1B-43FC61E5943A}"/>
              </a:ext>
            </a:extLst>
          </p:cNvPr>
          <p:cNvCxnSpPr>
            <a:stCxn id="17" idx="4"/>
            <a:endCxn id="19" idx="2"/>
          </p:cNvCxnSpPr>
          <p:nvPr/>
        </p:nvCxnSpPr>
        <p:spPr>
          <a:xfrm rot="16200000" flipH="1">
            <a:off x="5347313" y="5574048"/>
            <a:ext cx="220883" cy="346587"/>
          </a:xfrm>
          <a:prstGeom prst="bentConnector2">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Elbow Connector 24">
            <a:extLst>
              <a:ext uri="{FF2B5EF4-FFF2-40B4-BE49-F238E27FC236}">
                <a16:creationId xmlns:a16="http://schemas.microsoft.com/office/drawing/2014/main" id="{66DDB965-9DFF-4F45-BE1B-418ED86B8845}"/>
              </a:ext>
            </a:extLst>
          </p:cNvPr>
          <p:cNvCxnSpPr>
            <a:cxnSpLocks/>
            <a:stCxn id="13" idx="2"/>
            <a:endCxn id="17" idx="2"/>
          </p:cNvCxnSpPr>
          <p:nvPr/>
        </p:nvCxnSpPr>
        <p:spPr>
          <a:xfrm rot="16200000" flipH="1">
            <a:off x="4593989" y="4951313"/>
            <a:ext cx="438397" cy="402488"/>
          </a:xfrm>
          <a:prstGeom prst="bentConnector2">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35772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29C0BFDC-4F2B-F34E-8F25-5689CEBE515C}"/>
              </a:ext>
            </a:extLst>
          </p:cNvPr>
          <p:cNvGraphicFramePr>
            <a:graphicFrameLocks noGrp="1"/>
          </p:cNvGraphicFramePr>
          <p:nvPr>
            <p:extLst>
              <p:ext uri="{D42A27DB-BD31-4B8C-83A1-F6EECF244321}">
                <p14:modId xmlns:p14="http://schemas.microsoft.com/office/powerpoint/2010/main" val="1680542557"/>
              </p:ext>
            </p:extLst>
          </p:nvPr>
        </p:nvGraphicFramePr>
        <p:xfrm>
          <a:off x="368133" y="1519544"/>
          <a:ext cx="8443355" cy="3067952"/>
        </p:xfrm>
        <a:graphic>
          <a:graphicData uri="http://schemas.openxmlformats.org/drawingml/2006/table">
            <a:tbl>
              <a:tblPr firstRow="1" bandRow="1"/>
              <a:tblGrid>
                <a:gridCol w="4476999">
                  <a:extLst>
                    <a:ext uri="{9D8B030D-6E8A-4147-A177-3AD203B41FA5}">
                      <a16:colId xmlns:a16="http://schemas.microsoft.com/office/drawing/2014/main" val="20000"/>
                    </a:ext>
                  </a:extLst>
                </a:gridCol>
                <a:gridCol w="2850075">
                  <a:extLst>
                    <a:ext uri="{9D8B030D-6E8A-4147-A177-3AD203B41FA5}">
                      <a16:colId xmlns:a16="http://schemas.microsoft.com/office/drawing/2014/main" val="20001"/>
                    </a:ext>
                  </a:extLst>
                </a:gridCol>
                <a:gridCol w="1116281">
                  <a:extLst>
                    <a:ext uri="{9D8B030D-6E8A-4147-A177-3AD203B41FA5}">
                      <a16:colId xmlns:a16="http://schemas.microsoft.com/office/drawing/2014/main" val="475814245"/>
                    </a:ext>
                  </a:extLst>
                </a:gridCol>
              </a:tblGrid>
              <a:tr h="398506">
                <a:tc rowSpan="4">
                  <a:txBody>
                    <a:bodyPr/>
                    <a:lstStyle/>
                    <a:p>
                      <a:pPr algn="l"/>
                      <a:r>
                        <a:rPr lang="en-US" sz="2000" dirty="0">
                          <a:solidFill>
                            <a:schemeClr val="accent6"/>
                          </a:solidFill>
                        </a:rPr>
                        <a:t>Identification, versioning and modularization</a:t>
                      </a:r>
                      <a:r>
                        <a:rPr lang="en-US" sz="2000" baseline="0" dirty="0">
                          <a:solidFill>
                            <a:schemeClr val="accent6"/>
                          </a:solidFill>
                        </a:rPr>
                        <a:t> </a:t>
                      </a:r>
                      <a:r>
                        <a:rPr lang="en-US" sz="2000" dirty="0">
                          <a:solidFill>
                            <a:schemeClr val="accent6"/>
                          </a:solidFill>
                        </a:rPr>
                        <a:t>information</a:t>
                      </a:r>
                    </a:p>
                  </a:txBody>
                  <a:tcPr anchor="ctr">
                    <a:solidFill>
                      <a:schemeClr val="bg1">
                        <a:lumMod val="85000"/>
                      </a:schemeClr>
                    </a:solidFill>
                  </a:tcPr>
                </a:tc>
                <a:tc>
                  <a:txBody>
                    <a:bodyPr/>
                    <a:lstStyle/>
                    <a:p>
                      <a:r>
                        <a:rPr lang="en-US" sz="1800" b="1" dirty="0">
                          <a:solidFill>
                            <a:srgbClr val="0070C0"/>
                          </a:solidFill>
                        </a:rPr>
                        <a:t>id</a:t>
                      </a:r>
                    </a:p>
                  </a:txBody>
                  <a:tcPr anchor="ctr">
                    <a:solidFill>
                      <a:schemeClr val="bg1">
                        <a:lumMod val="85000"/>
                      </a:schemeClr>
                    </a:solidFill>
                  </a:tcPr>
                </a:tc>
                <a:tc>
                  <a:txBody>
                    <a:bodyPr/>
                    <a:lstStyle/>
                    <a:p>
                      <a:r>
                        <a:rPr lang="en-US" sz="1800" b="1" dirty="0">
                          <a:solidFill>
                            <a:schemeClr val="accent6">
                              <a:lumMod val="75000"/>
                            </a:schemeClr>
                          </a:solidFill>
                        </a:rPr>
                        <a:t>UUID</a:t>
                      </a:r>
                    </a:p>
                  </a:txBody>
                  <a:tcPr anchor="ctr">
                    <a:solidFill>
                      <a:schemeClr val="bg1">
                        <a:lumMod val="85000"/>
                      </a:schemeClr>
                    </a:solidFill>
                  </a:tcPr>
                </a:tc>
                <a:extLst>
                  <a:ext uri="{0D108BD9-81ED-4DB2-BD59-A6C34878D82A}">
                    <a16:rowId xmlns:a16="http://schemas.microsoft.com/office/drawing/2014/main" val="10000"/>
                  </a:ext>
                </a:extLst>
              </a:tr>
              <a:tr h="398506">
                <a:tc vMerge="1">
                  <a:txBody>
                    <a:bodyPr/>
                    <a:lstStyle/>
                    <a:p>
                      <a:endParaRPr lang="en-US" dirty="0"/>
                    </a:p>
                  </a:txBody>
                  <a:tcPr/>
                </a:tc>
                <a:tc>
                  <a:txBody>
                    <a:bodyPr/>
                    <a:lstStyle/>
                    <a:p>
                      <a:r>
                        <a:rPr lang="en-US" sz="1800" b="1" dirty="0">
                          <a:solidFill>
                            <a:srgbClr val="0070C0"/>
                          </a:solidFill>
                        </a:rPr>
                        <a:t>effectiveTime</a:t>
                      </a:r>
                    </a:p>
                  </a:txBody>
                  <a:tcPr anchor="ctr">
                    <a:solidFill>
                      <a:schemeClr val="bg1">
                        <a:lumMod val="85000"/>
                      </a:schemeClr>
                    </a:solidFill>
                  </a:tcPr>
                </a:tc>
                <a:tc>
                  <a:txBody>
                    <a:bodyPr/>
                    <a:lstStyle/>
                    <a:p>
                      <a:r>
                        <a:rPr lang="en-US" sz="1800" b="1" dirty="0">
                          <a:solidFill>
                            <a:schemeClr val="accent6">
                              <a:lumMod val="75000"/>
                            </a:schemeClr>
                          </a:solidFill>
                        </a:rPr>
                        <a:t>Time</a:t>
                      </a:r>
                    </a:p>
                  </a:txBody>
                  <a:tcPr anchor="ctr">
                    <a:solidFill>
                      <a:schemeClr val="bg1">
                        <a:lumMod val="85000"/>
                      </a:schemeClr>
                    </a:solidFill>
                  </a:tcPr>
                </a:tc>
                <a:extLst>
                  <a:ext uri="{0D108BD9-81ED-4DB2-BD59-A6C34878D82A}">
                    <a16:rowId xmlns:a16="http://schemas.microsoft.com/office/drawing/2014/main" val="10001"/>
                  </a:ext>
                </a:extLst>
              </a:tr>
              <a:tr h="398506">
                <a:tc vMerge="1">
                  <a:txBody>
                    <a:bodyPr/>
                    <a:lstStyle/>
                    <a:p>
                      <a:endParaRPr lang="en-US" dirty="0"/>
                    </a:p>
                  </a:txBody>
                  <a:tcPr/>
                </a:tc>
                <a:tc>
                  <a:txBody>
                    <a:bodyPr/>
                    <a:lstStyle/>
                    <a:p>
                      <a:r>
                        <a:rPr lang="en-US" sz="1800" b="1" dirty="0">
                          <a:solidFill>
                            <a:srgbClr val="0070C0"/>
                          </a:solidFill>
                        </a:rPr>
                        <a:t>active</a:t>
                      </a:r>
                    </a:p>
                  </a:txBody>
                  <a:tcPr anchor="ctr">
                    <a:solidFill>
                      <a:schemeClr val="bg1">
                        <a:lumMod val="85000"/>
                      </a:schemeClr>
                    </a:solidFill>
                  </a:tcPr>
                </a:tc>
                <a:tc>
                  <a:txBody>
                    <a:bodyPr/>
                    <a:lstStyle/>
                    <a:p>
                      <a:r>
                        <a:rPr lang="en-US" sz="1800" b="1" dirty="0">
                          <a:solidFill>
                            <a:schemeClr val="accent6">
                              <a:lumMod val="75000"/>
                            </a:schemeClr>
                          </a:solidFill>
                        </a:rPr>
                        <a:t>Boolean</a:t>
                      </a:r>
                    </a:p>
                  </a:txBody>
                  <a:tcPr anchor="ctr">
                    <a:solidFill>
                      <a:schemeClr val="bg1">
                        <a:lumMod val="85000"/>
                      </a:schemeClr>
                    </a:solidFill>
                  </a:tcPr>
                </a:tc>
                <a:extLst>
                  <a:ext uri="{0D108BD9-81ED-4DB2-BD59-A6C34878D82A}">
                    <a16:rowId xmlns:a16="http://schemas.microsoft.com/office/drawing/2014/main" val="10002"/>
                  </a:ext>
                </a:extLst>
              </a:tr>
              <a:tr h="398506">
                <a:tc vMerge="1">
                  <a:txBody>
                    <a:bodyPr/>
                    <a:lstStyle/>
                    <a:p>
                      <a:endParaRPr lang="en-US" dirty="0"/>
                    </a:p>
                  </a:txBody>
                  <a:tcPr/>
                </a:tc>
                <a:tc>
                  <a:txBody>
                    <a:bodyPr/>
                    <a:lstStyle/>
                    <a:p>
                      <a:r>
                        <a:rPr lang="en-US" sz="1800" b="1" dirty="0">
                          <a:solidFill>
                            <a:srgbClr val="0070C0"/>
                          </a:solidFill>
                        </a:rPr>
                        <a:t>moduleId</a:t>
                      </a:r>
                    </a:p>
                  </a:txBody>
                  <a:tcPr anchor="ctr">
                    <a:solidFill>
                      <a:schemeClr val="bg1">
                        <a:lumMod val="85000"/>
                      </a:schemeClr>
                    </a:solidFill>
                  </a:tcPr>
                </a:tc>
                <a:tc>
                  <a:txBody>
                    <a:bodyPr/>
                    <a:lstStyle/>
                    <a:p>
                      <a:r>
                        <a:rPr lang="en-US" sz="1800" b="1" dirty="0">
                          <a:solidFill>
                            <a:schemeClr val="accent6">
                              <a:lumMod val="75000"/>
                            </a:schemeClr>
                          </a:solidFill>
                        </a:rPr>
                        <a:t>SCTID</a:t>
                      </a:r>
                    </a:p>
                  </a:txBody>
                  <a:tcPr anchor="ctr">
                    <a:solidFill>
                      <a:schemeClr val="bg1">
                        <a:lumMod val="85000"/>
                      </a:schemeClr>
                    </a:solidFill>
                  </a:tcPr>
                </a:tc>
                <a:extLst>
                  <a:ext uri="{0D108BD9-81ED-4DB2-BD59-A6C34878D82A}">
                    <a16:rowId xmlns:a16="http://schemas.microsoft.com/office/drawing/2014/main" val="10003"/>
                  </a:ext>
                </a:extLst>
              </a:tr>
              <a:tr h="720587">
                <a:tc>
                  <a:txBody>
                    <a:bodyPr/>
                    <a:lstStyle/>
                    <a:p>
                      <a:pPr algn="l"/>
                      <a:r>
                        <a:rPr lang="en-US" sz="2000" dirty="0">
                          <a:solidFill>
                            <a:schemeClr val="accent6"/>
                          </a:solidFill>
                        </a:rPr>
                        <a:t>An identifier of the reference set</a:t>
                      </a:r>
                    </a:p>
                    <a:p>
                      <a:pPr algn="l"/>
                      <a:r>
                        <a:rPr lang="en-US" sz="1800" dirty="0">
                          <a:solidFill>
                            <a:schemeClr val="accent6"/>
                          </a:solidFill>
                        </a:rPr>
                        <a:t>( &lt;&lt; </a:t>
                      </a:r>
                      <a:r>
                        <a:rPr lang="en-US" sz="1800" dirty="0">
                          <a:solidFill>
                            <a:srgbClr val="00B0F0"/>
                          </a:solidFill>
                        </a:rPr>
                        <a:t>|</a:t>
                      </a:r>
                      <a:r>
                        <a:rPr lang="en-US" sz="1800" b="0" i="0" u="none" strike="noStrike" cap="none" baseline="0" dirty="0">
                          <a:solidFill>
                            <a:srgbClr val="0070C0"/>
                          </a:solidFill>
                          <a:latin typeface="+mn-lt"/>
                          <a:ea typeface="+mn-ea"/>
                          <a:cs typeface="+mn-cs"/>
                          <a:sym typeface="Arial"/>
                          <a:rtl val="0"/>
                        </a:rPr>
                        <a:t>Attribute value type reference set</a:t>
                      </a:r>
                      <a:r>
                        <a:rPr lang="en-US" sz="1800" dirty="0">
                          <a:solidFill>
                            <a:srgbClr val="00B0F0"/>
                          </a:solidFill>
                        </a:rPr>
                        <a:t>|</a:t>
                      </a:r>
                      <a:r>
                        <a:rPr lang="en-US" sz="1800" dirty="0">
                          <a:solidFill>
                            <a:schemeClr val="accent6"/>
                          </a:solidFill>
                        </a:rPr>
                        <a:t> ) </a:t>
                      </a:r>
                    </a:p>
                  </a:txBody>
                  <a:tcPr>
                    <a:solidFill>
                      <a:srgbClr val="8EB78C">
                        <a:alpha val="41176"/>
                      </a:srgbClr>
                    </a:solidFill>
                  </a:tcPr>
                </a:tc>
                <a:tc>
                  <a:txBody>
                    <a:bodyPr/>
                    <a:lstStyle/>
                    <a:p>
                      <a:r>
                        <a:rPr lang="en-US" sz="1800" b="1" dirty="0">
                          <a:solidFill>
                            <a:srgbClr val="0070C0"/>
                          </a:solidFill>
                        </a:rPr>
                        <a:t>refsetId</a:t>
                      </a:r>
                    </a:p>
                  </a:txBody>
                  <a:tcPr anchor="ctr">
                    <a:solidFill>
                      <a:srgbClr val="8EB78C">
                        <a:alpha val="41176"/>
                      </a:srgbClr>
                    </a:solidFill>
                  </a:tcPr>
                </a:tc>
                <a:tc>
                  <a:txBody>
                    <a:bodyPr/>
                    <a:lstStyle/>
                    <a:p>
                      <a:r>
                        <a:rPr lang="en-US" sz="1800" b="1" dirty="0">
                          <a:solidFill>
                            <a:schemeClr val="accent6">
                              <a:lumMod val="75000"/>
                            </a:schemeClr>
                          </a:solidFill>
                        </a:rPr>
                        <a:t>SCTID</a:t>
                      </a:r>
                    </a:p>
                  </a:txBody>
                  <a:tcPr anchor="ctr">
                    <a:solidFill>
                      <a:srgbClr val="8EB78C">
                        <a:alpha val="41176"/>
                      </a:srgbClr>
                    </a:solidFill>
                  </a:tcPr>
                </a:tc>
                <a:extLst>
                  <a:ext uri="{0D108BD9-81ED-4DB2-BD59-A6C34878D82A}">
                    <a16:rowId xmlns:a16="http://schemas.microsoft.com/office/drawing/2014/main" val="10004"/>
                  </a:ext>
                </a:extLst>
              </a:tr>
              <a:tr h="7533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accent6"/>
                          </a:solidFill>
                        </a:rPr>
                        <a:t>A reference to the SNOMED CT component being tagged with a value</a:t>
                      </a:r>
                    </a:p>
                  </a:txBody>
                  <a:tcPr>
                    <a:solidFill>
                      <a:srgbClr val="8EB78C">
                        <a:alpha val="41176"/>
                      </a:srgbClr>
                    </a:solidFill>
                  </a:tcPr>
                </a:tc>
                <a:tc>
                  <a:txBody>
                    <a:bodyPr/>
                    <a:lstStyle/>
                    <a:p>
                      <a:r>
                        <a:rPr lang="en-US" sz="1800" b="1" dirty="0">
                          <a:solidFill>
                            <a:srgbClr val="0070C0"/>
                          </a:solidFill>
                        </a:rPr>
                        <a:t>referencedComponentId</a:t>
                      </a:r>
                    </a:p>
                  </a:txBody>
                  <a:tcPr anchor="ctr">
                    <a:solidFill>
                      <a:srgbClr val="8EB78C">
                        <a:alpha val="41176"/>
                      </a:srgbClr>
                    </a:solidFill>
                  </a:tcPr>
                </a:tc>
                <a:tc>
                  <a:txBody>
                    <a:bodyPr/>
                    <a:lstStyle/>
                    <a:p>
                      <a:r>
                        <a:rPr lang="en-US" sz="1800" b="1" dirty="0">
                          <a:solidFill>
                            <a:schemeClr val="accent6">
                              <a:lumMod val="75000"/>
                            </a:schemeClr>
                          </a:solidFill>
                        </a:rPr>
                        <a:t>SCTID</a:t>
                      </a:r>
                    </a:p>
                  </a:txBody>
                  <a:tcPr anchor="ctr">
                    <a:solidFill>
                      <a:srgbClr val="8EB78C">
                        <a:alpha val="41176"/>
                      </a:srgbClr>
                    </a:solidFill>
                  </a:tcPr>
                </a:tc>
                <a:extLst>
                  <a:ext uri="{0D108BD9-81ED-4DB2-BD59-A6C34878D82A}">
                    <a16:rowId xmlns:a16="http://schemas.microsoft.com/office/drawing/2014/main" val="10005"/>
                  </a:ext>
                </a:extLst>
              </a:tr>
            </a:tbl>
          </a:graphicData>
        </a:graphic>
      </p:graphicFrame>
      <p:graphicFrame>
        <p:nvGraphicFramePr>
          <p:cNvPr id="11" name="Table 10">
            <a:extLst>
              <a:ext uri="{FF2B5EF4-FFF2-40B4-BE49-F238E27FC236}">
                <a16:creationId xmlns:a16="http://schemas.microsoft.com/office/drawing/2014/main" id="{EAC2E3C9-1D0A-E547-87C1-B0BD25656CD3}"/>
              </a:ext>
            </a:extLst>
          </p:cNvPr>
          <p:cNvGraphicFramePr>
            <a:graphicFrameLocks noGrp="1"/>
          </p:cNvGraphicFramePr>
          <p:nvPr>
            <p:extLst>
              <p:ext uri="{D42A27DB-BD31-4B8C-83A1-F6EECF244321}">
                <p14:modId xmlns:p14="http://schemas.microsoft.com/office/powerpoint/2010/main" val="3175554319"/>
              </p:ext>
            </p:extLst>
          </p:nvPr>
        </p:nvGraphicFramePr>
        <p:xfrm>
          <a:off x="368133" y="4876438"/>
          <a:ext cx="8443355" cy="1005840"/>
        </p:xfrm>
        <a:graphic>
          <a:graphicData uri="http://schemas.openxmlformats.org/drawingml/2006/table">
            <a:tbl>
              <a:tblPr firstRow="1" bandRow="1"/>
              <a:tblGrid>
                <a:gridCol w="4482836">
                  <a:extLst>
                    <a:ext uri="{9D8B030D-6E8A-4147-A177-3AD203B41FA5}">
                      <a16:colId xmlns:a16="http://schemas.microsoft.com/office/drawing/2014/main" val="284956768"/>
                    </a:ext>
                  </a:extLst>
                </a:gridCol>
                <a:gridCol w="2882685">
                  <a:extLst>
                    <a:ext uri="{9D8B030D-6E8A-4147-A177-3AD203B41FA5}">
                      <a16:colId xmlns:a16="http://schemas.microsoft.com/office/drawing/2014/main" val="2849647250"/>
                    </a:ext>
                  </a:extLst>
                </a:gridCol>
                <a:gridCol w="1077834">
                  <a:extLst>
                    <a:ext uri="{9D8B030D-6E8A-4147-A177-3AD203B41FA5}">
                      <a16:colId xmlns:a16="http://schemas.microsoft.com/office/drawing/2014/main" val="2222965688"/>
                    </a:ext>
                  </a:extLst>
                </a:gridCol>
              </a:tblGrid>
              <a:tr h="6718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accent6"/>
                          </a:solidFill>
                        </a:rPr>
                        <a:t>The tagged value applied to the </a:t>
                      </a:r>
                      <a:r>
                        <a:rPr lang="en-US" sz="2000" dirty="0" err="1">
                          <a:solidFill>
                            <a:schemeClr val="accent6"/>
                          </a:solidFill>
                        </a:rPr>
                        <a:t>referencedComponentId</a:t>
                      </a:r>
                      <a:r>
                        <a:rPr lang="en-US" sz="2000" dirty="0">
                          <a:solidFill>
                            <a:schemeClr val="accent6"/>
                          </a:solidFill>
                        </a:rPr>
                        <a:t> (&lt; </a:t>
                      </a:r>
                      <a:r>
                        <a:rPr lang="en-US" sz="2000" dirty="0">
                          <a:solidFill>
                            <a:srgbClr val="00B0F0"/>
                          </a:solidFill>
                        </a:rPr>
                        <a:t>|</a:t>
                      </a:r>
                      <a:r>
                        <a:rPr lang="en-US" sz="1800" b="0" i="0" u="none" strike="noStrike" cap="none" baseline="0" dirty="0">
                          <a:solidFill>
                            <a:srgbClr val="0070C0"/>
                          </a:solidFill>
                          <a:latin typeface="+mn-lt"/>
                          <a:ea typeface="+mn-ea"/>
                          <a:cs typeface="+mn-cs"/>
                          <a:sym typeface="Arial"/>
                          <a:rtl val="0"/>
                        </a:rPr>
                        <a:t>Attribute value</a:t>
                      </a:r>
                      <a:r>
                        <a:rPr lang="en-US" sz="2000" dirty="0">
                          <a:solidFill>
                            <a:srgbClr val="00B0F0"/>
                          </a:solidFill>
                        </a:rPr>
                        <a:t>|</a:t>
                      </a:r>
                      <a:r>
                        <a:rPr lang="en-US" sz="2000" dirty="0">
                          <a:solidFill>
                            <a:schemeClr val="accent6"/>
                          </a:solidFill>
                        </a:rPr>
                        <a:t> </a:t>
                      </a:r>
                      <a:r>
                        <a:rPr lang="en-US" sz="1800" dirty="0">
                          <a:solidFill>
                            <a:schemeClr val="accent6"/>
                          </a:solidFill>
                        </a:rPr>
                        <a:t>) </a:t>
                      </a:r>
                      <a:endParaRPr lang="en-US" sz="2000" dirty="0">
                        <a:solidFill>
                          <a:schemeClr val="accent6"/>
                        </a:solidFill>
                      </a:endParaRPr>
                    </a:p>
                  </a:txBody>
                  <a:tcPr anchor="ctr">
                    <a:solidFill>
                      <a:srgbClr val="FFB78C">
                        <a:alpha val="41176"/>
                      </a:srgbClr>
                    </a:solidFill>
                  </a:tcPr>
                </a:tc>
                <a:tc>
                  <a:txBody>
                    <a:bodyPr/>
                    <a:lstStyle/>
                    <a:p>
                      <a:r>
                        <a:rPr lang="en-US" sz="1800" b="1" dirty="0" err="1">
                          <a:solidFill>
                            <a:srgbClr val="0070C0"/>
                          </a:solidFill>
                        </a:rPr>
                        <a:t>valueId</a:t>
                      </a:r>
                      <a:endParaRPr lang="en-US" sz="1800" b="1" dirty="0">
                        <a:solidFill>
                          <a:srgbClr val="0070C0"/>
                        </a:solidFill>
                      </a:endParaRPr>
                    </a:p>
                  </a:txBody>
                  <a:tcPr anchor="ctr">
                    <a:solidFill>
                      <a:srgbClr val="FFB78C">
                        <a:alpha val="41176"/>
                      </a:srgbClr>
                    </a:solidFill>
                  </a:tcPr>
                </a:tc>
                <a:tc>
                  <a:txBody>
                    <a:bodyPr/>
                    <a:lstStyle/>
                    <a:p>
                      <a:r>
                        <a:rPr lang="en-US" sz="1800" b="1" dirty="0">
                          <a:solidFill>
                            <a:schemeClr val="accent6">
                              <a:lumMod val="75000"/>
                            </a:schemeClr>
                          </a:solidFill>
                        </a:rPr>
                        <a:t>SCTID</a:t>
                      </a:r>
                    </a:p>
                  </a:txBody>
                  <a:tcPr anchor="ctr">
                    <a:solidFill>
                      <a:srgbClr val="FFB78C">
                        <a:alpha val="41176"/>
                      </a:srgbClr>
                    </a:solidFill>
                  </a:tcPr>
                </a:tc>
                <a:extLst>
                  <a:ext uri="{0D108BD9-81ED-4DB2-BD59-A6C34878D82A}">
                    <a16:rowId xmlns:a16="http://schemas.microsoft.com/office/drawing/2014/main" val="2425106319"/>
                  </a:ext>
                </a:extLst>
              </a:tr>
            </a:tbl>
          </a:graphicData>
        </a:graphic>
      </p:graphicFrame>
      <p:sp>
        <p:nvSpPr>
          <p:cNvPr id="4" name="Title 3"/>
          <p:cNvSpPr>
            <a:spLocks noGrp="1"/>
          </p:cNvSpPr>
          <p:nvPr>
            <p:ph type="title"/>
          </p:nvPr>
        </p:nvSpPr>
        <p:spPr>
          <a:xfrm>
            <a:off x="457199" y="744212"/>
            <a:ext cx="7426037" cy="547719"/>
          </a:xfrm>
        </p:spPr>
        <p:txBody>
          <a:bodyPr/>
          <a:lstStyle/>
          <a:p>
            <a:r>
              <a:rPr lang="en-US" dirty="0"/>
              <a:t>Data Structure</a:t>
            </a:r>
            <a:endParaRPr lang="en-US" noProof="0" dirty="0">
              <a:latin typeface="+mn-lt"/>
            </a:endParaRPr>
          </a:p>
        </p:txBody>
      </p:sp>
    </p:spTree>
    <p:custDataLst>
      <p:tags r:id="rId1"/>
    </p:custDataLst>
    <p:extLst>
      <p:ext uri="{BB962C8B-B14F-4D97-AF65-F5344CB8AC3E}">
        <p14:creationId xmlns:p14="http://schemas.microsoft.com/office/powerpoint/2010/main" val="41284837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REFERENCE_ID" val="af205921-35bb-43b7-8ced-a11233d4235e"/>
  <p:tag name="ARTICULATE_SLIDE_COUNT" val="26"/>
  <p:tag name="ARTICULATE_PROJECT_OPEN" val="1"/>
  <p:tag name="ARTICULATE_REFERENCE_COUNT" val="0"/>
  <p:tag name="ARTICULATE_PLAYER_GLOSSARY_XML" val="&lt;?xml version=&quot;1.0&quot; encoding=&quot;utf-16&quot;?&gt;&lt;glossary xmlns:xsi=&quot;http://www.w3.org/2001/XMLSchema-instance&quot; xmlns:xsd=&quot;http://www.w3.org/2001/XMLSchema&quot;&gt;&lt;terms /&gt;&lt;/glossary&gt;"/>
  <p:tag name="ARTICULATE_META_COURSE_ID" val="5b4t9hxaYJZ_course_id"/>
  <p:tag name="ARTICULATE_META_NAME" val="anne"/>
  <p:tag name="ARTICULATE_META_NAME_SET" val="True"/>
  <p:tag name="TAG_BACKING_FORM_KEY" val="9241148-\\mac\allfiles\volumes\googledrive\shared drives\elearning\elp_masterstore\elp0203_metadatarefsets\elp0203_metadatarefsets.pptx"/>
  <p:tag name="ARTICULATE_PRESENTER_VERSION" val="7"/>
  <p:tag name="ARTICULATE_USED_PAGE_ORIENTATION" val="1"/>
  <p:tag name="ARTICULATE_USED_PAGE_SIZE"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TITLE_TAG" val="Language Preferences"/>
  <p:tag name="AUDIO_ID" val="258"/>
  <p:tag name="ARTICULATE_AUDIO_RECORDED" val="1"/>
  <p:tag name="ANNOTATION_COUNT" val="0"/>
  <p:tag name="ELAPSEDTIME" val="13.372"/>
  <p:tag name="ARTICULATE_NAV_LEVEL" val="1"/>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8"/>
</p:tagLst>
</file>

<file path=ppt/tags/tag12.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13.xml><?xml version="1.0" encoding="utf-8"?>
<p:tagLst xmlns:a="http://schemas.openxmlformats.org/drawingml/2006/main" xmlns:r="http://schemas.openxmlformats.org/officeDocument/2006/relationships" xmlns:p="http://schemas.openxmlformats.org/presentationml/2006/main">
  <p:tag name="AUDIO_ID" val="284"/>
  <p:tag name="ARTICULATE_AUDIO_RECORDED" val="1"/>
  <p:tag name="ANNOTATION_COUNT" val="0"/>
  <p:tag name="ELAPSEDTIME" val="40.412"/>
  <p:tag name="ARTICULATE_NAV_LEVEL" val="1"/>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14.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 name="BULLET_8" val="8226"/>
</p:tagLst>
</file>

<file path=ppt/tags/tag15.xml><?xml version="1.0" encoding="utf-8"?>
<p:tagLst xmlns:a="http://schemas.openxmlformats.org/drawingml/2006/main" xmlns:r="http://schemas.openxmlformats.org/officeDocument/2006/relationships" xmlns:p="http://schemas.openxmlformats.org/presentationml/2006/main">
  <p:tag name="AUDIO_ID" val="504"/>
  <p:tag name="ARTICULATE_AUDIO_RECORDED" val="1"/>
  <p:tag name="ANNOTATION_COUNT" val="0"/>
  <p:tag name="ELAPSEDTIME" val="8.152"/>
  <p:tag name="ARTICULATE_NAV_LEVEL" val="1"/>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1"/>
</p:tagLst>
</file>

<file path=ppt/tags/tag16.xml><?xml version="1.0" encoding="utf-8"?>
<p:tagLst xmlns:a="http://schemas.openxmlformats.org/drawingml/2006/main" xmlns:r="http://schemas.openxmlformats.org/officeDocument/2006/relationships" xmlns:p="http://schemas.openxmlformats.org/presentationml/2006/main">
  <p:tag name="BULLET_1" val="8226"/>
</p:tagLst>
</file>

<file path=ppt/tags/tag17.xml><?xml version="1.0" encoding="utf-8"?>
<p:tagLst xmlns:a="http://schemas.openxmlformats.org/drawingml/2006/main" xmlns:r="http://schemas.openxmlformats.org/officeDocument/2006/relationships" xmlns:p="http://schemas.openxmlformats.org/presentationml/2006/main">
  <p:tag name="AUDIO_ID" val="603"/>
  <p:tag name="ARTICULATE_AUDIO_RECORDED" val="1"/>
  <p:tag name="ANNOTATION_COUNT" val="0"/>
  <p:tag name="ELAPSEDTIME" val="46.362"/>
  <p:tag name="ARTICULATE_NAV_LEVEL" val="2"/>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18.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 name="BULLET_8" val="8226"/>
</p:tagLst>
</file>

<file path=ppt/tags/tag19.xml><?xml version="1.0" encoding="utf-8"?>
<p:tagLst xmlns:a="http://schemas.openxmlformats.org/drawingml/2006/main" xmlns:r="http://schemas.openxmlformats.org/officeDocument/2006/relationships" xmlns:p="http://schemas.openxmlformats.org/presentationml/2006/main">
  <p:tag name="AUDIO_ID" val="603"/>
  <p:tag name="ARTICULATE_AUDIO_RECORDED" val="1"/>
  <p:tag name="ANNOTATION_COUNT" val="0"/>
  <p:tag name="ELAPSEDTIME" val="46.362"/>
  <p:tag name="ARTICULATE_NAV_LEVEL" val="2"/>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 name="BULLET_8" val="8226"/>
</p:tagLst>
</file>

<file path=ppt/tags/tag21.xml><?xml version="1.0" encoding="utf-8"?>
<p:tagLst xmlns:a="http://schemas.openxmlformats.org/drawingml/2006/main" xmlns:r="http://schemas.openxmlformats.org/officeDocument/2006/relationships" xmlns:p="http://schemas.openxmlformats.org/presentationml/2006/main">
  <p:tag name="AUDIO_ID" val="603"/>
  <p:tag name="ARTICULATE_AUDIO_RECORDED" val="1"/>
  <p:tag name="ANNOTATION_COUNT" val="0"/>
  <p:tag name="ELAPSEDTIME" val="46.362"/>
  <p:tag name="ARTICULATE_NAV_LEVEL" val="2"/>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22.xml><?xml version="1.0" encoding="utf-8"?>
<p:tagLst xmlns:a="http://schemas.openxmlformats.org/drawingml/2006/main" xmlns:r="http://schemas.openxmlformats.org/officeDocument/2006/relationships" xmlns:p="http://schemas.openxmlformats.org/presentationml/2006/main">
  <p:tag name="DUPLICATEID" val="ec38f0f0bf504278a982e17bd7af153d"/>
</p:tagLst>
</file>

<file path=ppt/tags/tag23.xml><?xml version="1.0" encoding="utf-8"?>
<p:tagLst xmlns:a="http://schemas.openxmlformats.org/drawingml/2006/main" xmlns:r="http://schemas.openxmlformats.org/officeDocument/2006/relationships" xmlns:p="http://schemas.openxmlformats.org/presentationml/2006/main">
  <p:tag name="DUPLICATEID" val="ec38f0f0bf504278a982e17bd7af153d"/>
</p:tagLst>
</file>

<file path=ppt/tags/tag24.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 name="BULLET_8" val="8226"/>
</p:tagLst>
</file>

<file path=ppt/tags/tag25.xml><?xml version="1.0" encoding="utf-8"?>
<p:tagLst xmlns:a="http://schemas.openxmlformats.org/drawingml/2006/main" xmlns:r="http://schemas.openxmlformats.org/officeDocument/2006/relationships" xmlns:p="http://schemas.openxmlformats.org/presentationml/2006/main">
  <p:tag name="AUDIO_ID" val="522"/>
  <p:tag name="ARTICULATE_AUDIO_RECORDED" val="1"/>
  <p:tag name="ANNOTATION_COUNT" val="0"/>
  <p:tag name="ELAPSEDTIME" val="7.202"/>
  <p:tag name="ARTICULATE_NAV_LEVEL" val="1"/>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1"/>
</p:tagLst>
</file>

<file path=ppt/tags/tag26.xml><?xml version="1.0" encoding="utf-8"?>
<p:tagLst xmlns:a="http://schemas.openxmlformats.org/drawingml/2006/main" xmlns:r="http://schemas.openxmlformats.org/officeDocument/2006/relationships" xmlns:p="http://schemas.openxmlformats.org/presentationml/2006/main">
  <p:tag name="BULLET_1" val="8226"/>
</p:tagLst>
</file>

<file path=ppt/tags/tag27.xml><?xml version="1.0" encoding="utf-8"?>
<p:tagLst xmlns:a="http://schemas.openxmlformats.org/drawingml/2006/main" xmlns:r="http://schemas.openxmlformats.org/officeDocument/2006/relationships" xmlns:p="http://schemas.openxmlformats.org/presentationml/2006/main">
  <p:tag name="AUDIO_ID" val="543"/>
  <p:tag name="ARTICULATE_AUDIO_RECORDED" val="1"/>
  <p:tag name="ANNOTATION_COUNT" val="0"/>
  <p:tag name="ELAPSEDTIME" val="39.702"/>
  <p:tag name="ARTICULATE_TITLE_TAG" val="Purpose"/>
  <p:tag name="ARTICULATE_NAV_LEVEL" val="2"/>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28.xml><?xml version="1.0" encoding="utf-8"?>
<p:tagLst xmlns:a="http://schemas.openxmlformats.org/drawingml/2006/main" xmlns:r="http://schemas.openxmlformats.org/officeDocument/2006/relationships" xmlns:p="http://schemas.openxmlformats.org/presentationml/2006/main">
  <p:tag name="BULLET_3" val="8226"/>
  <p:tag name="BULLET_1" val="8226"/>
  <p:tag name="BULLET_2" val="8226"/>
</p:tagLst>
</file>

<file path=ppt/tags/tag29.xml><?xml version="1.0" encoding="utf-8"?>
<p:tagLst xmlns:a="http://schemas.openxmlformats.org/drawingml/2006/main" xmlns:r="http://schemas.openxmlformats.org/officeDocument/2006/relationships" xmlns:p="http://schemas.openxmlformats.org/presentationml/2006/main">
  <p:tag name="AUDIO_ID" val="469"/>
  <p:tag name="ARTICULATE_AUDIO_RECORDED" val="1"/>
  <p:tag name="ANNOTATION_COUNT" val="0"/>
  <p:tag name="ELAPSEDTIME" val="74.292"/>
  <p:tag name="ARTICULATE_TITLE_TAG" val="Data Structure"/>
  <p:tag name="ARTICULATE_NAV_LEVEL" val="2"/>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 name="BULLET_8" val="8226"/>
  <p:tag name="BULLET_9" val="8226"/>
</p:tagLst>
</file>

<file path=ppt/tags/tag31.xml><?xml version="1.0" encoding="utf-8"?>
<p:tagLst xmlns:a="http://schemas.openxmlformats.org/drawingml/2006/main" xmlns:r="http://schemas.openxmlformats.org/officeDocument/2006/relationships" xmlns:p="http://schemas.openxmlformats.org/presentationml/2006/main">
  <p:tag name="ARTICULATE_TITLE_TAG" val="Example"/>
  <p:tag name="AUDIO_ID" val="576"/>
  <p:tag name="ARTICULATE_AUDIO_RECORDED" val="1"/>
  <p:tag name="ANNOTATION_COUNT" val="0"/>
  <p:tag name="ELAPSEDTIME" val="6.892"/>
  <p:tag name="ARTICULATE_NAV_LEVEL" val="2"/>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32.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33.xml><?xml version="1.0" encoding="utf-8"?>
<p:tagLst xmlns:a="http://schemas.openxmlformats.org/drawingml/2006/main" xmlns:r="http://schemas.openxmlformats.org/officeDocument/2006/relationships" xmlns:p="http://schemas.openxmlformats.org/presentationml/2006/main">
  <p:tag name="ARTICULATE_TITLE_TAG" val="Example"/>
  <p:tag name="AUDIO_ID" val="576"/>
  <p:tag name="ARTICULATE_AUDIO_RECORDED" val="1"/>
  <p:tag name="ANNOTATION_COUNT" val="0"/>
  <p:tag name="ELAPSEDTIME" val="6.892"/>
  <p:tag name="ARTICULATE_NAV_LEVEL" val="2"/>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34.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35.xml><?xml version="1.0" encoding="utf-8"?>
<p:tagLst xmlns:a="http://schemas.openxmlformats.org/drawingml/2006/main" xmlns:r="http://schemas.openxmlformats.org/officeDocument/2006/relationships" xmlns:p="http://schemas.openxmlformats.org/presentationml/2006/main">
  <p:tag name="ARTICULATE_TITLE_TAG" val="Example"/>
  <p:tag name="AUDIO_ID" val="576"/>
  <p:tag name="ARTICULATE_AUDIO_RECORDED" val="1"/>
  <p:tag name="ANNOTATION_COUNT" val="0"/>
  <p:tag name="ELAPSEDTIME" val="6.892"/>
  <p:tag name="ARTICULATE_NAV_LEVEL" val="2"/>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36.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37.xml><?xml version="1.0" encoding="utf-8"?>
<p:tagLst xmlns:a="http://schemas.openxmlformats.org/drawingml/2006/main" xmlns:r="http://schemas.openxmlformats.org/officeDocument/2006/relationships" xmlns:p="http://schemas.openxmlformats.org/presentationml/2006/main">
  <p:tag name="AUDIO_ID" val="547"/>
  <p:tag name="ARTICULATE_AUDIO_RECORDED" val="1"/>
  <p:tag name="ANNOTATION_COUNT" val="0"/>
  <p:tag name="ELAPSEDTIME" val="37.402"/>
  <p:tag name="ARTICULATE_NAV_LEVEL" val="2"/>
  <p:tag name="ARTICULATE_SLIDE_PRESENTER_GUID" val="eea09a60-1a15-41b7-84a5-a6f77bee540e"/>
  <p:tag name="ARTICULATE_SLIDE_PAUSE" val="0"/>
  <p:tag name="ARTICULATE_LOCK_SLIDE" val="0"/>
  <p:tag name="ARTICULATE_HIDE_SLIDE" val="1"/>
  <p:tag name="ARTICULATE_PLAYER_CONTROL_PREVIOUS" val="True"/>
  <p:tag name="ARTICULATE_PLAYER_CONTROL_NEXT" val="True"/>
  <p:tag name="ARTICULATE_USED_LAYOUT" val="9"/>
</p:tagLst>
</file>

<file path=ppt/tags/tag38.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MARGIN_1" val="0"/>
  <p:tag name="MARGIN_2" val="36"/>
  <p:tag name="MARGIN_3" val="72"/>
  <p:tag name="MARGIN_4" val="108"/>
  <p:tag name="MARGIN_5" val="144"/>
  <p:tag name="FONT_SIZE" val="12"/>
</p:tagLst>
</file>

<file path=ppt/tags/tag39.xml><?xml version="1.0" encoding="utf-8"?>
<p:tagLst xmlns:a="http://schemas.openxmlformats.org/drawingml/2006/main" xmlns:r="http://schemas.openxmlformats.org/officeDocument/2006/relationships" xmlns:p="http://schemas.openxmlformats.org/presentationml/2006/main">
  <p:tag name="AUDIO_ID" val="547"/>
  <p:tag name="ARTICULATE_AUDIO_RECORDED" val="1"/>
  <p:tag name="ANNOTATION_COUNT" val="0"/>
  <p:tag name="ELAPSEDTIME" val="37.402"/>
  <p:tag name="ARTICULATE_NAV_LEVEL" val="2"/>
  <p:tag name="ARTICULATE_SLIDE_PRESENTER_GUID" val="eea09a60-1a15-41b7-84a5-a6f77bee540e"/>
  <p:tag name="ARTICULATE_SLIDE_PAUSE" val="0"/>
  <p:tag name="ARTICULATE_LOCK_SLIDE" val="0"/>
  <p:tag name="ARTICULATE_HIDE_SLIDE" val="1"/>
  <p:tag name="ARTICULATE_PLAYER_CONTROL_PREVIOUS" val="True"/>
  <p:tag name="ARTICULATE_PLAYER_CONTROL_NEXT" val="True"/>
  <p:tag name="ARTICULATE_USED_LAYOUT" val="9"/>
</p:tagLst>
</file>

<file path=ppt/tags/tag4.xml><?xml version="1.0" encoding="utf-8"?>
<p:tagLst xmlns:a="http://schemas.openxmlformats.org/drawingml/2006/main" xmlns:r="http://schemas.openxmlformats.org/officeDocument/2006/relationships" xmlns:p="http://schemas.openxmlformats.org/presentationml/2006/main">
  <p:tag name="DUPLICATEID" val="0349b1f80dca4e6ba4f6ae43e25870c8"/>
</p:tagLst>
</file>

<file path=ppt/tags/tag40.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MARGIN_1" val="0"/>
  <p:tag name="MARGIN_2" val="36"/>
  <p:tag name="MARGIN_3" val="72"/>
  <p:tag name="MARGIN_4" val="108"/>
  <p:tag name="MARGIN_5" val="144"/>
  <p:tag name="FONT_SIZE" val="12"/>
</p:tagLst>
</file>

<file path=ppt/tags/tag41.xml><?xml version="1.0" encoding="utf-8"?>
<p:tagLst xmlns:a="http://schemas.openxmlformats.org/drawingml/2006/main" xmlns:r="http://schemas.openxmlformats.org/officeDocument/2006/relationships" xmlns:p="http://schemas.openxmlformats.org/presentationml/2006/main">
  <p:tag name="AUDIO_ID" val="521"/>
  <p:tag name="ARTICULATE_AUDIO_RECORDED" val="1"/>
  <p:tag name="ANNOTATION_COUNT" val="0"/>
  <p:tag name="ELAPSEDTIME" val="12.642"/>
  <p:tag name="ARTICULATE_NAV_LEVEL" val="1"/>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1"/>
</p:tagLst>
</file>

<file path=ppt/tags/tag42.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43.xml><?xml version="1.0" encoding="utf-8"?>
<p:tagLst xmlns:a="http://schemas.openxmlformats.org/drawingml/2006/main" xmlns:r="http://schemas.openxmlformats.org/officeDocument/2006/relationships" xmlns:p="http://schemas.openxmlformats.org/presentationml/2006/main">
  <p:tag name="AUDIO_ID" val="553"/>
  <p:tag name="ARTICULATE_AUDIO_RECORDED" val="1"/>
  <p:tag name="ANNOTATION_COUNT" val="0"/>
  <p:tag name="ELAPSEDTIME" val="40.672"/>
  <p:tag name="ARTICULATE_TITLE_TAG" val="Purpose"/>
  <p:tag name="ARTICULATE_NAV_LEVEL" val="2"/>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44.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Lst>
</file>

<file path=ppt/tags/tag45.xml><?xml version="1.0" encoding="utf-8"?>
<p:tagLst xmlns:a="http://schemas.openxmlformats.org/drawingml/2006/main" xmlns:r="http://schemas.openxmlformats.org/officeDocument/2006/relationships" xmlns:p="http://schemas.openxmlformats.org/presentationml/2006/main">
  <p:tag name="AUDIO_ID" val="469"/>
  <p:tag name="ARTICULATE_AUDIO_RECORDED" val="1"/>
  <p:tag name="ANNOTATION_COUNT" val="0"/>
  <p:tag name="ELAPSEDTIME" val="74.292"/>
  <p:tag name="ARTICULATE_TITLE_TAG" val="Data Structure"/>
  <p:tag name="ARTICULATE_NAV_LEVEL" val="2"/>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46.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 name="BULLET_8" val="8226"/>
  <p:tag name="BULLET_9" val="8226"/>
</p:tagLst>
</file>

<file path=ppt/tags/tag47.xml><?xml version="1.0" encoding="utf-8"?>
<p:tagLst xmlns:a="http://schemas.openxmlformats.org/drawingml/2006/main" xmlns:r="http://schemas.openxmlformats.org/officeDocument/2006/relationships" xmlns:p="http://schemas.openxmlformats.org/presentationml/2006/main">
  <p:tag name="ARTICULATE_TITLE_TAG" val="Modules"/>
  <p:tag name="AUDIO_ID" val="595"/>
  <p:tag name="ARTICULATE_AUDIO_RECORDED" val="1"/>
  <p:tag name="ANNOTATION_COUNT" val="0"/>
  <p:tag name="ELAPSEDTIME" val="57.732"/>
  <p:tag name="ARTICULATE_NAV_LEVEL" val="2"/>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48.xml><?xml version="1.0" encoding="utf-8"?>
<p:tagLst xmlns:a="http://schemas.openxmlformats.org/drawingml/2006/main" xmlns:r="http://schemas.openxmlformats.org/officeDocument/2006/relationships" xmlns:p="http://schemas.openxmlformats.org/presentationml/2006/main">
  <p:tag name="BULLET_4" val="8226"/>
  <p:tag name="BULLET_1" val="8226"/>
  <p:tag name="BULLET_2" val="8226"/>
  <p:tag name="BULLET_3" val="8226"/>
</p:tagLst>
</file>

<file path=ppt/tags/tag49.xml><?xml version="1.0" encoding="utf-8"?>
<p:tagLst xmlns:a="http://schemas.openxmlformats.org/drawingml/2006/main" xmlns:r="http://schemas.openxmlformats.org/officeDocument/2006/relationships" xmlns:p="http://schemas.openxmlformats.org/presentationml/2006/main">
  <p:tag name="ARTICULATE_TITLE_TAG" val="Modules"/>
  <p:tag name="AUDIO_ID" val="595"/>
  <p:tag name="ARTICULATE_AUDIO_RECORDED" val="1"/>
  <p:tag name="ANNOTATION_COUNT" val="0"/>
  <p:tag name="ELAPSEDTIME" val="57.732"/>
  <p:tag name="ARTICULATE_NAV_LEVEL" val="2"/>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5.xml><?xml version="1.0" encoding="utf-8"?>
<p:tagLst xmlns:a="http://schemas.openxmlformats.org/drawingml/2006/main" xmlns:r="http://schemas.openxmlformats.org/officeDocument/2006/relationships" xmlns:p="http://schemas.openxmlformats.org/presentationml/2006/main">
  <p:tag name="DUPLICATEID" val="07add73d6ce34794b4c161f4fd566567"/>
</p:tagLst>
</file>

<file path=ppt/tags/tag50.xml><?xml version="1.0" encoding="utf-8"?>
<p:tagLst xmlns:a="http://schemas.openxmlformats.org/drawingml/2006/main" xmlns:r="http://schemas.openxmlformats.org/officeDocument/2006/relationships" xmlns:p="http://schemas.openxmlformats.org/presentationml/2006/main">
  <p:tag name="BULLET_4" val="8226"/>
  <p:tag name="BULLET_1" val="8226"/>
  <p:tag name="BULLET_2" val="8226"/>
  <p:tag name="BULLET_3" val="8226"/>
</p:tagLst>
</file>

<file path=ppt/tags/tag51.xml><?xml version="1.0" encoding="utf-8"?>
<p:tagLst xmlns:a="http://schemas.openxmlformats.org/drawingml/2006/main" xmlns:r="http://schemas.openxmlformats.org/officeDocument/2006/relationships" xmlns:p="http://schemas.openxmlformats.org/presentationml/2006/main">
  <p:tag name="AUDIO_ID" val="547"/>
  <p:tag name="ARTICULATE_AUDIO_RECORDED" val="1"/>
  <p:tag name="ANNOTATION_COUNT" val="0"/>
  <p:tag name="ELAPSEDTIME" val="37.402"/>
  <p:tag name="ARTICULATE_NAV_LEVEL" val="2"/>
  <p:tag name="ARTICULATE_SLIDE_PRESENTER_GUID" val="eea09a60-1a15-41b7-84a5-a6f77bee540e"/>
  <p:tag name="ARTICULATE_SLIDE_PAUSE" val="0"/>
  <p:tag name="ARTICULATE_LOCK_SLIDE" val="0"/>
  <p:tag name="ARTICULATE_HIDE_SLIDE" val="1"/>
  <p:tag name="ARTICULATE_PLAYER_CONTROL_PREVIOUS" val="True"/>
  <p:tag name="ARTICULATE_PLAYER_CONTROL_NEXT" val="True"/>
  <p:tag name="ARTICULATE_USED_LAYOUT" val="9"/>
</p:tagLst>
</file>

<file path=ppt/tags/tag52.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MARGIN_1" val="0"/>
  <p:tag name="MARGIN_2" val="36"/>
  <p:tag name="MARGIN_3" val="72"/>
  <p:tag name="MARGIN_4" val="108"/>
  <p:tag name="MARGIN_5" val="144"/>
  <p:tag name="FONT_SIZE" val="12"/>
</p:tagLst>
</file>

<file path=ppt/tags/tag53.xml><?xml version="1.0" encoding="utf-8"?>
<p:tagLst xmlns:a="http://schemas.openxmlformats.org/drawingml/2006/main" xmlns:r="http://schemas.openxmlformats.org/officeDocument/2006/relationships" xmlns:p="http://schemas.openxmlformats.org/presentationml/2006/main">
  <p:tag name="AUDIO_ID" val="547"/>
  <p:tag name="ARTICULATE_AUDIO_RECORDED" val="1"/>
  <p:tag name="ANNOTATION_COUNT" val="0"/>
  <p:tag name="ELAPSEDTIME" val="37.402"/>
  <p:tag name="ARTICULATE_NAV_LEVEL" val="2"/>
  <p:tag name="ARTICULATE_SLIDE_PRESENTER_GUID" val="eea09a60-1a15-41b7-84a5-a6f77bee540e"/>
  <p:tag name="ARTICULATE_SLIDE_PAUSE" val="0"/>
  <p:tag name="ARTICULATE_LOCK_SLIDE" val="0"/>
  <p:tag name="ARTICULATE_HIDE_SLIDE" val="1"/>
  <p:tag name="ARTICULATE_PLAYER_CONTROL_PREVIOUS" val="True"/>
  <p:tag name="ARTICULATE_PLAYER_CONTROL_NEXT" val="True"/>
  <p:tag name="ARTICULATE_USED_LAYOUT" val="9"/>
</p:tagLst>
</file>

<file path=ppt/tags/tag54.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MARGIN_1" val="0"/>
  <p:tag name="MARGIN_2" val="36"/>
  <p:tag name="MARGIN_3" val="72"/>
  <p:tag name="MARGIN_4" val="108"/>
  <p:tag name="MARGIN_5" val="144"/>
  <p:tag name="FONT_SIZE" val="12"/>
</p:tagLst>
</file>

<file path=ppt/tags/tag55.xml><?xml version="1.0" encoding="utf-8"?>
<p:tagLst xmlns:a="http://schemas.openxmlformats.org/drawingml/2006/main" xmlns:r="http://schemas.openxmlformats.org/officeDocument/2006/relationships" xmlns:p="http://schemas.openxmlformats.org/presentationml/2006/main">
  <p:tag name="AUDIO_ID" val="547"/>
  <p:tag name="ARTICULATE_AUDIO_RECORDED" val="1"/>
  <p:tag name="ANNOTATION_COUNT" val="0"/>
  <p:tag name="ELAPSEDTIME" val="37.402"/>
  <p:tag name="ARTICULATE_NAV_LEVEL" val="2"/>
  <p:tag name="ARTICULATE_SLIDE_PRESENTER_GUID" val="eea09a60-1a15-41b7-84a5-a6f77bee540e"/>
  <p:tag name="ARTICULATE_SLIDE_PAUSE" val="0"/>
  <p:tag name="ARTICULATE_LOCK_SLIDE" val="0"/>
  <p:tag name="ARTICULATE_HIDE_SLIDE" val="1"/>
  <p:tag name="ARTICULATE_PLAYER_CONTROL_PREVIOUS" val="True"/>
  <p:tag name="ARTICULATE_PLAYER_CONTROL_NEXT" val="True"/>
  <p:tag name="ARTICULATE_USED_LAYOUT" val="9"/>
</p:tagLst>
</file>

<file path=ppt/tags/tag56.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MARGIN_1" val="0"/>
  <p:tag name="MARGIN_2" val="36"/>
  <p:tag name="MARGIN_3" val="72"/>
  <p:tag name="MARGIN_4" val="108"/>
  <p:tag name="MARGIN_5" val="144"/>
  <p:tag name="FONT_SIZE" val="12"/>
</p:tagLst>
</file>

<file path=ppt/tags/tag57.xml><?xml version="1.0" encoding="utf-8"?>
<p:tagLst xmlns:a="http://schemas.openxmlformats.org/drawingml/2006/main" xmlns:r="http://schemas.openxmlformats.org/officeDocument/2006/relationships" xmlns:p="http://schemas.openxmlformats.org/presentationml/2006/main">
  <p:tag name="AUDIO_ID" val="602"/>
  <p:tag name="ARTICULATE_AUDIO_RECORDED" val="1"/>
  <p:tag name="ANNOTATION_COUNT" val="0"/>
  <p:tag name="ELAPSEDTIME" val="53.832"/>
  <p:tag name="ARTICULATE_NAV_LEVEL" val="1"/>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58.xml><?xml version="1.0" encoding="utf-8"?>
<p:tagLst xmlns:a="http://schemas.openxmlformats.org/drawingml/2006/main" xmlns:r="http://schemas.openxmlformats.org/officeDocument/2006/relationships" xmlns:p="http://schemas.openxmlformats.org/presentationml/2006/main">
  <p:tag name="BULLET_9" val="8226"/>
  <p:tag name="BULLET_10" val="8226"/>
  <p:tag name="BULLET_11" val="8226"/>
  <p:tag name="BULLET_12" val="8226"/>
  <p:tag name="BULLET_13" val="8226"/>
  <p:tag name="BULLET_14" val="8226"/>
  <p:tag name="BULLET_15" val="8226"/>
  <p:tag name="BULLET_16" val="8226"/>
  <p:tag name="BULLET_17" val="8226"/>
  <p:tag name="BULLET_18" val="8226"/>
  <p:tag name="BULLET_19" val="8226"/>
  <p:tag name="BULLET_20" val="8226"/>
  <p:tag name="BULLET_1" val="8226"/>
  <p:tag name="BULLET_2" val="8226"/>
  <p:tag name="BULLET_3" val="8226"/>
  <p:tag name="BULLET_4" val="8226"/>
  <p:tag name="BULLET_5" val="8226"/>
  <p:tag name="BULLET_6" val="8226"/>
  <p:tag name="BULLET_7" val="8226"/>
  <p:tag name="BULLET_8" val="8226"/>
  <p:tag name="MARGIN_1" val="0"/>
  <p:tag name="MARGIN_2" val="49.12504"/>
  <p:tag name="MARGIN_3" val="72"/>
  <p:tag name="MARGIN_4" val="108"/>
  <p:tag name="MARGIN_5" val="144"/>
  <p:tag name="FONT_SIZE" val="11"/>
</p:tagLst>
</file>

<file path=ppt/tags/tag59.xml><?xml version="1.0" encoding="utf-8"?>
<p:tagLst xmlns:a="http://schemas.openxmlformats.org/drawingml/2006/main" xmlns:r="http://schemas.openxmlformats.org/officeDocument/2006/relationships" xmlns:p="http://schemas.openxmlformats.org/presentationml/2006/main">
  <p:tag name="AUDIO_ID" val="519"/>
  <p:tag name="ARTICULATE_AUDIO_RECORDED" val="1"/>
  <p:tag name="ANNOTATION_COUNT" val="0"/>
  <p:tag name="ELAPSEDTIME" val="13.552"/>
  <p:tag name="ARTICULATE_NAV_LEVEL" val="1"/>
  <p:tag name="ARTICULATE_SLIDE_PRESENTER_GUID" val="eea09a60-1a15-41b7-84a5-a6f77bee540e"/>
  <p:tag name="ARTICULATE_SLIDE_PAUSE" val="0"/>
  <p:tag name="ARTICULATE_LOCK_SLIDE" val="0"/>
  <p:tag name="ARTICULATE_HIDE_SLIDE" val="0"/>
  <p:tag name="ARTICULATE_PLAYER_CONTROL_PREVIOUS" val="True"/>
  <p:tag name="ARTICULATE_PLAYER_CONTROL_NEXT" val="True"/>
  <p:tag name="ARTICULATE_USED_LAYOUT" val="9"/>
</p:tagLst>
</file>

<file path=ppt/tags/tag6.xml><?xml version="1.0" encoding="utf-8"?>
<p:tagLst xmlns:a="http://schemas.openxmlformats.org/drawingml/2006/main" xmlns:r="http://schemas.openxmlformats.org/officeDocument/2006/relationships" xmlns:p="http://schemas.openxmlformats.org/presentationml/2006/main">
  <p:tag name="DUPLICATEID" val="ebd6cef52f5c4b0d98fa80ec8630ce04"/>
</p:tagLst>
</file>

<file path=ppt/tags/tag60.xml><?xml version="1.0" encoding="utf-8"?>
<p:tagLst xmlns:a="http://schemas.openxmlformats.org/drawingml/2006/main" xmlns:r="http://schemas.openxmlformats.org/officeDocument/2006/relationships" xmlns:p="http://schemas.openxmlformats.org/presentationml/2006/main">
  <p:tag name="BULLET_4" val="8226"/>
  <p:tag name="BULLET_5" val="8226"/>
  <p:tag name="BULLET_6" val="8226"/>
  <p:tag name="BULLET_7" val="8226"/>
  <p:tag name="BULLET_8" val="8226"/>
  <p:tag name="BULLET_9" val="8226"/>
  <p:tag name="BULLET_1" val="8226"/>
  <p:tag name="BULLET_2" val="8226"/>
  <p:tag name="BULLET_3" val="8226"/>
  <p:tag name="MARGIN_1" val="0"/>
  <p:tag name="MARGIN_2" val="36"/>
  <p:tag name="MARGIN_3" val="72"/>
  <p:tag name="MARGIN_4" val="108"/>
  <p:tag name="MARGIN_5" val="144"/>
  <p:tag name="FONT_SIZE" val="12"/>
</p:tagLst>
</file>

<file path=ppt/tags/tag7.xml><?xml version="1.0" encoding="utf-8"?>
<p:tagLst xmlns:a="http://schemas.openxmlformats.org/drawingml/2006/main" xmlns:r="http://schemas.openxmlformats.org/officeDocument/2006/relationships" xmlns:p="http://schemas.openxmlformats.org/presentationml/2006/main">
  <p:tag name="DUPLICATEID" val="1d2bd771fbbb48f18144e40887cd0889"/>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E-Learning Team">
  <a:themeElements>
    <a:clrScheme name="IHTSDO CIIO">
      <a:dk1>
        <a:srgbClr val="000000"/>
      </a:dk1>
      <a:lt1>
        <a:srgbClr val="FFFFFF"/>
      </a:lt1>
      <a:dk2>
        <a:srgbClr val="000000"/>
      </a:dk2>
      <a:lt2>
        <a:srgbClr val="808080"/>
      </a:lt2>
      <a:accent1>
        <a:srgbClr val="009972"/>
      </a:accent1>
      <a:accent2>
        <a:srgbClr val="3333CC"/>
      </a:accent2>
      <a:accent3>
        <a:srgbClr val="FFFFFF"/>
      </a:accent3>
      <a:accent4>
        <a:srgbClr val="000000"/>
      </a:accent4>
      <a:accent5>
        <a:srgbClr val="00CC99"/>
      </a:accent5>
      <a:accent6>
        <a:srgbClr val="2D2DB9"/>
      </a:accent6>
      <a:hlink>
        <a:srgbClr val="0000E5"/>
      </a:hlink>
      <a:folHlink>
        <a:srgbClr val="2D2DB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arning Team" id="{0EE79902-1FAB-4242-8CF6-A00B03DEEA13}" vid="{FF869C48-F4F3-2C4E-B69B-56388C751F92}"/>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39444</TotalTime>
  <Words>2219</Words>
  <Application>Microsoft Macintosh PowerPoint</Application>
  <PresentationFormat>On-screen Show (4:3)</PresentationFormat>
  <Paragraphs>357</Paragraphs>
  <Slides>24</Slides>
  <Notes>24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24</vt:i4>
      </vt:variant>
    </vt:vector>
  </HeadingPairs>
  <TitlesOfParts>
    <vt:vector size="35" baseType="lpstr">
      <vt:lpstr>Arial Unicode MS</vt:lpstr>
      <vt:lpstr>ＭＳ 明朝</vt:lpstr>
      <vt:lpstr>Arial</vt:lpstr>
      <vt:lpstr>Calibri</vt:lpstr>
      <vt:lpstr>Cambria</vt:lpstr>
      <vt:lpstr>Museo 300</vt:lpstr>
      <vt:lpstr>Open Sans</vt:lpstr>
      <vt:lpstr>Times New Roman</vt:lpstr>
      <vt:lpstr>Trebuchet MS</vt:lpstr>
      <vt:lpstr>Trebuchet MS Bold</vt:lpstr>
      <vt:lpstr>E-Learning Team</vt:lpstr>
      <vt:lpstr>Reference Sets for History</vt:lpstr>
      <vt:lpstr>Overview</vt:lpstr>
      <vt:lpstr>Purpose and Principles</vt:lpstr>
      <vt:lpstr>Background</vt:lpstr>
      <vt:lpstr>Purpose</vt:lpstr>
      <vt:lpstr>Principles</vt:lpstr>
      <vt:lpstr>Attribute Value Type Reference Set</vt:lpstr>
      <vt:lpstr>Purpose</vt:lpstr>
      <vt:lpstr>Data Structure</vt:lpstr>
      <vt:lpstr>Example</vt:lpstr>
      <vt:lpstr>Concept Inactivation Values</vt:lpstr>
      <vt:lpstr>Description Inactivation Values</vt:lpstr>
      <vt:lpstr>Example</vt:lpstr>
      <vt:lpstr>Example</vt:lpstr>
      <vt:lpstr>Association Type Reference Set</vt:lpstr>
      <vt:lpstr>Purpose</vt:lpstr>
      <vt:lpstr>Data Structure</vt:lpstr>
      <vt:lpstr>Example</vt:lpstr>
      <vt:lpstr>Inactivation Values and Historical Associations</vt:lpstr>
      <vt:lpstr>REPLACED BY Example</vt:lpstr>
      <vt:lpstr>REPLACED BY Example</vt:lpstr>
      <vt:lpstr>Example</vt:lpstr>
      <vt:lpstr>Summary</vt:lpstr>
      <vt:lpstr>Links to Further Information</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Reference Set Tutorial SNOMED CT Expo 2016</dc:title>
  <dc:subject/>
  <dc:creator>Microsoft Office User</dc:creator>
  <cp:keywords/>
  <dc:description/>
  <cp:lastModifiedBy>Microsoft Office User</cp:lastModifiedBy>
  <cp:revision>643</cp:revision>
  <dcterms:created xsi:type="dcterms:W3CDTF">2016-09-02T11:27:32Z</dcterms:created>
  <dcterms:modified xsi:type="dcterms:W3CDTF">2019-09-18T09:50:37Z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Presentation1</vt:lpwstr>
  </property>
  <property fmtid="{D5CDD505-2E9C-101B-9397-08002B2CF9AE}" pid="3" name="ArticulateProjectVersion">
    <vt:lpwstr>7</vt:lpwstr>
  </property>
  <property fmtid="{D5CDD505-2E9C-101B-9397-08002B2CF9AE}" pid="4" name="ArticulateUseProject">
    <vt:lpwstr>1</vt:lpwstr>
  </property>
  <property fmtid="{D5CDD505-2E9C-101B-9397-08002B2CF9AE}" pid="5" name="ArticulateGUID">
    <vt:lpwstr>2E6F6E9F-6F80-4A80-BA2F-9167952A30D3</vt:lpwstr>
  </property>
  <property fmtid="{D5CDD505-2E9C-101B-9397-08002B2CF9AE}" pid="6" name="ArticulateProjectFull">
    <vt:lpwstr>\\Mac\AllFiles\Volumes\GoogleDrive\Shared drives\ELearning\ELP_MasterStore\ELP0203_MetadataRefsets\ELP0203_MetadataRefsets.ppta</vt:lpwstr>
  </property>
</Properties>
</file>