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6"/>
  </p:notesMasterIdLst>
  <p:sldIdLst>
    <p:sldId id="256" r:id="rId2"/>
    <p:sldId id="257" r:id="rId3"/>
    <p:sldId id="259" r:id="rId4"/>
    <p:sldId id="261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DBF24BD-0805-49DF-A571-2FCE6DC04CC0}">
          <p14:sldIdLst>
            <p14:sldId id="256"/>
            <p14:sldId id="257"/>
            <p14:sldId id="259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89EA3"/>
    <a:srgbClr val="AC1F2D"/>
    <a:srgbClr val="AD122A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13" autoAdjust="0"/>
    <p:restoredTop sz="90119" autoAdjust="0"/>
  </p:normalViewPr>
  <p:slideViewPr>
    <p:cSldViewPr snapToGrid="0" snapToObjects="1">
      <p:cViewPr>
        <p:scale>
          <a:sx n="60" d="100"/>
          <a:sy n="60" d="100"/>
        </p:scale>
        <p:origin x="796" y="1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76864B-0CD7-46A8-BEAC-C9CE73F2638E}" type="datetimeFigureOut">
              <a:rPr lang="en-US" smtClean="0"/>
              <a:t>4/8/2018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3413FD-4EF2-422F-B025-6EC82A7461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532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ver_bkg_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16720" y="657321"/>
            <a:ext cx="6480951" cy="3167843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500" b="1" i="0" baseline="0">
                <a:solidFill>
                  <a:schemeClr val="bg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 smtClean="0"/>
              <a:t>Headline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16720" y="3825164"/>
            <a:ext cx="6400800" cy="688511"/>
          </a:xfrm>
        </p:spPr>
        <p:txBody>
          <a:bodyPr>
            <a:normAutofit/>
          </a:bodyPr>
          <a:lstStyle>
            <a:lvl1pPr marL="0" indent="0" algn="l">
              <a:buNone/>
              <a:defRPr sz="1600" b="1" i="0" baseline="0">
                <a:solidFill>
                  <a:srgbClr val="C3CD7B"/>
                </a:solidFill>
                <a:latin typeface="Arial-BoldMT"/>
                <a:cs typeface="Arial-BoldM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Subhead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956666" y="395831"/>
            <a:ext cx="7606427" cy="1359153"/>
          </a:xfrm>
        </p:spPr>
        <p:txBody>
          <a:bodyPr tIns="0" bIns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956667" y="1882620"/>
            <a:ext cx="7282212" cy="3950310"/>
          </a:xfrm>
        </p:spPr>
        <p:txBody>
          <a:bodyPr>
            <a:normAutofit/>
          </a:bodyPr>
          <a:lstStyle>
            <a:lvl1pPr marL="457200" indent="-457200">
              <a:lnSpc>
                <a:spcPct val="90000"/>
              </a:lnSpc>
              <a:buFont typeface="Wingdings" panose="05000000000000000000" pitchFamily="2" charset="2"/>
              <a:buChar char="Ø"/>
              <a:defRPr sz="2800"/>
            </a:lvl1pPr>
            <a:lvl2pPr>
              <a:lnSpc>
                <a:spcPct val="90000"/>
              </a:lnSpc>
              <a:defRPr sz="2800">
                <a:latin typeface="Arial"/>
                <a:cs typeface="Arial"/>
              </a:defRPr>
            </a:lvl2pPr>
            <a:lvl3pPr>
              <a:lnSpc>
                <a:spcPct val="90000"/>
              </a:lnSpc>
              <a:defRPr sz="2800"/>
            </a:lvl3pPr>
            <a:lvl4pPr>
              <a:lnSpc>
                <a:spcPct val="90000"/>
              </a:lnSpc>
              <a:defRPr sz="2800"/>
            </a:lvl4pPr>
            <a:lvl5pPr>
              <a:lnSpc>
                <a:spcPct val="90000"/>
              </a:lnSpc>
              <a:defRPr sz="2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956439" y="5936345"/>
            <a:ext cx="129354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89EA3"/>
                </a:solidFill>
              </a:defRPr>
            </a:lvl1pPr>
          </a:lstStyle>
          <a:p>
            <a:fld id="{A3F11EEC-60B6-DF4B-A821-B910872C5F64}" type="datetimeFigureOut">
              <a:rPr lang="en-US" smtClean="0"/>
              <a:pPr/>
              <a:t>4/8/2018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65667" y="5936345"/>
            <a:ext cx="335538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989EA3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621047" y="5936345"/>
            <a:ext cx="1262187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989EA3"/>
                </a:solidFill>
              </a:defRPr>
            </a:lvl1pPr>
          </a:lstStyle>
          <a:p>
            <a:fld id="{C2F1CAA2-7C6D-8F48-BAEE-2DAFD071A5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73863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679846" y="1882621"/>
            <a:ext cx="3465576" cy="3895426"/>
          </a:xfrm>
        </p:spPr>
        <p:txBody>
          <a:bodyPr anchor="t">
            <a:normAutofit/>
          </a:bodyPr>
          <a:lstStyle>
            <a:lvl1pPr marL="342900" indent="-342900">
              <a:buFont typeface="Wingdings" panose="05000000000000000000" pitchFamily="2" charset="2"/>
              <a:buChar char="Ø"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956439" y="1882620"/>
            <a:ext cx="3465137" cy="3895427"/>
          </a:xfrm>
        </p:spPr>
        <p:txBody>
          <a:bodyPr anchor="t">
            <a:normAutofit/>
          </a:bodyPr>
          <a:lstStyle>
            <a:lvl1pPr marL="342900" indent="-342900">
              <a:buFont typeface="Wingdings" panose="05000000000000000000" pitchFamily="2" charset="2"/>
              <a:buChar char="Ø"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956439" y="5936345"/>
            <a:ext cx="129354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89EA3"/>
                </a:solidFill>
              </a:defRPr>
            </a:lvl1pPr>
          </a:lstStyle>
          <a:p>
            <a:fld id="{A3F11EEC-60B6-DF4B-A821-B910872C5F64}" type="datetimeFigureOut">
              <a:rPr lang="en-US" smtClean="0"/>
              <a:pPr/>
              <a:t>4/8/2018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65667" y="5936345"/>
            <a:ext cx="335538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989EA3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621047" y="5936345"/>
            <a:ext cx="1262187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989EA3"/>
                </a:solidFill>
              </a:defRPr>
            </a:lvl1pPr>
          </a:lstStyle>
          <a:p>
            <a:fld id="{C2F1CAA2-7C6D-8F48-BAEE-2DAFD071A5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0570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losing_bkg_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Closing_bkg_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ntent_bkg_2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56666" y="395831"/>
            <a:ext cx="7606427" cy="1359153"/>
          </a:xfrm>
          <a:prstGeom prst="rect">
            <a:avLst/>
          </a:prstGeom>
        </p:spPr>
        <p:txBody>
          <a:bodyPr vert="horz" lIns="91440" tIns="0" rIns="91440" bIns="0" rtlCol="0" anchor="b">
            <a:normAutofit/>
          </a:bodyPr>
          <a:lstStyle/>
          <a:p>
            <a:r>
              <a:rPr lang="en-US" dirty="0" smtClean="0"/>
              <a:t>Headline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56667" y="1882620"/>
            <a:ext cx="7282212" cy="46893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40" r:id="rId2"/>
    <p:sldLayoutId id="2147483742" r:id="rId3"/>
    <p:sldLayoutId id="2147483743" r:id="rId4"/>
  </p:sldLayoutIdLs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500" b="1" i="0" kern="1200" baseline="0">
          <a:solidFill>
            <a:srgbClr val="AD122A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lnSpc>
          <a:spcPct val="90000"/>
        </a:lnSpc>
        <a:spcBef>
          <a:spcPct val="20000"/>
        </a:spcBef>
        <a:buFontTx/>
        <a:buNone/>
        <a:defRPr sz="160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lnSpc>
          <a:spcPct val="90000"/>
        </a:lnSpc>
        <a:spcBef>
          <a:spcPct val="20000"/>
        </a:spcBef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lnSpc>
          <a:spcPct val="90000"/>
        </a:lnSpc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lnSpc>
          <a:spcPct val="90000"/>
        </a:lnSpc>
        <a:spcBef>
          <a:spcPct val="20000"/>
        </a:spcBef>
        <a:buFont typeface="Arial"/>
        <a:buChar char="»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1525" y="394369"/>
            <a:ext cx="7266581" cy="2476153"/>
          </a:xfrm>
        </p:spPr>
        <p:txBody>
          <a:bodyPr>
            <a:normAutofit/>
          </a:bodyPr>
          <a:lstStyle/>
          <a:p>
            <a:r>
              <a:rPr lang="en-US" dirty="0" smtClean="0"/>
              <a:t>Issues with navigating SNOMED CT Findings in i2b2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45420" y="2870521"/>
            <a:ext cx="6400800" cy="2684117"/>
          </a:xfrm>
        </p:spPr>
        <p:txBody>
          <a:bodyPr>
            <a:normAutofit/>
          </a:bodyPr>
          <a:lstStyle/>
          <a:p>
            <a:r>
              <a:rPr lang="en-US" sz="2400" dirty="0" smtClean="0"/>
              <a:t>James </a:t>
            </a:r>
            <a:r>
              <a:rPr lang="en-US" sz="2400" dirty="0"/>
              <a:t>R. Campbell MD</a:t>
            </a:r>
          </a:p>
          <a:p>
            <a:r>
              <a:rPr lang="en-US" sz="2400" dirty="0" smtClean="0"/>
              <a:t>Jay Pedersen MA</a:t>
            </a:r>
            <a:endParaRPr lang="en-US" sz="2400" dirty="0"/>
          </a:p>
          <a:p>
            <a:endParaRPr lang="en-US" sz="2400" dirty="0"/>
          </a:p>
          <a:p>
            <a:r>
              <a:rPr lang="en-US" sz="2400" dirty="0" smtClean="0"/>
              <a:t>Nebraska Medicine</a:t>
            </a:r>
          </a:p>
          <a:p>
            <a:r>
              <a:rPr lang="en-US" sz="2400" dirty="0" smtClean="0"/>
              <a:t>University of Nebraska Medical Center</a:t>
            </a:r>
          </a:p>
          <a:p>
            <a:r>
              <a:rPr lang="en-US" sz="2400" dirty="0" smtClean="0"/>
              <a:t>Omaha, NE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02736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6666" y="67841"/>
            <a:ext cx="7606427" cy="135915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I2b2 Issues with Problem List: How do I find asthma?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t="12618"/>
          <a:stretch/>
        </p:blipFill>
        <p:spPr>
          <a:xfrm>
            <a:off x="765544" y="1616146"/>
            <a:ext cx="10058400" cy="4943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808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I2b2 data warehouse features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6667" y="1882620"/>
            <a:ext cx="6706403" cy="395031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Old software design that does aggregate searching in hierarchies with pattern match on node traversal pathway</a:t>
            </a:r>
          </a:p>
          <a:p>
            <a:r>
              <a:rPr lang="en-US" dirty="0" smtClean="0"/>
              <a:t>Each unique path must be deployed in i2b2 metadata leading to 6M paths for problem list</a:t>
            </a:r>
          </a:p>
          <a:p>
            <a:r>
              <a:rPr lang="en-US" dirty="0" smtClean="0"/>
              <a:t>195967001|Asthma| in 690 paths to depth of 20 nodes</a:t>
            </a:r>
          </a:p>
          <a:p>
            <a:r>
              <a:rPr lang="en-US" dirty="0" smtClean="0"/>
              <a:t>‘Asthma’ at level 6 with only three distinct paths among 26003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574340" y="1225689"/>
            <a:ext cx="1569660" cy="5632311"/>
          </a:xfrm>
          <a:prstGeom prst="rect">
            <a:avLst/>
          </a:prstGeom>
          <a:solidFill>
            <a:srgbClr val="00B050"/>
          </a:solidFill>
          <a:ln w="38100"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C_HLEVEL	</a:t>
            </a:r>
          </a:p>
          <a:p>
            <a:r>
              <a:rPr lang="en-US" dirty="0"/>
              <a:t>2	1</a:t>
            </a:r>
          </a:p>
          <a:p>
            <a:r>
              <a:rPr lang="en-US" dirty="0"/>
              <a:t>3	32</a:t>
            </a:r>
          </a:p>
          <a:p>
            <a:r>
              <a:rPr lang="en-US" dirty="0"/>
              <a:t>4	1160</a:t>
            </a:r>
          </a:p>
          <a:p>
            <a:r>
              <a:rPr lang="en-US" dirty="0"/>
              <a:t>5	7944</a:t>
            </a:r>
          </a:p>
          <a:p>
            <a:r>
              <a:rPr lang="en-US" dirty="0"/>
              <a:t>6	26003</a:t>
            </a:r>
          </a:p>
          <a:p>
            <a:r>
              <a:rPr lang="en-US" dirty="0"/>
              <a:t>7	75096</a:t>
            </a:r>
          </a:p>
          <a:p>
            <a:r>
              <a:rPr lang="en-US" dirty="0"/>
              <a:t>8	170249</a:t>
            </a:r>
          </a:p>
          <a:p>
            <a:r>
              <a:rPr lang="en-US" dirty="0"/>
              <a:t>9	370641</a:t>
            </a:r>
          </a:p>
          <a:p>
            <a:r>
              <a:rPr lang="en-US" dirty="0"/>
              <a:t>10	658752</a:t>
            </a:r>
          </a:p>
          <a:p>
            <a:r>
              <a:rPr lang="en-US" dirty="0"/>
              <a:t>11	949458</a:t>
            </a:r>
          </a:p>
          <a:p>
            <a:r>
              <a:rPr lang="en-US" dirty="0"/>
              <a:t>12	1096713</a:t>
            </a:r>
          </a:p>
          <a:p>
            <a:r>
              <a:rPr lang="en-US" dirty="0"/>
              <a:t>13	1025640</a:t>
            </a:r>
          </a:p>
          <a:p>
            <a:r>
              <a:rPr lang="en-US" dirty="0"/>
              <a:t>14	778611</a:t>
            </a:r>
          </a:p>
          <a:p>
            <a:r>
              <a:rPr lang="en-US" dirty="0"/>
              <a:t>15	464172</a:t>
            </a:r>
          </a:p>
          <a:p>
            <a:r>
              <a:rPr lang="en-US" dirty="0"/>
              <a:t>16	226548</a:t>
            </a:r>
          </a:p>
          <a:p>
            <a:r>
              <a:rPr lang="en-US" dirty="0"/>
              <a:t>17	97055</a:t>
            </a:r>
          </a:p>
          <a:p>
            <a:r>
              <a:rPr lang="en-US" dirty="0"/>
              <a:t>18	30678</a:t>
            </a:r>
          </a:p>
          <a:p>
            <a:r>
              <a:rPr lang="en-US" dirty="0"/>
              <a:t>19	4842</a:t>
            </a:r>
          </a:p>
          <a:p>
            <a:r>
              <a:rPr lang="en-US" dirty="0"/>
              <a:t>20	324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29756" t="50870"/>
          <a:stretch/>
        </p:blipFill>
        <p:spPr>
          <a:xfrm>
            <a:off x="645079" y="3620294"/>
            <a:ext cx="8229600" cy="3237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899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6666" y="-252759"/>
            <a:ext cx="7606427" cy="1359153"/>
          </a:xfrm>
        </p:spPr>
        <p:txBody>
          <a:bodyPr/>
          <a:lstStyle/>
          <a:p>
            <a:r>
              <a:rPr lang="en-US" dirty="0" smtClean="0"/>
              <a:t>Nebraska NIH contract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6667" y="1222744"/>
            <a:ext cx="7282212" cy="4610186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Develop software to deliver standards-based metadata to i2b2 community on regular maintenance cycle</a:t>
            </a:r>
          </a:p>
          <a:p>
            <a:r>
              <a:rPr lang="en-US" dirty="0" smtClean="0"/>
              <a:t>Selling SNOMED CT has been difficult when historically only available diagnoses were in ICD*</a:t>
            </a:r>
          </a:p>
          <a:p>
            <a:r>
              <a:rPr lang="en-US" dirty="0" smtClean="0"/>
              <a:t>SNOMED CT is BIG</a:t>
            </a:r>
          </a:p>
          <a:p>
            <a:endParaRPr lang="en-US" dirty="0" smtClean="0"/>
          </a:p>
          <a:p>
            <a:r>
              <a:rPr lang="en-US" dirty="0" smtClean="0"/>
              <a:t>Can we ‘prune’ grouper concepts from metadata build </a:t>
            </a:r>
            <a:r>
              <a:rPr lang="en-US" dirty="0"/>
              <a:t>in any systematic way </a:t>
            </a:r>
            <a:r>
              <a:rPr lang="en-US" dirty="0" smtClean="0"/>
              <a:t>to optimize search and improve understandability?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150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eMed_Presentation">
  <a:themeElements>
    <a:clrScheme name="NebMed">
      <a:dk1>
        <a:sysClr val="windowText" lastClr="000000"/>
      </a:dk1>
      <a:lt1>
        <a:sysClr val="window" lastClr="FFFFFF"/>
      </a:lt1>
      <a:dk2>
        <a:srgbClr val="303B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A1B426"/>
      </a:accent4>
      <a:accent5>
        <a:srgbClr val="F26721"/>
      </a:accent5>
      <a:accent6>
        <a:srgbClr val="FCB614"/>
      </a:accent6>
      <a:hlink>
        <a:srgbClr val="002957"/>
      </a:hlink>
      <a:folHlink>
        <a:srgbClr val="129DB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NeMed_Presentation.thmx</Template>
  <TotalTime>5168</TotalTime>
  <Words>154</Words>
  <Application>Microsoft Office PowerPoint</Application>
  <PresentationFormat>On-screen Show (4:3)</PresentationFormat>
  <Paragraphs>39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Arial-BoldMT</vt:lpstr>
      <vt:lpstr>Calibri</vt:lpstr>
      <vt:lpstr>Wingdings</vt:lpstr>
      <vt:lpstr>NeMed_Presentation</vt:lpstr>
      <vt:lpstr>Issues with navigating SNOMED CT Findings in i2b2</vt:lpstr>
      <vt:lpstr>I2b2 Issues with Problem List: How do I find asthma?</vt:lpstr>
      <vt:lpstr>I2b2 data warehouse features</vt:lpstr>
      <vt:lpstr>Nebraska NIH contract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Windows User</cp:lastModifiedBy>
  <cp:revision>372</cp:revision>
  <dcterms:created xsi:type="dcterms:W3CDTF">2014-09-17T15:14:42Z</dcterms:created>
  <dcterms:modified xsi:type="dcterms:W3CDTF">2018-04-09T03:58:50Z</dcterms:modified>
</cp:coreProperties>
</file>