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0"/>
  </p:notesMasterIdLst>
  <p:sldIdLst>
    <p:sldId id="256" r:id="rId2"/>
    <p:sldId id="259" r:id="rId3"/>
    <p:sldId id="261" r:id="rId4"/>
    <p:sldId id="266" r:id="rId5"/>
    <p:sldId id="289" r:id="rId6"/>
    <p:sldId id="267" r:id="rId7"/>
    <p:sldId id="303" r:id="rId8"/>
    <p:sldId id="273" r:id="rId9"/>
    <p:sldId id="287" r:id="rId10"/>
    <p:sldId id="269" r:id="rId11"/>
    <p:sldId id="302" r:id="rId12"/>
    <p:sldId id="304" r:id="rId13"/>
    <p:sldId id="298" r:id="rId14"/>
    <p:sldId id="281" r:id="rId15"/>
    <p:sldId id="268" r:id="rId16"/>
    <p:sldId id="278" r:id="rId17"/>
    <p:sldId id="270" r:id="rId18"/>
    <p:sldId id="294" r:id="rId19"/>
    <p:sldId id="291" r:id="rId20"/>
    <p:sldId id="290" r:id="rId21"/>
    <p:sldId id="292" r:id="rId22"/>
    <p:sldId id="276" r:id="rId23"/>
    <p:sldId id="305" r:id="rId24"/>
    <p:sldId id="308" r:id="rId25"/>
    <p:sldId id="309" r:id="rId26"/>
    <p:sldId id="310" r:id="rId27"/>
    <p:sldId id="311" r:id="rId28"/>
    <p:sldId id="258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122A"/>
    <a:srgbClr val="AC1F2D"/>
    <a:srgbClr val="989EA3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94639" autoAdjust="0"/>
  </p:normalViewPr>
  <p:slideViewPr>
    <p:cSldViewPr snapToGrid="0" snapToObjects="1">
      <p:cViewPr>
        <p:scale>
          <a:sx n="82" d="100"/>
          <a:sy n="82" d="100"/>
        </p:scale>
        <p:origin x="-10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1A1D8A-F569-4596-A9CF-04DB73347482}" type="datetimeFigureOut">
              <a:rPr lang="en-US" smtClean="0"/>
              <a:t>1/23/2017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5D507-01D0-4CCC-8830-AB74C11E6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96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5D507-01D0-4CCC-8830-AB74C11E61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44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_bkg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6720" y="657321"/>
            <a:ext cx="6480951" cy="3167843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5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6720" y="3825164"/>
            <a:ext cx="6400800" cy="688511"/>
          </a:xfrm>
        </p:spPr>
        <p:txBody>
          <a:bodyPr>
            <a:normAutofit/>
          </a:bodyPr>
          <a:lstStyle>
            <a:lvl1pPr marL="0" indent="0" algn="l">
              <a:buNone/>
              <a:defRPr sz="1600" b="1" i="0" baseline="0">
                <a:solidFill>
                  <a:srgbClr val="C3CD7B"/>
                </a:solidFill>
                <a:latin typeface="Arial-BoldM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796361"/>
          </a:xfrm>
        </p:spPr>
        <p:txBody>
          <a:bodyPr tIns="0" bIns="0"/>
          <a:lstStyle/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956667" y="1342663"/>
            <a:ext cx="7282212" cy="4490267"/>
          </a:xfrm>
        </p:spPr>
        <p:txBody>
          <a:bodyPr>
            <a:normAutofit/>
          </a:bodyPr>
          <a:lstStyle>
            <a:lvl1pPr marL="285750" indent="-285750">
              <a:lnSpc>
                <a:spcPct val="90000"/>
              </a:lnSpc>
              <a:buFont typeface="Wingdings" panose="05000000000000000000" pitchFamily="2" charset="2"/>
              <a:buChar char="Ø"/>
              <a:defRPr sz="2800"/>
            </a:lvl1pPr>
            <a:lvl2pPr>
              <a:lnSpc>
                <a:spcPct val="90000"/>
              </a:lnSpc>
              <a:defRPr sz="28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800"/>
            </a:lvl3pPr>
            <a:lvl4pPr>
              <a:lnSpc>
                <a:spcPct val="90000"/>
              </a:lnSpc>
              <a:defRPr sz="2800"/>
            </a:lvl4pPr>
            <a:lvl5pPr>
              <a:lnSpc>
                <a:spcPct val="90000"/>
              </a:lnSpc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597306"/>
            <a:ext cx="3465576" cy="4180741"/>
          </a:xfrm>
        </p:spPr>
        <p:txBody>
          <a:bodyPr anchor="t">
            <a:normAutofit/>
          </a:bodyPr>
          <a:lstStyle>
            <a:lvl1pPr marL="285750" indent="-285750">
              <a:buFont typeface="Wingdings" panose="05000000000000000000" pitchFamily="2" charset="2"/>
              <a:buChar char="Ø"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956439" y="1597306"/>
            <a:ext cx="3465137" cy="4180741"/>
          </a:xfrm>
        </p:spPr>
        <p:txBody>
          <a:bodyPr anchor="t">
            <a:normAutofit/>
          </a:bodyPr>
          <a:lstStyle>
            <a:lvl1pPr marL="285750" indent="-285750">
              <a:buFont typeface="Wingdings" panose="05000000000000000000" pitchFamily="2" charset="2"/>
              <a:buChar char="Ø"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ing_bkg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losing_bkg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dt" sz="half" idx="10"/>
          </p:nvPr>
        </p:nvSpPr>
        <p:spPr>
          <a:xfrm>
            <a:off x="1828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ftr" sz="quarter" idx="11"/>
          </p:nvPr>
        </p:nvSpPr>
        <p:spPr>
          <a:xfrm>
            <a:off x="39624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6555A-C15B-4DEC-B72A-7931E7C9C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80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_bkg_2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831085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/>
          <a:p>
            <a:r>
              <a:rPr lang="en-US" dirty="0" smtClean="0"/>
              <a:t>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6667" y="1423686"/>
            <a:ext cx="7282212" cy="5148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2" r:id="rId3"/>
    <p:sldLayoutId id="2147483743" r:id="rId4"/>
    <p:sldLayoutId id="2147483744" r:id="rId5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5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85750" indent="-285750" algn="l" defTabSz="457200" rtl="0" eaLnBrk="1" latinLnBrk="0" hangingPunct="1">
        <a:lnSpc>
          <a:spcPct val="90000"/>
        </a:lnSpc>
        <a:spcBef>
          <a:spcPct val="20000"/>
        </a:spcBef>
        <a:buFont typeface="Wingdings" panose="05000000000000000000" pitchFamily="2" charset="2"/>
        <a:buChar char="Ø"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6720" y="93427"/>
            <a:ext cx="6480951" cy="247615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An extended SNOMED CT concept model for observations in molecular genetics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6720" y="2581155"/>
            <a:ext cx="7139260" cy="1944546"/>
          </a:xfrm>
        </p:spPr>
        <p:txBody>
          <a:bodyPr>
            <a:normAutofit fontScale="25000" lnSpcReduction="20000"/>
          </a:bodyPr>
          <a:lstStyle/>
          <a:p>
            <a:r>
              <a:rPr lang="en-US" sz="7200" dirty="0" smtClean="0"/>
              <a:t>James R. Campbell </a:t>
            </a:r>
            <a:r>
              <a:rPr lang="en-US" sz="7200" dirty="0" err="1" smtClean="0"/>
              <a:t>MD</a:t>
            </a:r>
            <a:r>
              <a:rPr lang="en-US" sz="7200" baseline="30000" dirty="0" err="1" smtClean="0"/>
              <a:t>ac</a:t>
            </a:r>
            <a:endParaRPr lang="en-US" sz="7200" baseline="30000" dirty="0" smtClean="0"/>
          </a:p>
          <a:p>
            <a:r>
              <a:rPr lang="en-US" sz="7200" dirty="0" smtClean="0"/>
              <a:t>Geoffrey </a:t>
            </a:r>
            <a:r>
              <a:rPr lang="en-US" sz="7200" dirty="0" err="1" smtClean="0"/>
              <a:t>Talmon</a:t>
            </a:r>
            <a:r>
              <a:rPr lang="en-US" sz="7200" dirty="0" smtClean="0"/>
              <a:t> </a:t>
            </a:r>
            <a:r>
              <a:rPr lang="en-US" sz="7200" dirty="0" err="1" smtClean="0"/>
              <a:t>MD</a:t>
            </a:r>
            <a:r>
              <a:rPr lang="en-US" sz="7200" baseline="30000" dirty="0" err="1" smtClean="0"/>
              <a:t>ad</a:t>
            </a:r>
            <a:endParaRPr lang="en-US" sz="7200" i="1" dirty="0" smtClean="0"/>
          </a:p>
          <a:p>
            <a:r>
              <a:rPr lang="en-US" sz="7200" dirty="0" smtClean="0"/>
              <a:t>Allison Cushman-</a:t>
            </a:r>
            <a:r>
              <a:rPr lang="en-US" sz="7200" dirty="0" err="1" smtClean="0"/>
              <a:t>Vokoun</a:t>
            </a:r>
            <a:r>
              <a:rPr lang="en-US" sz="7200" dirty="0" smtClean="0"/>
              <a:t> MD </a:t>
            </a:r>
            <a:r>
              <a:rPr lang="en-US" sz="7200" dirty="0" err="1" smtClean="0"/>
              <a:t>PhD</a:t>
            </a:r>
            <a:r>
              <a:rPr lang="en-US" sz="7200" baseline="30000" dirty="0" err="1" smtClean="0"/>
              <a:t>a</a:t>
            </a:r>
            <a:endParaRPr lang="en-US" sz="7200" dirty="0" smtClean="0"/>
          </a:p>
          <a:p>
            <a:r>
              <a:rPr lang="en-US" sz="7200" dirty="0" smtClean="0"/>
              <a:t>Daniel </a:t>
            </a:r>
            <a:r>
              <a:rPr lang="en-US" sz="7200" dirty="0" err="1" smtClean="0"/>
              <a:t>Karlsson</a:t>
            </a:r>
            <a:r>
              <a:rPr lang="en-US" sz="7200" dirty="0" smtClean="0"/>
              <a:t> </a:t>
            </a:r>
            <a:r>
              <a:rPr lang="en-US" sz="7200" dirty="0" err="1" smtClean="0"/>
              <a:t>PhD</a:t>
            </a:r>
            <a:r>
              <a:rPr lang="en-US" sz="7200" baseline="30000" dirty="0" err="1" smtClean="0"/>
              <a:t>bc</a:t>
            </a:r>
            <a:endParaRPr lang="en-US" sz="7200" baseline="30000" dirty="0" smtClean="0"/>
          </a:p>
          <a:p>
            <a:r>
              <a:rPr lang="en-US" sz="7200" dirty="0" smtClean="0"/>
              <a:t>W. Scott Campbell </a:t>
            </a:r>
            <a:r>
              <a:rPr lang="en-US" sz="7200" dirty="0" err="1" smtClean="0"/>
              <a:t>PhD</a:t>
            </a:r>
            <a:r>
              <a:rPr lang="en-US" sz="7200" baseline="30000" dirty="0" err="1" smtClean="0"/>
              <a:t>ad</a:t>
            </a:r>
            <a:endParaRPr lang="en-US" sz="7200" baseline="30000" dirty="0"/>
          </a:p>
          <a:p>
            <a:endParaRPr lang="en-US" sz="7200" dirty="0" smtClean="0"/>
          </a:p>
          <a:p>
            <a:r>
              <a:rPr lang="en-US" sz="7200" baseline="30000" dirty="0" err="1" smtClean="0"/>
              <a:t>a</a:t>
            </a:r>
            <a:r>
              <a:rPr lang="en-US" sz="7200" dirty="0" err="1" smtClean="0"/>
              <a:t>Departments</a:t>
            </a:r>
            <a:r>
              <a:rPr lang="en-US" sz="7200" dirty="0" smtClean="0"/>
              <a:t> of Internal Medicine and Pathology</a:t>
            </a:r>
          </a:p>
          <a:p>
            <a:r>
              <a:rPr lang="en-US" sz="7200" dirty="0" smtClean="0"/>
              <a:t>University of Nebraska Medical Center</a:t>
            </a:r>
          </a:p>
          <a:p>
            <a:r>
              <a:rPr lang="en-US" sz="7200" baseline="30000" dirty="0" err="1" smtClean="0"/>
              <a:t>b</a:t>
            </a:r>
            <a:r>
              <a:rPr lang="en-US" sz="7200" dirty="0" err="1" smtClean="0"/>
              <a:t>Department</a:t>
            </a:r>
            <a:r>
              <a:rPr lang="en-US" sz="7200" dirty="0" smtClean="0"/>
              <a:t> of Biomedical Engineering; Linkoping University; Linkoping, Sweden</a:t>
            </a:r>
          </a:p>
          <a:p>
            <a:endParaRPr lang="en-US" sz="7200" dirty="0"/>
          </a:p>
          <a:p>
            <a:r>
              <a:rPr lang="en-US" sz="7200" baseline="30000" dirty="0" err="1" smtClean="0"/>
              <a:t>C</a:t>
            </a:r>
            <a:r>
              <a:rPr lang="en-US" sz="7200" dirty="0" err="1" smtClean="0"/>
              <a:t>Observables</a:t>
            </a:r>
            <a:r>
              <a:rPr lang="en-US" sz="7200" dirty="0" smtClean="0"/>
              <a:t> </a:t>
            </a:r>
            <a:r>
              <a:rPr lang="en-US" sz="7200" dirty="0"/>
              <a:t>Project </a:t>
            </a:r>
            <a:r>
              <a:rPr lang="en-US" sz="7200" dirty="0" smtClean="0"/>
              <a:t>Group and </a:t>
            </a:r>
            <a:r>
              <a:rPr lang="en-US" sz="7200" baseline="30000" dirty="0" err="1" smtClean="0"/>
              <a:t>d</a:t>
            </a:r>
            <a:r>
              <a:rPr lang="en-US" sz="7200" dirty="0" err="1" smtClean="0"/>
              <a:t>iPALM</a:t>
            </a:r>
            <a:r>
              <a:rPr lang="en-US" sz="7200" dirty="0" smtClean="0"/>
              <a:t> SIG; </a:t>
            </a:r>
            <a:r>
              <a:rPr lang="en-US" sz="7200" dirty="0"/>
              <a:t>IHTSDO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273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442129"/>
            <a:ext cx="7606427" cy="7963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Observables Project:</a:t>
            </a:r>
            <a:br>
              <a:rPr lang="en-US" dirty="0" smtClean="0"/>
            </a:br>
            <a:r>
              <a:rPr lang="en-US" dirty="0"/>
              <a:t>C</a:t>
            </a:r>
            <a:r>
              <a:rPr lang="en-US" dirty="0" smtClean="0"/>
              <a:t>oncept model draft</a:t>
            </a:r>
            <a:endParaRPr lang="en-U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1" r="12688"/>
          <a:stretch/>
        </p:blipFill>
        <p:spPr bwMode="auto">
          <a:xfrm>
            <a:off x="1187076" y="1238490"/>
            <a:ext cx="6858000" cy="5194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04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SNOMED extensions </a:t>
            </a:r>
            <a:r>
              <a:rPr lang="en-US" dirty="0"/>
              <a:t>for MP:</a:t>
            </a:r>
            <a:br>
              <a:rPr lang="en-US" dirty="0"/>
            </a:br>
            <a:r>
              <a:rPr lang="en-US" dirty="0"/>
              <a:t>Genes and 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Body structures&gt;&gt;Cell structures&gt;&gt;</a:t>
            </a:r>
            <a:r>
              <a:rPr lang="en-US" u="sng" dirty="0" smtClean="0"/>
              <a:t>Nucleotide sequences and Genes</a:t>
            </a:r>
          </a:p>
          <a:p>
            <a:r>
              <a:rPr lang="en-US" dirty="0" smtClean="0"/>
              <a:t>Substances&gt;&gt;</a:t>
            </a:r>
            <a:r>
              <a:rPr lang="en-US" u="sng" dirty="0" smtClean="0"/>
              <a:t>Proteins</a:t>
            </a:r>
          </a:p>
          <a:p>
            <a:r>
              <a:rPr lang="en-US" dirty="0" smtClean="0"/>
              <a:t>Qualifiers&gt;&gt;Techniques&gt;&gt; </a:t>
            </a:r>
            <a:r>
              <a:rPr lang="en-US" u="sng" dirty="0" smtClean="0"/>
              <a:t>AP and MP methods</a:t>
            </a:r>
          </a:p>
          <a:p>
            <a:r>
              <a:rPr lang="en-US" dirty="0" smtClean="0"/>
              <a:t>Qualifiers&gt;&gt;Measurement Properties&gt;&gt;</a:t>
            </a:r>
            <a:r>
              <a:rPr lang="en-US" u="sng" dirty="0" smtClean="0"/>
              <a:t>AP and MP properties</a:t>
            </a:r>
          </a:p>
          <a:p>
            <a:r>
              <a:rPr lang="en-US" dirty="0" smtClean="0"/>
              <a:t>Observable entity&gt;&gt;</a:t>
            </a:r>
            <a:r>
              <a:rPr lang="en-US" u="sng" dirty="0" smtClean="0"/>
              <a:t>AP and MP observables</a:t>
            </a:r>
          </a:p>
          <a:p>
            <a:r>
              <a:rPr lang="en-US" dirty="0" smtClean="0"/>
              <a:t>Clinical findings&gt;&gt;</a:t>
            </a:r>
            <a:r>
              <a:rPr lang="en-US" u="sng" dirty="0" smtClean="0"/>
              <a:t>Anatomic and molecular genetic observation results and disorders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3377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Developments for MP:</a:t>
            </a:r>
            <a:br>
              <a:rPr lang="en-US" dirty="0"/>
            </a:br>
            <a:r>
              <a:rPr lang="en-US" dirty="0"/>
              <a:t>Genes and 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Body structures&gt;&gt;Cell structures&gt;&gt;</a:t>
            </a:r>
            <a:r>
              <a:rPr lang="en-US" u="sng" dirty="0" smtClean="0"/>
              <a:t>Nucleotide sequences and Genes</a:t>
            </a:r>
          </a:p>
          <a:p>
            <a:r>
              <a:rPr lang="en-US" dirty="0" smtClean="0">
                <a:solidFill>
                  <a:srgbClr val="989EA3"/>
                </a:solidFill>
              </a:rPr>
              <a:t>Substances&gt;&gt;</a:t>
            </a:r>
            <a:r>
              <a:rPr lang="en-US" u="sng" dirty="0" smtClean="0">
                <a:solidFill>
                  <a:srgbClr val="989EA3"/>
                </a:solidFill>
              </a:rPr>
              <a:t>Proteins</a:t>
            </a:r>
          </a:p>
          <a:p>
            <a:r>
              <a:rPr lang="en-US" dirty="0" smtClean="0">
                <a:solidFill>
                  <a:srgbClr val="989EA3"/>
                </a:solidFill>
              </a:rPr>
              <a:t>Qualifiers&gt;&gt;Techniques&gt;&gt; </a:t>
            </a:r>
            <a:r>
              <a:rPr lang="en-US" u="sng" dirty="0" smtClean="0">
                <a:solidFill>
                  <a:srgbClr val="989EA3"/>
                </a:solidFill>
              </a:rPr>
              <a:t>AP and MP methods</a:t>
            </a:r>
          </a:p>
          <a:p>
            <a:r>
              <a:rPr lang="en-US" dirty="0" smtClean="0">
                <a:solidFill>
                  <a:srgbClr val="989EA3"/>
                </a:solidFill>
              </a:rPr>
              <a:t>Qualifiers&gt;&gt;Measurement Properties&gt;&gt;</a:t>
            </a:r>
            <a:r>
              <a:rPr lang="en-US" u="sng" dirty="0" smtClean="0">
                <a:solidFill>
                  <a:srgbClr val="989EA3"/>
                </a:solidFill>
              </a:rPr>
              <a:t>AP and MP properties</a:t>
            </a:r>
          </a:p>
          <a:p>
            <a:r>
              <a:rPr lang="en-US" dirty="0" smtClean="0">
                <a:solidFill>
                  <a:srgbClr val="989EA3"/>
                </a:solidFill>
              </a:rPr>
              <a:t>Observable entity&gt;&gt;</a:t>
            </a:r>
            <a:r>
              <a:rPr lang="en-US" u="sng" dirty="0" smtClean="0">
                <a:solidFill>
                  <a:srgbClr val="989EA3"/>
                </a:solidFill>
              </a:rPr>
              <a:t>AP and MP observables</a:t>
            </a:r>
          </a:p>
          <a:p>
            <a:r>
              <a:rPr lang="en-US" dirty="0" smtClean="0">
                <a:solidFill>
                  <a:srgbClr val="989EA3"/>
                </a:solidFill>
              </a:rPr>
              <a:t>Clinical findings&gt;&gt;</a:t>
            </a:r>
            <a:r>
              <a:rPr lang="en-US" u="sng" dirty="0" smtClean="0">
                <a:solidFill>
                  <a:srgbClr val="989EA3"/>
                </a:solidFill>
              </a:rPr>
              <a:t>Anatomic and molecular genetic observation results and disorders</a:t>
            </a:r>
            <a:endParaRPr lang="en-US" u="sng" dirty="0">
              <a:solidFill>
                <a:srgbClr val="989EA3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3" t="19795" r="18355" b="16039"/>
          <a:stretch/>
        </p:blipFill>
        <p:spPr bwMode="auto">
          <a:xfrm>
            <a:off x="956667" y="2210764"/>
            <a:ext cx="7315200" cy="4298624"/>
          </a:xfrm>
          <a:prstGeom prst="rect">
            <a:avLst/>
          </a:prstGeom>
          <a:noFill/>
          <a:ln w="38100">
            <a:solidFill>
              <a:srgbClr val="AD122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5877" y="5301204"/>
            <a:ext cx="7111562" cy="1200329"/>
          </a:xfrm>
          <a:prstGeom prst="rect">
            <a:avLst/>
          </a:prstGeom>
          <a:solidFill>
            <a:srgbClr val="00B050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Define genes and related subcellular structures by </a:t>
            </a:r>
          </a:p>
          <a:p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smtClean="0">
                <a:solidFill>
                  <a:prstClr val="white"/>
                </a:solidFill>
              </a:rPr>
              <a:t>  mapped reference to scientific ontologies classified </a:t>
            </a:r>
          </a:p>
          <a:p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smtClean="0">
                <a:solidFill>
                  <a:prstClr val="white"/>
                </a:solidFill>
              </a:rPr>
              <a:t>  in conjunction with SNOMED CT &amp; LOINC Observables</a:t>
            </a: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Developments for MP:</a:t>
            </a:r>
            <a:br>
              <a:rPr lang="en-US" dirty="0"/>
            </a:br>
            <a:r>
              <a:rPr lang="en-US" dirty="0"/>
              <a:t>Genes and proteins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989EA3"/>
                </a:solidFill>
              </a:rPr>
              <a:t>Body structures&gt;&gt;Cell structures&gt;&gt;</a:t>
            </a:r>
            <a:r>
              <a:rPr lang="en-US" u="sng" dirty="0" smtClean="0">
                <a:solidFill>
                  <a:srgbClr val="989EA3"/>
                </a:solidFill>
              </a:rPr>
              <a:t>Nucleotide sequences and Genes</a:t>
            </a:r>
          </a:p>
          <a:p>
            <a:r>
              <a:rPr lang="en-US" dirty="0" smtClean="0"/>
              <a:t>Substances&gt;&gt;</a:t>
            </a:r>
            <a:r>
              <a:rPr lang="en-US" u="sng" dirty="0" smtClean="0"/>
              <a:t>Proteins</a:t>
            </a:r>
          </a:p>
          <a:p>
            <a:r>
              <a:rPr lang="en-US" dirty="0" smtClean="0">
                <a:solidFill>
                  <a:srgbClr val="989EA3"/>
                </a:solidFill>
              </a:rPr>
              <a:t>Qualifiers&gt;&gt;Techniques&gt;&gt; </a:t>
            </a:r>
            <a:r>
              <a:rPr lang="en-US" u="sng" dirty="0" smtClean="0">
                <a:solidFill>
                  <a:srgbClr val="989EA3"/>
                </a:solidFill>
              </a:rPr>
              <a:t>AP and MP methods</a:t>
            </a:r>
          </a:p>
          <a:p>
            <a:r>
              <a:rPr lang="en-US" dirty="0" smtClean="0">
                <a:solidFill>
                  <a:srgbClr val="989EA3"/>
                </a:solidFill>
              </a:rPr>
              <a:t>Qualifiers&gt;&gt;Measurement Properties&gt;&gt;</a:t>
            </a:r>
            <a:r>
              <a:rPr lang="en-US" u="sng" dirty="0" smtClean="0">
                <a:solidFill>
                  <a:srgbClr val="989EA3"/>
                </a:solidFill>
              </a:rPr>
              <a:t>AP and MP properties</a:t>
            </a:r>
          </a:p>
          <a:p>
            <a:r>
              <a:rPr lang="en-US" dirty="0" smtClean="0">
                <a:solidFill>
                  <a:srgbClr val="989EA3"/>
                </a:solidFill>
              </a:rPr>
              <a:t>Observable entity&gt;&gt;</a:t>
            </a:r>
            <a:r>
              <a:rPr lang="en-US" u="sng" dirty="0" smtClean="0">
                <a:solidFill>
                  <a:srgbClr val="989EA3"/>
                </a:solidFill>
              </a:rPr>
              <a:t>AP and MP observables</a:t>
            </a:r>
          </a:p>
          <a:p>
            <a:r>
              <a:rPr lang="en-US" dirty="0" smtClean="0">
                <a:solidFill>
                  <a:srgbClr val="989EA3"/>
                </a:solidFill>
              </a:rPr>
              <a:t>Clinical findings&gt;&gt;</a:t>
            </a:r>
            <a:r>
              <a:rPr lang="en-US" u="sng" dirty="0" smtClean="0">
                <a:solidFill>
                  <a:srgbClr val="989EA3"/>
                </a:solidFill>
              </a:rPr>
              <a:t>Anatomic and molecular genetic observation results and disorders</a:t>
            </a:r>
            <a:endParaRPr lang="en-US" u="sng" dirty="0">
              <a:solidFill>
                <a:srgbClr val="989EA3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1" t="29445" r="26944" b="26491"/>
          <a:stretch/>
        </p:blipFill>
        <p:spPr bwMode="auto">
          <a:xfrm>
            <a:off x="1111169" y="2720051"/>
            <a:ext cx="7315200" cy="3408781"/>
          </a:xfrm>
          <a:prstGeom prst="rect">
            <a:avLst/>
          </a:prstGeom>
          <a:noFill/>
          <a:ln w="41275">
            <a:solidFill>
              <a:srgbClr val="AD122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20379" y="4963228"/>
            <a:ext cx="7111562" cy="1200329"/>
          </a:xfrm>
          <a:prstGeom prst="rect">
            <a:avLst/>
          </a:prstGeom>
          <a:solidFill>
            <a:srgbClr val="00B050"/>
          </a:solidFill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white"/>
                </a:solidFill>
              </a:rPr>
              <a:t>Define proteins and related molecular structures by </a:t>
            </a:r>
          </a:p>
          <a:p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smtClean="0">
                <a:solidFill>
                  <a:prstClr val="white"/>
                </a:solidFill>
              </a:rPr>
              <a:t>  mapped reference to scientific ontologies classified </a:t>
            </a:r>
          </a:p>
          <a:p>
            <a:r>
              <a:rPr lang="en-US" sz="2400" dirty="0">
                <a:solidFill>
                  <a:prstClr val="white"/>
                </a:solidFill>
              </a:rPr>
              <a:t> </a:t>
            </a:r>
            <a:r>
              <a:rPr lang="en-US" sz="2400" dirty="0" smtClean="0">
                <a:solidFill>
                  <a:prstClr val="white"/>
                </a:solidFill>
              </a:rPr>
              <a:t>  in conjunction with SNOMED CT &amp; LOINC Observables</a:t>
            </a: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25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MP: Immunohistochemistry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3" r="13734" b="8176"/>
          <a:stretch/>
        </p:blipFill>
        <p:spPr bwMode="auto">
          <a:xfrm>
            <a:off x="900529" y="1192192"/>
            <a:ext cx="7315200" cy="5177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28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Development for MP:</a:t>
            </a:r>
            <a:br>
              <a:rPr lang="en-US" dirty="0" smtClean="0"/>
            </a:br>
            <a:r>
              <a:rPr lang="en-US" dirty="0" smtClean="0"/>
              <a:t>Sequence datatypes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8" r="12658" b="12928"/>
          <a:stretch/>
        </p:blipFill>
        <p:spPr bwMode="auto">
          <a:xfrm>
            <a:off x="1015119" y="1342663"/>
            <a:ext cx="7223760" cy="473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4419234" y="4271054"/>
            <a:ext cx="3912243" cy="4861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813622" y="1215341"/>
            <a:ext cx="2749471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4400" dirty="0" smtClean="0"/>
              <a:t>                   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9673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204" y="638899"/>
            <a:ext cx="8681012" cy="7963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Molecular Pathology Finding:</a:t>
            </a:r>
            <a:br>
              <a:rPr lang="en-US" dirty="0" smtClean="0"/>
            </a:br>
            <a:r>
              <a:rPr lang="en-US" sz="3100" dirty="0" smtClean="0"/>
              <a:t>Fully defining observations of </a:t>
            </a:r>
            <a:r>
              <a:rPr lang="en-US" sz="3100" u="sng" dirty="0" smtClean="0"/>
              <a:t>somatic</a:t>
            </a:r>
            <a:r>
              <a:rPr lang="en-US" sz="3100" dirty="0" smtClean="0"/>
              <a:t> sequence variants </a:t>
            </a:r>
            <a:endParaRPr lang="en-US" sz="31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8" r="12659" b="35833"/>
          <a:stretch/>
        </p:blipFill>
        <p:spPr bwMode="auto">
          <a:xfrm>
            <a:off x="956667" y="1632030"/>
            <a:ext cx="7315200" cy="3553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595" y="4266771"/>
            <a:ext cx="4035902" cy="60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965" y="3368380"/>
            <a:ext cx="4035902" cy="60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75" y="1632030"/>
            <a:ext cx="27495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55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Patient Problem List:</a:t>
            </a:r>
            <a:br>
              <a:rPr lang="en-US" dirty="0" smtClean="0"/>
            </a:br>
            <a:r>
              <a:rPr lang="en-US" sz="3600" dirty="0" smtClean="0"/>
              <a:t>Somatic mutation patient condition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75" y="1452362"/>
            <a:ext cx="27495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1" t="25162" r="12974" b="15008"/>
          <a:stretch/>
        </p:blipFill>
        <p:spPr bwMode="auto">
          <a:xfrm>
            <a:off x="958518" y="1839712"/>
            <a:ext cx="7315200" cy="3599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77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Congenital (germline) mutations</a:t>
            </a:r>
            <a:br>
              <a:rPr lang="en-US" sz="3200" dirty="0" smtClean="0"/>
            </a:br>
            <a:r>
              <a:rPr lang="en-US" sz="3200" dirty="0" smtClean="0"/>
              <a:t>“Familial adenomatous polyposis”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1342663"/>
            <a:ext cx="7606426" cy="4490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Cancer predilection syndrome found to originate with multiple genetic etiologies:</a:t>
            </a:r>
          </a:p>
          <a:p>
            <a:r>
              <a:rPr lang="en-US" dirty="0" smtClean="0"/>
              <a:t>FAP 1: heterozygous germline mutation of the APC gene</a:t>
            </a:r>
          </a:p>
          <a:p>
            <a:r>
              <a:rPr lang="en-US" dirty="0" smtClean="0"/>
              <a:t>Gardner syndrome: clinical variant of FAP 1; includes </a:t>
            </a:r>
            <a:r>
              <a:rPr lang="en-US" dirty="0" err="1" smtClean="0"/>
              <a:t>desmoid</a:t>
            </a:r>
            <a:r>
              <a:rPr lang="en-US" dirty="0" smtClean="0"/>
              <a:t> tumors and other hamartomas; mutation of APC gene</a:t>
            </a:r>
          </a:p>
          <a:p>
            <a:r>
              <a:rPr lang="en-US" dirty="0" smtClean="0"/>
              <a:t>FAP 2: mutation of MUTYH</a:t>
            </a:r>
          </a:p>
          <a:p>
            <a:r>
              <a:rPr lang="en-US" dirty="0" smtClean="0"/>
              <a:t>FAP 3: mutation of MTHL1</a:t>
            </a:r>
          </a:p>
          <a:p>
            <a:r>
              <a:rPr lang="en-US" dirty="0" smtClean="0"/>
              <a:t>FAP 4: mutation of MSH3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22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3679" y="0"/>
            <a:ext cx="8127724" cy="147926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MP: Germline mutation use case:</a:t>
            </a:r>
            <a:br>
              <a:rPr lang="en-US" sz="3200" dirty="0" smtClean="0"/>
            </a:br>
            <a:r>
              <a:rPr lang="en-US" sz="2400" dirty="0" smtClean="0"/>
              <a:t>steps to define “Familial adenomatous polyposis 1”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5981" b="20355"/>
          <a:stretch/>
        </p:blipFill>
        <p:spPr bwMode="auto">
          <a:xfrm>
            <a:off x="923679" y="1713065"/>
            <a:ext cx="7315200" cy="4580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372" y="1655191"/>
            <a:ext cx="27495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25441"/>
            <a:ext cx="7606427" cy="1359153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5394" y="1516283"/>
            <a:ext cx="7282212" cy="5104435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Terminology challenges created by Personalized Medicine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What is an ‘Observable entity? Where do they fit in the SNOMED CT concept model?  …the ONC terminology model?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LOINC – SNOMED CT harmonization model for observable entities</a:t>
            </a:r>
          </a:p>
          <a:p>
            <a:r>
              <a:rPr lang="en-US" sz="2400" dirty="0" smtClean="0"/>
              <a:t>Anatomic </a:t>
            </a:r>
            <a:r>
              <a:rPr lang="en-US" sz="2400" dirty="0"/>
              <a:t>and molecular pathology project at UNMC  </a:t>
            </a:r>
            <a:r>
              <a:rPr lang="en-US" sz="2400" dirty="0" smtClean="0"/>
              <a:t>…Application of the harmonized model to genomics and molecular pathology?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 smtClean="0"/>
              <a:t>Where do we go from here?</a:t>
            </a:r>
          </a:p>
        </p:txBody>
      </p:sp>
    </p:spTree>
    <p:extLst>
      <p:ext uri="{BB962C8B-B14F-4D97-AF65-F5344CB8AC3E}">
        <p14:creationId xmlns:p14="http://schemas.microsoft.com/office/powerpoint/2010/main" val="10951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MP: </a:t>
            </a:r>
            <a:br>
              <a:rPr lang="en-US" dirty="0" smtClean="0"/>
            </a:br>
            <a:r>
              <a:rPr lang="en-US" dirty="0" smtClean="0"/>
              <a:t>Germline mutations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5" r="14240" b="26828"/>
          <a:stretch/>
        </p:blipFill>
        <p:spPr bwMode="auto">
          <a:xfrm>
            <a:off x="956667" y="1794075"/>
            <a:ext cx="7315200" cy="413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620" y="1650056"/>
            <a:ext cx="27495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4465534" y="3345054"/>
            <a:ext cx="3912243" cy="4861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47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MP:</a:t>
            </a:r>
            <a:br>
              <a:rPr lang="en-US" dirty="0" smtClean="0"/>
            </a:br>
            <a:r>
              <a:rPr lang="en-US" dirty="0" smtClean="0"/>
              <a:t>Germline mutations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8" r="13253" b="52720"/>
          <a:stretch/>
        </p:blipFill>
        <p:spPr bwMode="auto">
          <a:xfrm>
            <a:off x="752355" y="1597305"/>
            <a:ext cx="7211027" cy="25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900" y="1441712"/>
            <a:ext cx="27495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73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8071587" cy="796361"/>
          </a:xfrm>
        </p:spPr>
        <p:txBody>
          <a:bodyPr>
            <a:normAutofit fontScale="90000"/>
          </a:bodyPr>
          <a:lstStyle/>
          <a:p>
            <a:r>
              <a:rPr lang="en-US" sz="3800" dirty="0" smtClean="0"/>
              <a:t>Terminology development summary: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/>
              <a:t>Colorectal and Breast Cancer</a:t>
            </a:r>
            <a:endParaRPr lang="en-US" sz="31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3320733"/>
              </p:ext>
            </p:extLst>
          </p:nvPr>
        </p:nvGraphicFramePr>
        <p:xfrm>
          <a:off x="956665" y="1654935"/>
          <a:ext cx="7573876" cy="38808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3704"/>
                <a:gridCol w="1760457"/>
                <a:gridCol w="1760457"/>
                <a:gridCol w="2419258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SNOMED CT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hierarchy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Anatomic Pathology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Concepts/Primitives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Molecular Genetic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Concepts/Primitives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Exemplar molecular  extension concepts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Observable entities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61/1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32/3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“BRAF </a:t>
                      </a:r>
                      <a:r>
                        <a:rPr lang="en-US" sz="1400" dirty="0">
                          <a:effectLst/>
                        </a:rPr>
                        <a:t>nucleotide sequence detected in excised </a:t>
                      </a:r>
                      <a:r>
                        <a:rPr lang="en-US" sz="1400" dirty="0" smtClean="0">
                          <a:effectLst/>
                        </a:rPr>
                        <a:t>malignancy”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Body Structures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10/9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29/3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“BRAF </a:t>
                      </a:r>
                      <a:r>
                        <a:rPr lang="en-US" sz="1400" dirty="0">
                          <a:effectLst/>
                        </a:rPr>
                        <a:t>gene </a:t>
                      </a:r>
                      <a:r>
                        <a:rPr lang="en-US" sz="1400" dirty="0" smtClean="0">
                          <a:effectLst/>
                        </a:rPr>
                        <a:t>locus”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Clinical findings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6/2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7/3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“BRAF </a:t>
                      </a:r>
                      <a:r>
                        <a:rPr lang="en-US" sz="1400" dirty="0">
                          <a:effectLst/>
                        </a:rPr>
                        <a:t>V600E variant identified in excised </a:t>
                      </a:r>
                      <a:r>
                        <a:rPr lang="en-US" sz="1400" dirty="0" smtClean="0">
                          <a:effectLst/>
                        </a:rPr>
                        <a:t>malignancy”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Procedures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2/1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Techniques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4/4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7/7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“Pyrosequencing”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Property types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8/8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2/2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“Sequence property”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Scale types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9/9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“Variant </a:t>
                      </a:r>
                      <a:r>
                        <a:rPr lang="en-US" sz="1400" dirty="0">
                          <a:effectLst/>
                        </a:rPr>
                        <a:t>call </a:t>
                      </a:r>
                      <a:r>
                        <a:rPr lang="en-US" sz="1400" dirty="0" smtClean="0">
                          <a:effectLst/>
                        </a:rPr>
                        <a:t>format”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Situations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1/0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Substances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0/0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11/11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“BRAF </a:t>
                      </a:r>
                      <a:r>
                        <a:rPr lang="en-US" sz="1400" dirty="0">
                          <a:effectLst/>
                        </a:rPr>
                        <a:t>human cellular </a:t>
                      </a:r>
                      <a:r>
                        <a:rPr lang="en-US" sz="1400" dirty="0" smtClean="0">
                          <a:effectLst/>
                        </a:rPr>
                        <a:t>protein”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Attributes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2/2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3/3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Qualifiers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2/2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TOTALS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88/29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100/41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715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600" dirty="0" smtClean="0"/>
              <a:t>Deployment of MP data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HL7 interface to tissue biobank for indexing of tissue for research community</a:t>
            </a:r>
          </a:p>
          <a:p>
            <a:r>
              <a:rPr lang="en-US" sz="3200" dirty="0" smtClean="0"/>
              <a:t>ETL of data to i2b2 data warehouse</a:t>
            </a:r>
          </a:p>
          <a:p>
            <a:r>
              <a:rPr lang="en-US" sz="3200" dirty="0" smtClean="0"/>
              <a:t>Publication of laboratory/pathology observables ontology with NLM and RI</a:t>
            </a:r>
          </a:p>
          <a:p>
            <a:r>
              <a:rPr lang="en-US" sz="3200" dirty="0" smtClean="0"/>
              <a:t>Interface development and extension to structured pathology data for EHR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129170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HLA Histocompatibility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1" t="11709" r="15399"/>
          <a:stretch/>
        </p:blipFill>
        <p:spPr bwMode="auto">
          <a:xfrm>
            <a:off x="956667" y="1342663"/>
            <a:ext cx="7315200" cy="517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3470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573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73898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 and </a:t>
            </a:r>
            <a:r>
              <a:rPr lang="en-US" smtClean="0"/>
              <a:t>associated protein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HLA-A gene locus(cell structure)</a:t>
            </a:r>
          </a:p>
          <a:p>
            <a:pPr lvl="1"/>
            <a:r>
              <a:rPr lang="en-US" dirty="0" smtClean="0"/>
              <a:t>ISA Nucleotide sequence</a:t>
            </a:r>
          </a:p>
          <a:p>
            <a:pPr lvl="1"/>
            <a:r>
              <a:rPr lang="en-US" dirty="0" smtClean="0"/>
              <a:t>ISA Chromosome structure</a:t>
            </a:r>
          </a:p>
          <a:p>
            <a:pPr lvl="1"/>
            <a:r>
              <a:rPr lang="en-US" dirty="0" smtClean="0"/>
              <a:t>Part of Chromosome pair 6</a:t>
            </a:r>
          </a:p>
          <a:p>
            <a:pPr lvl="1"/>
            <a:r>
              <a:rPr lang="en-US" dirty="0" smtClean="0"/>
              <a:t>Chromosome region 6p22.1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49495002|HLA-A antigen(substance)|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676158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68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Revolution in healthcare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Sequencing of human genome has led to flood of new observational data appearing in scientific literature and now…clinical records</a:t>
            </a:r>
          </a:p>
          <a:p>
            <a:r>
              <a:rPr lang="en-US" dirty="0" smtClean="0"/>
              <a:t>Majority of this clinical data is unstructured and not useful for decision support in the EHR or clinical research</a:t>
            </a:r>
          </a:p>
          <a:p>
            <a:endParaRPr lang="en-US" dirty="0" smtClean="0"/>
          </a:p>
          <a:p>
            <a:r>
              <a:rPr lang="en-US" dirty="0"/>
              <a:t>U</a:t>
            </a:r>
            <a:r>
              <a:rPr lang="en-US" dirty="0" smtClean="0"/>
              <a:t>nderstanding of genetic and molecular basis of human disease now having impact on therapy</a:t>
            </a:r>
          </a:p>
          <a:p>
            <a:r>
              <a:rPr lang="en-US" dirty="0" smtClean="0"/>
              <a:t> Challenge for precision medicine - to have sufficiently detailed molecular genetics observations and diagnostic data for clinical care and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2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056" y="222210"/>
            <a:ext cx="8437944" cy="796361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Limitations of ONC terminologies for observables in molecular pathology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46" y="1169043"/>
            <a:ext cx="7282212" cy="44902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Research community</a:t>
            </a:r>
          </a:p>
          <a:p>
            <a:r>
              <a:rPr lang="en-US" sz="1800" dirty="0" smtClean="0"/>
              <a:t>NCBI: Gene Ontology; HGNC; OMIM; </a:t>
            </a:r>
            <a:r>
              <a:rPr lang="en-US" sz="1800" dirty="0" err="1" smtClean="0"/>
              <a:t>Orphanet</a:t>
            </a:r>
            <a:r>
              <a:rPr lang="en-US" sz="1800" dirty="0" smtClean="0"/>
              <a:t>; Protein Ontology; Cell ontology</a:t>
            </a:r>
          </a:p>
          <a:p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Clinical community</a:t>
            </a:r>
          </a:p>
          <a:p>
            <a:r>
              <a:rPr lang="en-US" sz="1800" dirty="0" smtClean="0"/>
              <a:t>SNOMED CT:</a:t>
            </a:r>
          </a:p>
          <a:p>
            <a:pPr lvl="1"/>
            <a:r>
              <a:rPr lang="en-US" sz="1800" dirty="0" smtClean="0"/>
              <a:t>No concept model for subcellular anatomy (genes) or molecular structure (proteins)</a:t>
            </a:r>
          </a:p>
          <a:p>
            <a:pPr lvl="1"/>
            <a:r>
              <a:rPr lang="en-US" sz="1800" dirty="0" smtClean="0"/>
              <a:t>No concept model for Observable entity or molecular basis of disease in Clinical findings</a:t>
            </a:r>
          </a:p>
          <a:p>
            <a:pPr lvl="1"/>
            <a:r>
              <a:rPr lang="en-US" sz="1800" dirty="0" smtClean="0"/>
              <a:t>Little content</a:t>
            </a:r>
          </a:p>
          <a:p>
            <a:r>
              <a:rPr lang="en-US" sz="1800" dirty="0" smtClean="0"/>
              <a:t>LOINC 2.54:</a:t>
            </a:r>
          </a:p>
          <a:p>
            <a:pPr lvl="1"/>
            <a:r>
              <a:rPr lang="en-US" sz="1800" dirty="0" smtClean="0"/>
              <a:t>1275 PCR; 1406 MOLGEN; 116 FISH; 1502 CELL MARKERS</a:t>
            </a:r>
          </a:p>
          <a:p>
            <a:pPr lvl="1"/>
            <a:r>
              <a:rPr lang="en-US" sz="1800" dirty="0" smtClean="0"/>
              <a:t>LOINC defining attributes inadequate to fully specify what is being resulted</a:t>
            </a:r>
          </a:p>
          <a:p>
            <a:pPr lvl="1"/>
            <a:r>
              <a:rPr lang="en-US" sz="1800" dirty="0" smtClean="0"/>
              <a:t>Provides only tag-level interoperability of molecular data</a:t>
            </a:r>
          </a:p>
          <a:p>
            <a:pPr lvl="1"/>
            <a:endParaRPr lang="en-US" sz="1800" dirty="0"/>
          </a:p>
          <a:p>
            <a:r>
              <a:rPr lang="en-US" sz="1800" dirty="0" smtClean="0"/>
              <a:t>No meaningful bridge joining genetic research findings with clinical concept models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755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Observable entity?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/>
              <a:t>IHTSDO</a:t>
            </a:r>
          </a:p>
          <a:p>
            <a:pPr marL="0" indent="0">
              <a:buNone/>
            </a:pPr>
            <a:r>
              <a:rPr lang="en-US" sz="2000" dirty="0" smtClean="0"/>
              <a:t>“Observables </a:t>
            </a:r>
            <a:r>
              <a:rPr lang="en-US" sz="2000" dirty="0"/>
              <a:t>are considered to be partial observation results, where there is a defined part of the observation missing</a:t>
            </a:r>
            <a:r>
              <a:rPr lang="en-US" sz="2000" dirty="0" smtClean="0"/>
              <a:t>.”</a:t>
            </a:r>
          </a:p>
          <a:p>
            <a:pPr marL="0" indent="0">
              <a:buNone/>
            </a:pPr>
            <a:r>
              <a:rPr lang="en-US" sz="2000" dirty="0" smtClean="0"/>
              <a:t>“Concepts </a:t>
            </a:r>
            <a:r>
              <a:rPr lang="en-US" sz="2000" dirty="0"/>
              <a:t>in this hierarchy can be thought of as representing a question or procedure which can produce an answer or a </a:t>
            </a:r>
            <a:r>
              <a:rPr lang="en-US" sz="2000" dirty="0" smtClean="0"/>
              <a:t>result”</a:t>
            </a:r>
          </a:p>
          <a:p>
            <a:pPr marL="0" indent="0">
              <a:buNone/>
            </a:pPr>
            <a:r>
              <a:rPr lang="en-US" sz="2000" dirty="0" smtClean="0"/>
              <a:t>“Observable + </a:t>
            </a:r>
            <a:r>
              <a:rPr lang="en-US" sz="2000" dirty="0"/>
              <a:t>E</a:t>
            </a:r>
            <a:r>
              <a:rPr lang="en-US" sz="2000" dirty="0" smtClean="0"/>
              <a:t>valuation (test) result = Finding”</a:t>
            </a:r>
          </a:p>
          <a:p>
            <a:endParaRPr lang="en-US" dirty="0"/>
          </a:p>
          <a:p>
            <a:r>
              <a:rPr lang="en-US" sz="3200" dirty="0" err="1" smtClean="0"/>
              <a:t>Regenstrief</a:t>
            </a:r>
            <a:r>
              <a:rPr lang="en-US" sz="3200" dirty="0" smtClean="0"/>
              <a:t> institute</a:t>
            </a:r>
          </a:p>
          <a:p>
            <a:pPr marL="0" indent="0">
              <a:buNone/>
            </a:pPr>
            <a:r>
              <a:rPr lang="en-US" sz="2000" dirty="0" smtClean="0"/>
              <a:t>“…a </a:t>
            </a:r>
            <a:r>
              <a:rPr lang="en-US" sz="2000" dirty="0"/>
              <a:t>set of universal names and ID codes for identifying laboratory and clinical test </a:t>
            </a:r>
            <a:r>
              <a:rPr lang="en-US" sz="2000" dirty="0" smtClean="0"/>
              <a:t>results”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“…master </a:t>
            </a:r>
            <a:r>
              <a:rPr lang="en-US" sz="2000" dirty="0"/>
              <a:t>file of standard </a:t>
            </a:r>
            <a:r>
              <a:rPr lang="en-US" sz="2000" dirty="0" smtClean="0"/>
              <a:t>‘test’ </a:t>
            </a:r>
            <a:r>
              <a:rPr lang="en-US" sz="2000" dirty="0"/>
              <a:t>names and codes that will cover most of the entries in these files of operational laboratory </a:t>
            </a:r>
            <a:r>
              <a:rPr lang="en-US" sz="2000" dirty="0" smtClean="0"/>
              <a:t>systems”</a:t>
            </a:r>
          </a:p>
          <a:p>
            <a:pPr marL="0" indent="0">
              <a:buNone/>
            </a:pPr>
            <a:r>
              <a:rPr lang="en-US" sz="2000" dirty="0" smtClean="0"/>
              <a:t>“…organization </a:t>
            </a:r>
            <a:r>
              <a:rPr lang="en-US" sz="2000" dirty="0"/>
              <a:t>of LOINC is divided first into four categories, </a:t>
            </a:r>
            <a:r>
              <a:rPr lang="en-US" sz="2000" dirty="0" smtClean="0"/>
              <a:t>‘lab’, ‘clinical’ ‘attachments’ </a:t>
            </a:r>
            <a:r>
              <a:rPr lang="en-US" sz="2000" dirty="0"/>
              <a:t>and </a:t>
            </a:r>
            <a:r>
              <a:rPr lang="en-US" sz="2000" dirty="0" smtClean="0"/>
              <a:t>‘surveys’ ”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5664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974566"/>
            <a:ext cx="7606427" cy="7963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LOINC – SNOMED CT Harmonization of    Observable entities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2025569"/>
            <a:ext cx="7282212" cy="425948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2008 agreement between </a:t>
            </a:r>
            <a:r>
              <a:rPr lang="en-US" dirty="0" err="1" smtClean="0"/>
              <a:t>Regenstrief</a:t>
            </a:r>
            <a:r>
              <a:rPr lang="en-US" dirty="0" smtClean="0"/>
              <a:t> (RI) and IHTSDO </a:t>
            </a:r>
          </a:p>
          <a:p>
            <a:pPr marL="0" indent="0">
              <a:buNone/>
            </a:pPr>
            <a:r>
              <a:rPr lang="en-US" sz="2200" dirty="0"/>
              <a:t> </a:t>
            </a:r>
            <a:r>
              <a:rPr lang="en-US" sz="2200" dirty="0" smtClean="0"/>
              <a:t>          https</a:t>
            </a:r>
            <a:r>
              <a:rPr lang="en-US" sz="2200" dirty="0"/>
              <a:t>://loinc.org/collaboration/ihtsdo/agreement.pdf</a:t>
            </a:r>
            <a:endParaRPr lang="en-US" sz="2200" dirty="0" smtClean="0"/>
          </a:p>
          <a:p>
            <a:pPr lvl="1"/>
            <a:r>
              <a:rPr lang="en-US" dirty="0" smtClean="0"/>
              <a:t>Extend and harmonize a shared concept model for 363787002|Observable entity| </a:t>
            </a:r>
          </a:p>
          <a:p>
            <a:pPr lvl="1"/>
            <a:r>
              <a:rPr lang="en-US" dirty="0" smtClean="0"/>
              <a:t>Map and instantiate LOINC parts in SNOMED CT content</a:t>
            </a:r>
          </a:p>
          <a:p>
            <a:pPr lvl="1"/>
            <a:r>
              <a:rPr lang="en-US" dirty="0" smtClean="0"/>
              <a:t>Jointly publish expression data set defining (lab) LOINC concepts within the harmonized concept model</a:t>
            </a:r>
            <a:endParaRPr lang="en-US" dirty="0"/>
          </a:p>
          <a:p>
            <a:pPr lvl="1"/>
            <a:r>
              <a:rPr lang="en-US" dirty="0" smtClean="0"/>
              <a:t>Technology preview alpha January 2016</a:t>
            </a:r>
          </a:p>
          <a:p>
            <a:endParaRPr lang="en-US" dirty="0" smtClean="0"/>
          </a:p>
          <a:p>
            <a:r>
              <a:rPr lang="en-US" dirty="0" smtClean="0"/>
              <a:t>Assertion: What is needed to support clinical decision making and research in molecular genetics is a unified domain ontology for Observable entities spanning clinical and research content including genomics</a:t>
            </a:r>
          </a:p>
        </p:txBody>
      </p:sp>
    </p:spTree>
    <p:extLst>
      <p:ext uri="{BB962C8B-B14F-4D97-AF65-F5344CB8AC3E}">
        <p14:creationId xmlns:p14="http://schemas.microsoft.com/office/powerpoint/2010/main" val="405796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MP: Domain ontology </a:t>
            </a:r>
            <a:br>
              <a:rPr lang="en-US" dirty="0" smtClean="0"/>
            </a:br>
            <a:r>
              <a:rPr lang="en-US" dirty="0" smtClean="0"/>
              <a:t>Terminology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Retrieve all colon cancer tissue specimens which had BRAF gene testing (IHC or sequencing)</a:t>
            </a:r>
          </a:p>
          <a:p>
            <a:r>
              <a:rPr lang="en-US" dirty="0" smtClean="0"/>
              <a:t>Retrieve all breast cancer cases that tested ER-, PR- and Her2/</a:t>
            </a:r>
            <a:r>
              <a:rPr lang="en-US" dirty="0" err="1" smtClean="0"/>
              <a:t>Neu</a:t>
            </a:r>
            <a:r>
              <a:rPr lang="en-US" dirty="0" smtClean="0"/>
              <a:t>-</a:t>
            </a:r>
          </a:p>
          <a:p>
            <a:r>
              <a:rPr lang="en-US" dirty="0" smtClean="0"/>
              <a:t>Identify all colon cancer cases with high degree microsatellite instability by PCR or absence of mismatch repair protein by IHC</a:t>
            </a:r>
          </a:p>
          <a:p>
            <a:r>
              <a:rPr lang="en-US" dirty="0"/>
              <a:t>Identify all </a:t>
            </a:r>
            <a:r>
              <a:rPr lang="en-US" dirty="0" smtClean="0"/>
              <a:t>cases with </a:t>
            </a:r>
            <a:r>
              <a:rPr lang="en-US" dirty="0"/>
              <a:t>Stage </a:t>
            </a:r>
            <a:r>
              <a:rPr lang="en-US" dirty="0" err="1"/>
              <a:t>IIIa</a:t>
            </a:r>
            <a:r>
              <a:rPr lang="en-US" dirty="0"/>
              <a:t> non-small cell lung cancer </a:t>
            </a:r>
            <a:r>
              <a:rPr lang="en-US" dirty="0" smtClean="0"/>
              <a:t>that had EGFR mutation testing by any method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6" t="10131" r="13449" b="59192"/>
          <a:stretch/>
        </p:blipFill>
        <p:spPr bwMode="auto">
          <a:xfrm>
            <a:off x="763929" y="2428421"/>
            <a:ext cx="10972800" cy="2600075"/>
          </a:xfrm>
          <a:prstGeom prst="rect">
            <a:avLst/>
          </a:prstGeom>
          <a:noFill/>
          <a:ln w="38100" cmpd="sng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UNMC: Project for structured encoding of AP/MP cancer reports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1342663"/>
            <a:ext cx="7282212" cy="490766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Objective: Detailed structured reporting of all anatomic and molecular pathology observations for all CAP synoptic cancer worksheets (82 types of malignancies)</a:t>
            </a:r>
          </a:p>
          <a:p>
            <a:r>
              <a:rPr lang="en-US" dirty="0" smtClean="0"/>
              <a:t>Proposal: Analyze detailed semantics of CAP worksheets; apply harmonized concept model to develop terminology requirements; deploy as real-time structured reporting from COPATH system interfaced to tissue biobank and EPIC</a:t>
            </a:r>
          </a:p>
          <a:p>
            <a:r>
              <a:rPr lang="en-US" dirty="0" smtClean="0"/>
              <a:t>Tooling: Nebraska Lexicon© extension namespace; SNOWOWL authoring platform; SNOMED CT International + US Extension + Technology preview; ELK 0.4.1 DL classifier</a:t>
            </a:r>
          </a:p>
          <a:p>
            <a:endParaRPr lang="en-US" dirty="0" smtClean="0"/>
          </a:p>
          <a:p>
            <a:r>
              <a:rPr lang="en-US" dirty="0" smtClean="0"/>
              <a:t>Penciled into IHTSDO </a:t>
            </a:r>
            <a:r>
              <a:rPr lang="en-US" dirty="0" err="1" smtClean="0"/>
              <a:t>workplan</a:t>
            </a:r>
            <a:r>
              <a:rPr lang="en-US" dirty="0" smtClean="0"/>
              <a:t> for 2017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44" y="2526718"/>
            <a:ext cx="5559425" cy="415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575" y="2526718"/>
            <a:ext cx="5559425" cy="433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25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Fully Encoded </a:t>
            </a:r>
            <a:r>
              <a:rPr lang="en-US" dirty="0" err="1" smtClean="0"/>
              <a:t>Checksheet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93" y="1296367"/>
            <a:ext cx="7315200" cy="5349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674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Med_Presentation">
  <a:themeElements>
    <a:clrScheme name="NebMed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NeMed_Presentation.thmx</Template>
  <TotalTime>2154</TotalTime>
  <Words>1170</Words>
  <Application>Microsoft Office PowerPoint</Application>
  <PresentationFormat>On-screen Show (4:3)</PresentationFormat>
  <Paragraphs>184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NeMed_Presentation</vt:lpstr>
      <vt:lpstr>An extended SNOMED CT concept model for observations in molecular genetics</vt:lpstr>
      <vt:lpstr>Outline</vt:lpstr>
      <vt:lpstr>Revolution in healthcare</vt:lpstr>
      <vt:lpstr>Limitations of ONC terminologies for observables in molecular pathology</vt:lpstr>
      <vt:lpstr>Observable entity?</vt:lpstr>
      <vt:lpstr>LOINC – SNOMED CT Harmonization of    Observable entities</vt:lpstr>
      <vt:lpstr>MP: Domain ontology  Terminology Use Cases</vt:lpstr>
      <vt:lpstr>UNMC: Project for structured encoding of AP/MP cancer reports</vt:lpstr>
      <vt:lpstr>Fully Encoded Checksheet</vt:lpstr>
      <vt:lpstr>Observables Project: Concept model draft</vt:lpstr>
      <vt:lpstr>SNOMED extensions for MP: Genes and proteins</vt:lpstr>
      <vt:lpstr>Developments for MP: Genes and proteins</vt:lpstr>
      <vt:lpstr>Developments for MP: Genes and proteins</vt:lpstr>
      <vt:lpstr>MP: Immunohistochemistry</vt:lpstr>
      <vt:lpstr>Development for MP: Sequence datatypes</vt:lpstr>
      <vt:lpstr>Molecular Pathology Finding: Fully defining observations of somatic sequence variants </vt:lpstr>
      <vt:lpstr>Patient Problem List: Somatic mutation patient condition</vt:lpstr>
      <vt:lpstr>Congenital (germline) mutations “Familial adenomatous polyposis”</vt:lpstr>
      <vt:lpstr>MP: Germline mutation use case: steps to define “Familial adenomatous polyposis 1”</vt:lpstr>
      <vt:lpstr>MP:  Germline mutations</vt:lpstr>
      <vt:lpstr>MP: Germline mutations</vt:lpstr>
      <vt:lpstr>Terminology development summary: Colorectal and Breast Cancer</vt:lpstr>
      <vt:lpstr>Deployment of MP data</vt:lpstr>
      <vt:lpstr>HLA Histocompatibility</vt:lpstr>
      <vt:lpstr>PowerPoint Presentation</vt:lpstr>
      <vt:lpstr>PowerPoint Presentation</vt:lpstr>
      <vt:lpstr>Gene and associated protein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Administrator</cp:lastModifiedBy>
  <cp:revision>147</cp:revision>
  <dcterms:created xsi:type="dcterms:W3CDTF">2014-09-17T15:14:42Z</dcterms:created>
  <dcterms:modified xsi:type="dcterms:W3CDTF">2017-01-23T22:17:02Z</dcterms:modified>
</cp:coreProperties>
</file>