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  <p:sldMasterId id="2147483663" r:id="rId5"/>
  </p:sldMasterIdLst>
  <p:notesMasterIdLst>
    <p:notesMasterId r:id="rId21"/>
  </p:notesMasterIdLst>
  <p:sldIdLst>
    <p:sldId id="268" r:id="rId6"/>
    <p:sldId id="682" r:id="rId7"/>
    <p:sldId id="264" r:id="rId8"/>
    <p:sldId id="777" r:id="rId9"/>
    <p:sldId id="778" r:id="rId10"/>
    <p:sldId id="779" r:id="rId11"/>
    <p:sldId id="780" r:id="rId12"/>
    <p:sldId id="781" r:id="rId13"/>
    <p:sldId id="782" r:id="rId14"/>
    <p:sldId id="784" r:id="rId15"/>
    <p:sldId id="785" r:id="rId16"/>
    <p:sldId id="783" r:id="rId17"/>
    <p:sldId id="786" r:id="rId18"/>
    <p:sldId id="787" r:id="rId19"/>
    <p:sldId id="775" r:id="rId20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75882C"/>
    <a:srgbClr val="74872D"/>
    <a:srgbClr val="007033"/>
    <a:srgbClr val="EFEA1E"/>
    <a:srgbClr val="93FFC4"/>
    <a:srgbClr val="008A3E"/>
    <a:srgbClr val="2DFF8C"/>
    <a:srgbClr val="19FF81"/>
    <a:srgbClr val="596E5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241" autoAdjust="0"/>
    <p:restoredTop sz="94660"/>
  </p:normalViewPr>
  <p:slideViewPr>
    <p:cSldViewPr snapToGrid="0">
      <p:cViewPr varScale="1">
        <p:scale>
          <a:sx n="83" d="100"/>
          <a:sy n="83" d="100"/>
        </p:scale>
        <p:origin x="586" y="82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3" Type="http://schemas.openxmlformats.org/officeDocument/2006/relationships/customXml" Target="../customXml/item3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theme" Target="theme/theme1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viewProps" Target="viewProp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Source Sans Pro" panose="020B0503030403020204" pitchFamily="34" charset="0"/>
              </a:defRPr>
            </a:lvl1pPr>
          </a:lstStyle>
          <a:p>
            <a:endParaRPr lang="fr-FR" dirty="0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Source Sans Pro" panose="020B0503030403020204" pitchFamily="34" charset="0"/>
              </a:defRPr>
            </a:lvl1pPr>
          </a:lstStyle>
          <a:p>
            <a:fld id="{98D08C11-0C57-43B0-BEE1-CA4EAD5C0696}" type="datetimeFigureOut">
              <a:rPr lang="fr-FR" smtClean="0"/>
              <a:pPr/>
              <a:t>07/07/2020</a:t>
            </a:fld>
            <a:endParaRPr lang="fr-FR" dirty="0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 dirty="0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 dirty="0"/>
              <a:t>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Source Sans Pro" panose="020B0503030403020204" pitchFamily="34" charset="0"/>
              </a:defRPr>
            </a:lvl1pPr>
          </a:lstStyle>
          <a:p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Source Sans Pro" panose="020B0503030403020204" pitchFamily="34" charset="0"/>
              </a:defRPr>
            </a:lvl1pPr>
          </a:lstStyle>
          <a:p>
            <a:fld id="{4FCEB4C3-F7A6-43DA-BF14-573D479AA095}" type="slidenum">
              <a:rPr lang="fr-FR" smtClean="0"/>
              <a:pPr/>
              <a:t>‹Nr.›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3366634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Source Sans Pro" panose="020B0503030403020204" pitchFamily="34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Source Sans Pro" panose="020B0503030403020204" pitchFamily="34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Source Sans Pro" panose="020B0503030403020204" pitchFamily="34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Source Sans Pro" panose="020B0503030403020204" pitchFamily="34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Source Sans Pro" panose="020B0503030403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F70CB05-656A-4F6B-97C3-3F45476D295A}" type="slidenum">
              <a:rPr lang="fr-FR" smtClean="0"/>
              <a:t>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7455291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Modifier le style des sous-titres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CFE0AC-5E14-4E18-90F5-D50B35C85342}" type="datetimeFigureOut">
              <a:rPr lang="fr-FR" smtClean="0"/>
              <a:t>07/07/2020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E0D8EC-2B56-421B-8A8C-D1BCE10FFDF0}" type="slidenum">
              <a:rPr lang="fr-FR" smtClean="0"/>
              <a:t>‹Nr.›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5085908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CFE0AC-5E14-4E18-90F5-D50B35C85342}" type="datetimeFigureOut">
              <a:rPr lang="fr-FR" smtClean="0"/>
              <a:t>07/07/2020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E0D8EC-2B56-421B-8A8C-D1BCE10FFDF0}" type="slidenum">
              <a:rPr lang="fr-FR" smtClean="0"/>
              <a:t>‹Nr.›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793432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5473538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12"/>
            <a:ext cx="12192000" cy="6856776"/>
          </a:xfrm>
          <a:prstGeom prst="rect">
            <a:avLst/>
          </a:prstGeom>
        </p:spPr>
      </p:pic>
      <p:pic>
        <p:nvPicPr>
          <p:cNvPr id="5" name="Imag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182531" y="227480"/>
            <a:ext cx="666756" cy="597855"/>
          </a:xfrm>
          <a:prstGeom prst="rect">
            <a:avLst/>
          </a:prstGeom>
          <a:effectLst>
            <a:outerShdw blurRad="76200" dist="38100" dir="2700000" sx="108000" sy="108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77448758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/>
          <p:cNvSpPr/>
          <p:nvPr userDrawn="1"/>
        </p:nvSpPr>
        <p:spPr>
          <a:xfrm>
            <a:off x="10495429" y="6176963"/>
            <a:ext cx="1781736" cy="768443"/>
          </a:xfrm>
          <a:prstGeom prst="rect">
            <a:avLst/>
          </a:prstGeom>
          <a:solidFill>
            <a:srgbClr val="7487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latin typeface="Source Sans Pro" panose="020B0503030403020204" pitchFamily="34" charset="0"/>
            </a:endParaRPr>
          </a:p>
        </p:txBody>
      </p:sp>
      <p:sp>
        <p:nvSpPr>
          <p:cNvPr id="17" name="Espace réservé du numéro de diapositive 4"/>
          <p:cNvSpPr>
            <a:spLocks noGrp="1"/>
          </p:cNvSpPr>
          <p:nvPr>
            <p:ph type="sldNum" sz="quarter" idx="12"/>
          </p:nvPr>
        </p:nvSpPr>
        <p:spPr>
          <a:xfrm>
            <a:off x="10495428" y="6256600"/>
            <a:ext cx="858371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A5E9A1D3-120E-42F1-A00A-A8BB2228AECB}" type="slidenum">
              <a:rPr lang="fr-FR" smtClean="0"/>
              <a:pPr/>
              <a:t>‹Nr.›</a:t>
            </a:fld>
            <a:endParaRPr lang="fr-FR"/>
          </a:p>
        </p:txBody>
      </p:sp>
      <p:cxnSp>
        <p:nvCxnSpPr>
          <p:cNvPr id="20" name="Connecteur droit 19"/>
          <p:cNvCxnSpPr/>
          <p:nvPr userDrawn="1"/>
        </p:nvCxnSpPr>
        <p:spPr>
          <a:xfrm flipV="1">
            <a:off x="-114304" y="6621725"/>
            <a:ext cx="3605649" cy="19062"/>
          </a:xfrm>
          <a:prstGeom prst="line">
            <a:avLst/>
          </a:prstGeom>
          <a:ln w="22225">
            <a:solidFill>
              <a:srgbClr val="74872B">
                <a:alpha val="5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Espace réservé de la date 2"/>
          <p:cNvSpPr txBox="1">
            <a:spLocks/>
          </p:cNvSpPr>
          <p:nvPr userDrawn="1"/>
        </p:nvSpPr>
        <p:spPr>
          <a:xfrm>
            <a:off x="2411838" y="6256600"/>
            <a:ext cx="1286494" cy="365125"/>
          </a:xfrm>
          <a:prstGeom prst="rect">
            <a:avLst/>
          </a:prstGeom>
        </p:spPr>
        <p:txBody>
          <a:bodyPr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rgbClr val="007562"/>
                </a:solidFill>
                <a:latin typeface="Corbel" panose="020B0503020204020204" pitchFamily="34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624B03E8-F48D-46E9-AEA1-4243ED1B549D}" type="datetime1">
              <a:rPr lang="fr-FR" smtClean="0">
                <a:solidFill>
                  <a:srgbClr val="74872B"/>
                </a:solidFill>
                <a:latin typeface="Source Sans Pro" panose="020B0503030403020204" pitchFamily="34" charset="0"/>
              </a:rPr>
              <a:pPr/>
              <a:t>07/07/2020</a:t>
            </a:fld>
            <a:endParaRPr lang="fr-FR" dirty="0">
              <a:solidFill>
                <a:srgbClr val="74872B"/>
              </a:solidFill>
              <a:latin typeface="Source Sans Pro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4212161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10495429" y="6176963"/>
            <a:ext cx="1781736" cy="768443"/>
          </a:xfrm>
          <a:prstGeom prst="rect">
            <a:avLst/>
          </a:prstGeom>
          <a:solidFill>
            <a:srgbClr val="7487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latin typeface="Source Sans Pro" panose="020B0503030403020204" pitchFamily="34" charset="0"/>
            </a:endParaRPr>
          </a:p>
        </p:txBody>
      </p:sp>
      <p:sp>
        <p:nvSpPr>
          <p:cNvPr id="8" name="Espace réservé du titre 8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>
                <a:latin typeface="Source Sans Pro" panose="020B0503030403020204" pitchFamily="34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9" name="Espace réservé du texte 9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>
              <a:defRPr>
                <a:latin typeface="Source Sans Pro" panose="020B0503030403020204" pitchFamily="34" charset="0"/>
              </a:defRPr>
            </a:lvl1pPr>
            <a:lvl2pPr>
              <a:defRPr>
                <a:latin typeface="Source Sans Pro" panose="020B0503030403020204" pitchFamily="34" charset="0"/>
              </a:defRPr>
            </a:lvl2pPr>
            <a:lvl3pPr>
              <a:defRPr>
                <a:latin typeface="Source Sans Pro" panose="020B0503030403020204" pitchFamily="34" charset="0"/>
              </a:defRPr>
            </a:lvl3pPr>
            <a:lvl4pPr>
              <a:defRPr>
                <a:latin typeface="Source Sans Pro" panose="020B0503030403020204" pitchFamily="34" charset="0"/>
              </a:defRPr>
            </a:lvl4pPr>
            <a:lvl5pPr>
              <a:defRPr>
                <a:latin typeface="Source Sans Pro" panose="020B0503030403020204" pitchFamily="34" charset="0"/>
              </a:defRPr>
            </a:lvl5pPr>
          </a:lstStyle>
          <a:p>
            <a:pPr lvl="0"/>
            <a:r>
              <a:rPr lang="fr-FR" dirty="0"/>
              <a:t>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cxnSp>
        <p:nvCxnSpPr>
          <p:cNvPr id="10" name="Connecteur droit 9"/>
          <p:cNvCxnSpPr/>
          <p:nvPr userDrawn="1"/>
        </p:nvCxnSpPr>
        <p:spPr>
          <a:xfrm flipV="1">
            <a:off x="-114304" y="6621725"/>
            <a:ext cx="3605649" cy="19062"/>
          </a:xfrm>
          <a:prstGeom prst="line">
            <a:avLst/>
          </a:prstGeom>
          <a:ln w="22225">
            <a:solidFill>
              <a:srgbClr val="74872B">
                <a:alpha val="5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Espace réservé du numéro de diapositive 4"/>
          <p:cNvSpPr>
            <a:spLocks noGrp="1"/>
          </p:cNvSpPr>
          <p:nvPr>
            <p:ph type="sldNum" sz="quarter" idx="12"/>
          </p:nvPr>
        </p:nvSpPr>
        <p:spPr>
          <a:xfrm>
            <a:off x="10495428" y="6256600"/>
            <a:ext cx="858371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Source Sans Pro" panose="020B0503030403020204" pitchFamily="34" charset="0"/>
              </a:defRPr>
            </a:lvl1pPr>
          </a:lstStyle>
          <a:p>
            <a:fld id="{A5E9A1D3-120E-42F1-A00A-A8BB2228AECB}" type="slidenum">
              <a:rPr lang="fr-FR" smtClean="0"/>
              <a:pPr/>
              <a:t>‹Nr.›</a:t>
            </a:fld>
            <a:endParaRPr lang="fr-FR" dirty="0"/>
          </a:p>
        </p:txBody>
      </p:sp>
      <p:sp>
        <p:nvSpPr>
          <p:cNvPr id="13" name="Espace réservé de la date 2"/>
          <p:cNvSpPr txBox="1">
            <a:spLocks/>
          </p:cNvSpPr>
          <p:nvPr userDrawn="1"/>
        </p:nvSpPr>
        <p:spPr>
          <a:xfrm>
            <a:off x="2411838" y="6256600"/>
            <a:ext cx="1286494" cy="365125"/>
          </a:xfrm>
          <a:prstGeom prst="rect">
            <a:avLst/>
          </a:prstGeom>
        </p:spPr>
        <p:txBody>
          <a:bodyPr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rgbClr val="007562"/>
                </a:solidFill>
                <a:latin typeface="Corbel" panose="020B0503020204020204" pitchFamily="34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624B03E8-F48D-46E9-AEA1-4243ED1B549D}" type="datetime1">
              <a:rPr lang="fr-FR" smtClean="0">
                <a:solidFill>
                  <a:srgbClr val="74872B"/>
                </a:solidFill>
                <a:latin typeface="Source Sans Pro" panose="020B0503030403020204" pitchFamily="34" charset="0"/>
              </a:rPr>
              <a:pPr/>
              <a:t>07/07/2020</a:t>
            </a:fld>
            <a:endParaRPr lang="fr-FR" dirty="0">
              <a:solidFill>
                <a:srgbClr val="74872B"/>
              </a:solidFill>
              <a:latin typeface="Source Sans Pro" panose="020B0503030403020204" pitchFamily="34" charset="0"/>
            </a:endParaRPr>
          </a:p>
        </p:txBody>
      </p:sp>
      <p:pic>
        <p:nvPicPr>
          <p:cNvPr id="14" name="Image 1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182044" y="231734"/>
            <a:ext cx="667891" cy="604123"/>
          </a:xfrm>
          <a:prstGeom prst="rect">
            <a:avLst/>
          </a:prstGeom>
          <a:effectLst>
            <a:outerShdw blurRad="76200" dist="38100" dir="2700000" sx="108000" sy="108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2142786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12"/>
            <a:ext cx="12192000" cy="6856776"/>
          </a:xfrm>
          <a:prstGeom prst="rect">
            <a:avLst/>
          </a:prstGeom>
        </p:spPr>
      </p:pic>
      <p:pic>
        <p:nvPicPr>
          <p:cNvPr id="5" name="Imag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182531" y="227480"/>
            <a:ext cx="666756" cy="597855"/>
          </a:xfrm>
          <a:prstGeom prst="rect">
            <a:avLst/>
          </a:prstGeom>
          <a:effectLst>
            <a:outerShdw blurRad="76200" dist="38100" dir="2700000" sx="108000" sy="108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78191633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Image 20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12"/>
            <a:ext cx="2297534" cy="6856776"/>
          </a:xfrm>
          <a:prstGeom prst="rect">
            <a:avLst/>
          </a:prstGeom>
        </p:spPr>
      </p:pic>
      <p:sp>
        <p:nvSpPr>
          <p:cNvPr id="8" name="Espace réservé du contenu 2"/>
          <p:cNvSpPr>
            <a:spLocks noGrp="1"/>
          </p:cNvSpPr>
          <p:nvPr>
            <p:ph idx="1"/>
          </p:nvPr>
        </p:nvSpPr>
        <p:spPr>
          <a:xfrm>
            <a:off x="2527304" y="1320800"/>
            <a:ext cx="8826496" cy="4856163"/>
          </a:xfrm>
          <a:prstGeom prst="rect">
            <a:avLst/>
          </a:prstGeom>
        </p:spPr>
        <p:txBody>
          <a:bodyPr/>
          <a:lstStyle>
            <a:lvl1pPr>
              <a:defRPr>
                <a:latin typeface="Source Sans Pro" panose="020B0503030403020204" pitchFamily="34" charset="0"/>
              </a:defRPr>
            </a:lvl1pPr>
            <a:lvl2pPr>
              <a:defRPr>
                <a:latin typeface="Source Sans Pro" panose="020B0503030403020204" pitchFamily="34" charset="0"/>
              </a:defRPr>
            </a:lvl2pPr>
            <a:lvl3pPr>
              <a:defRPr>
                <a:latin typeface="Source Sans Pro" panose="020B0503030403020204" pitchFamily="34" charset="0"/>
              </a:defRPr>
            </a:lvl3pPr>
            <a:lvl4pPr>
              <a:defRPr>
                <a:latin typeface="Source Sans Pro" panose="020B0503030403020204" pitchFamily="34" charset="0"/>
              </a:defRPr>
            </a:lvl4pPr>
            <a:lvl5pPr>
              <a:defRPr>
                <a:latin typeface="Source Sans Pro" panose="020B0503030403020204" pitchFamily="34" charset="0"/>
              </a:defRPr>
            </a:lvl5pPr>
          </a:lstStyle>
          <a:p>
            <a:pPr lvl="0"/>
            <a:r>
              <a:rPr lang="fr-FR" dirty="0"/>
              <a:t>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cxnSp>
        <p:nvCxnSpPr>
          <p:cNvPr id="9" name="Connecteur droit 8"/>
          <p:cNvCxnSpPr/>
          <p:nvPr userDrawn="1"/>
        </p:nvCxnSpPr>
        <p:spPr>
          <a:xfrm>
            <a:off x="-114304" y="6640787"/>
            <a:ext cx="2541498" cy="0"/>
          </a:xfrm>
          <a:prstGeom prst="line">
            <a:avLst/>
          </a:prstGeom>
          <a:ln w="22225">
            <a:solidFill>
              <a:schemeClr val="bg1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itre 12"/>
          <p:cNvSpPr>
            <a:spLocks noGrp="1"/>
          </p:cNvSpPr>
          <p:nvPr>
            <p:ph type="title"/>
          </p:nvPr>
        </p:nvSpPr>
        <p:spPr>
          <a:xfrm>
            <a:off x="2411838" y="365125"/>
            <a:ext cx="8941962" cy="1325563"/>
          </a:xfrm>
          <a:prstGeom prst="rect">
            <a:avLst/>
          </a:prstGeom>
        </p:spPr>
        <p:txBody>
          <a:bodyPr/>
          <a:lstStyle>
            <a:lvl1pPr>
              <a:defRPr>
                <a:latin typeface="Source Sans Pro" panose="020B0503030403020204" pitchFamily="34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15" name="Espace réservé du numéro de diapositive 4"/>
          <p:cNvSpPr>
            <a:spLocks noGrp="1"/>
          </p:cNvSpPr>
          <p:nvPr>
            <p:ph type="sldNum" sz="quarter" idx="12"/>
          </p:nvPr>
        </p:nvSpPr>
        <p:spPr>
          <a:xfrm>
            <a:off x="10495428" y="6256600"/>
            <a:ext cx="858371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Source Sans Pro" panose="020B0503030403020204" pitchFamily="34" charset="0"/>
              </a:defRPr>
            </a:lvl1pPr>
          </a:lstStyle>
          <a:p>
            <a:fld id="{A5E9A1D3-120E-42F1-A00A-A8BB2228AECB}" type="slidenum">
              <a:rPr lang="fr-FR" smtClean="0"/>
              <a:pPr/>
              <a:t>‹Nr.›</a:t>
            </a:fld>
            <a:endParaRPr lang="fr-FR" dirty="0"/>
          </a:p>
        </p:txBody>
      </p:sp>
      <p:pic>
        <p:nvPicPr>
          <p:cNvPr id="2" name="Image 1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182044" y="231734"/>
            <a:ext cx="667891" cy="604123"/>
          </a:xfrm>
          <a:prstGeom prst="rect">
            <a:avLst/>
          </a:prstGeom>
          <a:effectLst>
            <a:outerShdw blurRad="76200" dist="38100" dir="2700000" sx="108000" sy="108000" algn="tl" rotWithShape="0">
              <a:prstClr val="black">
                <a:alpha val="40000"/>
              </a:prstClr>
            </a:outerShdw>
          </a:effectLst>
        </p:spPr>
      </p:pic>
      <p:sp>
        <p:nvSpPr>
          <p:cNvPr id="17" name="Rectangle 16"/>
          <p:cNvSpPr/>
          <p:nvPr userDrawn="1"/>
        </p:nvSpPr>
        <p:spPr>
          <a:xfrm>
            <a:off x="10495429" y="6176963"/>
            <a:ext cx="1781736" cy="768443"/>
          </a:xfrm>
          <a:prstGeom prst="rect">
            <a:avLst/>
          </a:prstGeom>
          <a:solidFill>
            <a:srgbClr val="7487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latin typeface="Source Sans Pro" panose="020B0503030403020204" pitchFamily="34" charset="0"/>
            </a:endParaRPr>
          </a:p>
        </p:txBody>
      </p:sp>
      <p:cxnSp>
        <p:nvCxnSpPr>
          <p:cNvPr id="18" name="Connecteur droit 17"/>
          <p:cNvCxnSpPr/>
          <p:nvPr userDrawn="1"/>
        </p:nvCxnSpPr>
        <p:spPr>
          <a:xfrm flipV="1">
            <a:off x="-114304" y="6621725"/>
            <a:ext cx="3605649" cy="19062"/>
          </a:xfrm>
          <a:prstGeom prst="line">
            <a:avLst/>
          </a:prstGeom>
          <a:ln w="22225">
            <a:solidFill>
              <a:srgbClr val="74872B">
                <a:alpha val="5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Espace réservé de la date 2"/>
          <p:cNvSpPr txBox="1">
            <a:spLocks/>
          </p:cNvSpPr>
          <p:nvPr userDrawn="1"/>
        </p:nvSpPr>
        <p:spPr>
          <a:xfrm>
            <a:off x="2411838" y="6256600"/>
            <a:ext cx="1286494" cy="365125"/>
          </a:xfrm>
          <a:prstGeom prst="rect">
            <a:avLst/>
          </a:prstGeom>
        </p:spPr>
        <p:txBody>
          <a:bodyPr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rgbClr val="007562"/>
                </a:solidFill>
                <a:latin typeface="Corbel" panose="020B0503020204020204" pitchFamily="34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624B03E8-F48D-46E9-AEA1-4243ED1B549D}" type="datetime1">
              <a:rPr lang="fr-FR" smtClean="0">
                <a:solidFill>
                  <a:srgbClr val="74872B"/>
                </a:solidFill>
                <a:latin typeface="Source Sans Pro" panose="020B0503030403020204" pitchFamily="34" charset="0"/>
              </a:rPr>
              <a:pPr/>
              <a:t>07/07/2020</a:t>
            </a:fld>
            <a:endParaRPr lang="fr-FR" dirty="0">
              <a:solidFill>
                <a:srgbClr val="74872B"/>
              </a:solidFill>
              <a:latin typeface="Source Sans Pro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2550821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/>
          <p:nvPr userDrawn="1"/>
        </p:nvSpPr>
        <p:spPr>
          <a:xfrm>
            <a:off x="10495429" y="6176963"/>
            <a:ext cx="1781736" cy="768443"/>
          </a:xfrm>
          <a:prstGeom prst="rect">
            <a:avLst/>
          </a:prstGeom>
          <a:solidFill>
            <a:srgbClr val="7487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latin typeface="Source Sans Pro" panose="020B0503030403020204" pitchFamily="34" charset="0"/>
            </a:endParaRPr>
          </a:p>
        </p:txBody>
      </p:sp>
      <p:sp>
        <p:nvSpPr>
          <p:cNvPr id="8" name="Espace réservé du contenu 2"/>
          <p:cNvSpPr>
            <a:spLocks noGrp="1"/>
          </p:cNvSpPr>
          <p:nvPr>
            <p:ph idx="1"/>
          </p:nvPr>
        </p:nvSpPr>
        <p:spPr>
          <a:xfrm>
            <a:off x="2527304" y="1320800"/>
            <a:ext cx="8826496" cy="4856163"/>
          </a:xfrm>
          <a:prstGeom prst="rect">
            <a:avLst/>
          </a:prstGeom>
        </p:spPr>
        <p:txBody>
          <a:bodyPr/>
          <a:lstStyle>
            <a:lvl1pPr>
              <a:defRPr>
                <a:latin typeface="Source Sans Pro" panose="020B0503030403020204" pitchFamily="34" charset="0"/>
              </a:defRPr>
            </a:lvl1pPr>
            <a:lvl2pPr>
              <a:defRPr>
                <a:latin typeface="Source Sans Pro" panose="020B0503030403020204" pitchFamily="34" charset="0"/>
              </a:defRPr>
            </a:lvl2pPr>
            <a:lvl3pPr>
              <a:defRPr>
                <a:latin typeface="Source Sans Pro" panose="020B0503030403020204" pitchFamily="34" charset="0"/>
              </a:defRPr>
            </a:lvl3pPr>
            <a:lvl4pPr>
              <a:defRPr>
                <a:latin typeface="Source Sans Pro" panose="020B0503030403020204" pitchFamily="34" charset="0"/>
              </a:defRPr>
            </a:lvl4pPr>
            <a:lvl5pPr>
              <a:defRPr>
                <a:latin typeface="Source Sans Pro" panose="020B0503030403020204" pitchFamily="34" charset="0"/>
              </a:defRPr>
            </a:lvl5pPr>
          </a:lstStyle>
          <a:p>
            <a:pPr lvl="0"/>
            <a:r>
              <a:rPr lang="fr-FR" dirty="0"/>
              <a:t>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cxnSp>
        <p:nvCxnSpPr>
          <p:cNvPr id="9" name="Connecteur droit 8"/>
          <p:cNvCxnSpPr/>
          <p:nvPr userDrawn="1"/>
        </p:nvCxnSpPr>
        <p:spPr>
          <a:xfrm>
            <a:off x="-114304" y="6640787"/>
            <a:ext cx="2541498" cy="0"/>
          </a:xfrm>
          <a:prstGeom prst="line">
            <a:avLst/>
          </a:prstGeom>
          <a:ln w="22225">
            <a:solidFill>
              <a:schemeClr val="bg1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itre 12"/>
          <p:cNvSpPr>
            <a:spLocks noGrp="1"/>
          </p:cNvSpPr>
          <p:nvPr>
            <p:ph type="title"/>
          </p:nvPr>
        </p:nvSpPr>
        <p:spPr>
          <a:xfrm>
            <a:off x="2411838" y="365125"/>
            <a:ext cx="8941962" cy="1325563"/>
          </a:xfrm>
          <a:prstGeom prst="rect">
            <a:avLst/>
          </a:prstGeom>
        </p:spPr>
        <p:txBody>
          <a:bodyPr/>
          <a:lstStyle>
            <a:lvl1pPr>
              <a:defRPr>
                <a:latin typeface="Source Sans Pro" panose="020B0503030403020204" pitchFamily="34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15" name="Espace réservé du numéro de diapositive 4"/>
          <p:cNvSpPr>
            <a:spLocks noGrp="1"/>
          </p:cNvSpPr>
          <p:nvPr>
            <p:ph type="sldNum" sz="quarter" idx="12"/>
          </p:nvPr>
        </p:nvSpPr>
        <p:spPr>
          <a:xfrm>
            <a:off x="10495428" y="6256600"/>
            <a:ext cx="858371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Source Sans Pro" panose="020B0503030403020204" pitchFamily="34" charset="0"/>
              </a:defRPr>
            </a:lvl1pPr>
          </a:lstStyle>
          <a:p>
            <a:fld id="{A5E9A1D3-120E-42F1-A00A-A8BB2228AECB}" type="slidenum">
              <a:rPr lang="fr-FR" smtClean="0"/>
              <a:pPr/>
              <a:t>‹Nr.›</a:t>
            </a:fld>
            <a:endParaRPr lang="fr-FR" dirty="0"/>
          </a:p>
        </p:txBody>
      </p:sp>
      <p:cxnSp>
        <p:nvCxnSpPr>
          <p:cNvPr id="18" name="Connecteur droit 17"/>
          <p:cNvCxnSpPr/>
          <p:nvPr userDrawn="1"/>
        </p:nvCxnSpPr>
        <p:spPr>
          <a:xfrm flipV="1">
            <a:off x="-114304" y="6621725"/>
            <a:ext cx="3605649" cy="19062"/>
          </a:xfrm>
          <a:prstGeom prst="line">
            <a:avLst/>
          </a:prstGeom>
          <a:ln w="22225">
            <a:solidFill>
              <a:srgbClr val="74872B">
                <a:alpha val="5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Espace réservé de la date 2"/>
          <p:cNvSpPr txBox="1">
            <a:spLocks/>
          </p:cNvSpPr>
          <p:nvPr userDrawn="1"/>
        </p:nvSpPr>
        <p:spPr>
          <a:xfrm>
            <a:off x="2411838" y="6256600"/>
            <a:ext cx="1286494" cy="365125"/>
          </a:xfrm>
          <a:prstGeom prst="rect">
            <a:avLst/>
          </a:prstGeom>
        </p:spPr>
        <p:txBody>
          <a:bodyPr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rgbClr val="007562"/>
                </a:solidFill>
                <a:latin typeface="Corbel" panose="020B0503020204020204" pitchFamily="34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624B03E8-F48D-46E9-AEA1-4243ED1B549D}" type="datetime1">
              <a:rPr lang="fr-FR" smtClean="0">
                <a:solidFill>
                  <a:srgbClr val="74872B"/>
                </a:solidFill>
                <a:latin typeface="Source Sans Pro" panose="020B0503030403020204" pitchFamily="34" charset="0"/>
              </a:rPr>
              <a:pPr/>
              <a:t>07/07/2020</a:t>
            </a:fld>
            <a:endParaRPr lang="fr-FR" dirty="0">
              <a:solidFill>
                <a:srgbClr val="74872B"/>
              </a:solidFill>
              <a:latin typeface="Source Sans Pro" panose="020B0503030403020204" pitchFamily="34" charset="0"/>
            </a:endParaRPr>
          </a:p>
        </p:txBody>
      </p:sp>
      <p:pic>
        <p:nvPicPr>
          <p:cNvPr id="21" name="Image 20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182044" y="231734"/>
            <a:ext cx="667891" cy="604123"/>
          </a:xfrm>
          <a:prstGeom prst="rect">
            <a:avLst/>
          </a:prstGeom>
          <a:effectLst>
            <a:outerShdw blurRad="76200" dist="38100" dir="2700000" sx="108000" sy="108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2" name="Image 21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12"/>
            <a:ext cx="2297534" cy="68567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578657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Image 1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12"/>
            <a:ext cx="12192000" cy="6856776"/>
          </a:xfrm>
          <a:prstGeom prst="rect">
            <a:avLst/>
          </a:prstGeom>
        </p:spPr>
      </p:pic>
      <p:sp>
        <p:nvSpPr>
          <p:cNvPr id="10" name="Titr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111375"/>
          </a:xfrm>
          <a:prstGeom prst="rect">
            <a:avLst/>
          </a:prstGeom>
        </p:spPr>
        <p:txBody>
          <a:bodyPr anchor="b"/>
          <a:lstStyle>
            <a:lvl1pPr>
              <a:defRPr sz="6000">
                <a:solidFill>
                  <a:srgbClr val="74872B"/>
                </a:solidFill>
                <a:latin typeface="Source Sans Pro" panose="020B0503030403020204" pitchFamily="34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11" name="Espace réservé du texte 2"/>
          <p:cNvSpPr>
            <a:spLocks noGrp="1"/>
          </p:cNvSpPr>
          <p:nvPr>
            <p:ph type="body" idx="1"/>
          </p:nvPr>
        </p:nvSpPr>
        <p:spPr>
          <a:xfrm>
            <a:off x="831850" y="3821113"/>
            <a:ext cx="10515600" cy="226853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  <a:latin typeface="Source Sans Pro" panose="020B0503030403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Modifier les styles du texte du masque</a:t>
            </a:r>
          </a:p>
        </p:txBody>
      </p:sp>
      <p:cxnSp>
        <p:nvCxnSpPr>
          <p:cNvPr id="12" name="Connecteur droit 11"/>
          <p:cNvCxnSpPr/>
          <p:nvPr userDrawn="1"/>
        </p:nvCxnSpPr>
        <p:spPr>
          <a:xfrm>
            <a:off x="-114304" y="6640787"/>
            <a:ext cx="3605649" cy="0"/>
          </a:xfrm>
          <a:prstGeom prst="line">
            <a:avLst/>
          </a:prstGeom>
          <a:ln w="22225">
            <a:solidFill>
              <a:schemeClr val="bg1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Espace réservé du numéro de diapositive 4"/>
          <p:cNvSpPr>
            <a:spLocks noGrp="1"/>
          </p:cNvSpPr>
          <p:nvPr>
            <p:ph type="sldNum" sz="quarter" idx="12"/>
          </p:nvPr>
        </p:nvSpPr>
        <p:spPr>
          <a:xfrm>
            <a:off x="10495428" y="6256600"/>
            <a:ext cx="858371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Source Sans Pro" panose="020B0503030403020204" pitchFamily="34" charset="0"/>
              </a:defRPr>
            </a:lvl1pPr>
          </a:lstStyle>
          <a:p>
            <a:fld id="{A5E9A1D3-120E-42F1-A00A-A8BB2228AECB}" type="slidenum">
              <a:rPr lang="fr-FR" smtClean="0"/>
              <a:pPr/>
              <a:t>‹Nr.›</a:t>
            </a:fld>
            <a:endParaRPr lang="fr-FR" dirty="0"/>
          </a:p>
        </p:txBody>
      </p:sp>
      <p:sp>
        <p:nvSpPr>
          <p:cNvPr id="15" name="Espace réservé de la date 2"/>
          <p:cNvSpPr txBox="1">
            <a:spLocks/>
          </p:cNvSpPr>
          <p:nvPr userDrawn="1"/>
        </p:nvSpPr>
        <p:spPr>
          <a:xfrm>
            <a:off x="2411838" y="6256600"/>
            <a:ext cx="1286494" cy="365125"/>
          </a:xfrm>
          <a:prstGeom prst="rect">
            <a:avLst/>
          </a:prstGeom>
        </p:spPr>
        <p:txBody>
          <a:bodyPr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rgbClr val="007562"/>
                </a:solidFill>
                <a:latin typeface="Corbel" panose="020B0503020204020204" pitchFamily="34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624B03E8-F48D-46E9-AEA1-4243ED1B549D}" type="datetime1">
              <a:rPr lang="fr-FR" smtClean="0">
                <a:solidFill>
                  <a:schemeClr val="bg1"/>
                </a:solidFill>
                <a:latin typeface="Source Sans Pro" panose="020B0503030403020204" pitchFamily="34" charset="0"/>
              </a:rPr>
              <a:pPr/>
              <a:t>07/07/2020</a:t>
            </a:fld>
            <a:endParaRPr lang="fr-FR" dirty="0">
              <a:solidFill>
                <a:schemeClr val="bg1"/>
              </a:solidFill>
              <a:latin typeface="Source Sans Pro" panose="020B0503030403020204" pitchFamily="34" charset="0"/>
            </a:endParaRPr>
          </a:p>
        </p:txBody>
      </p:sp>
      <p:pic>
        <p:nvPicPr>
          <p:cNvPr id="17" name="Image 16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182531" y="227480"/>
            <a:ext cx="666756" cy="597855"/>
          </a:xfrm>
          <a:prstGeom prst="rect">
            <a:avLst/>
          </a:prstGeom>
          <a:effectLst>
            <a:outerShdw blurRad="76200" dist="38100" dir="2700000" sx="108000" sy="108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51093531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Espace réservé du contenu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>
            <a:lvl1pPr>
              <a:defRPr>
                <a:latin typeface="Source Sans Pro" panose="020B0503030403020204" pitchFamily="34" charset="0"/>
              </a:defRPr>
            </a:lvl1pPr>
            <a:lvl2pPr>
              <a:defRPr>
                <a:latin typeface="Source Sans Pro" panose="020B0503030403020204" pitchFamily="34" charset="0"/>
              </a:defRPr>
            </a:lvl2pPr>
            <a:lvl3pPr>
              <a:defRPr>
                <a:latin typeface="Source Sans Pro" panose="020B0503030403020204" pitchFamily="34" charset="0"/>
              </a:defRPr>
            </a:lvl3pPr>
            <a:lvl4pPr>
              <a:defRPr>
                <a:latin typeface="Source Sans Pro" panose="020B0503030403020204" pitchFamily="34" charset="0"/>
              </a:defRPr>
            </a:lvl4pPr>
            <a:lvl5pPr>
              <a:defRPr>
                <a:latin typeface="Source Sans Pro" panose="020B0503030403020204" pitchFamily="34" charset="0"/>
              </a:defRPr>
            </a:lvl5pPr>
          </a:lstStyle>
          <a:p>
            <a:pPr lvl="0"/>
            <a:r>
              <a:rPr lang="fr-FR" dirty="0"/>
              <a:t>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11" name="Espace réservé du contenu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>
            <a:lvl1pPr>
              <a:defRPr>
                <a:latin typeface="Source Sans Pro" panose="020B0503030403020204" pitchFamily="34" charset="0"/>
              </a:defRPr>
            </a:lvl1pPr>
            <a:lvl2pPr>
              <a:defRPr>
                <a:latin typeface="Source Sans Pro" panose="020B0503030403020204" pitchFamily="34" charset="0"/>
              </a:defRPr>
            </a:lvl2pPr>
            <a:lvl3pPr>
              <a:defRPr>
                <a:latin typeface="Source Sans Pro" panose="020B0503030403020204" pitchFamily="34" charset="0"/>
              </a:defRPr>
            </a:lvl3pPr>
            <a:lvl4pPr>
              <a:defRPr>
                <a:latin typeface="Source Sans Pro" panose="020B0503030403020204" pitchFamily="34" charset="0"/>
              </a:defRPr>
            </a:lvl4pPr>
            <a:lvl5pPr>
              <a:defRPr>
                <a:latin typeface="Source Sans Pro" panose="020B0503030403020204" pitchFamily="34" charset="0"/>
              </a:defRPr>
            </a:lvl5pPr>
          </a:lstStyle>
          <a:p>
            <a:pPr lvl="0"/>
            <a:r>
              <a:rPr lang="fr-FR" dirty="0"/>
              <a:t>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12" name="Titre 7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>
                <a:latin typeface="Source Sans Pro" panose="020B0503030403020204" pitchFamily="34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cxnSp>
        <p:nvCxnSpPr>
          <p:cNvPr id="20" name="Connecteur droit 19"/>
          <p:cNvCxnSpPr/>
          <p:nvPr userDrawn="1"/>
        </p:nvCxnSpPr>
        <p:spPr>
          <a:xfrm flipV="1">
            <a:off x="-114304" y="6621725"/>
            <a:ext cx="3605649" cy="19062"/>
          </a:xfrm>
          <a:prstGeom prst="line">
            <a:avLst/>
          </a:prstGeom>
          <a:ln w="22225">
            <a:solidFill>
              <a:srgbClr val="74872B">
                <a:alpha val="5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Espace réservé du pied de page 3"/>
          <p:cNvSpPr>
            <a:spLocks noGrp="1"/>
          </p:cNvSpPr>
          <p:nvPr>
            <p:ph type="ftr" sz="quarter" idx="11"/>
          </p:nvPr>
        </p:nvSpPr>
        <p:spPr>
          <a:xfrm>
            <a:off x="4038600" y="625660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74872B"/>
                </a:solidFill>
                <a:latin typeface="Corbel" panose="020B0503020204020204" pitchFamily="34" charset="0"/>
              </a:defRPr>
            </a:lvl1pPr>
          </a:lstStyle>
          <a:p>
            <a:r>
              <a:rPr lang="fr-FR" dirty="0">
                <a:latin typeface="Source Sans Pro" panose="020B0503030403020204" pitchFamily="34" charset="0"/>
              </a:rPr>
              <a:t>Formation </a:t>
            </a:r>
            <a:r>
              <a:rPr lang="fr-FR" dirty="0" err="1">
                <a:latin typeface="Source Sans Pro" panose="020B0503030403020204" pitchFamily="34" charset="0"/>
              </a:rPr>
              <a:t>Snomed</a:t>
            </a:r>
            <a:r>
              <a:rPr lang="fr-FR" dirty="0">
                <a:latin typeface="Source Sans Pro" panose="020B0503030403020204" pitchFamily="34" charset="0"/>
              </a:rPr>
              <a:t> CT</a:t>
            </a:r>
          </a:p>
        </p:txBody>
      </p:sp>
      <p:sp>
        <p:nvSpPr>
          <p:cNvPr id="22" name="Espace réservé de la date 2"/>
          <p:cNvSpPr txBox="1">
            <a:spLocks/>
          </p:cNvSpPr>
          <p:nvPr userDrawn="1"/>
        </p:nvSpPr>
        <p:spPr>
          <a:xfrm>
            <a:off x="2411838" y="6256600"/>
            <a:ext cx="1286494" cy="365125"/>
          </a:xfrm>
          <a:prstGeom prst="rect">
            <a:avLst/>
          </a:prstGeom>
        </p:spPr>
        <p:txBody>
          <a:bodyPr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rgbClr val="007562"/>
                </a:solidFill>
                <a:latin typeface="Corbel" panose="020B0503020204020204" pitchFamily="34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624B03E8-F48D-46E9-AEA1-4243ED1B549D}" type="datetime1">
              <a:rPr lang="fr-FR" smtClean="0">
                <a:solidFill>
                  <a:srgbClr val="74872B"/>
                </a:solidFill>
                <a:latin typeface="Source Sans Pro" panose="020B0503030403020204" pitchFamily="34" charset="0"/>
              </a:rPr>
              <a:pPr/>
              <a:t>07/07/2020</a:t>
            </a:fld>
            <a:endParaRPr lang="fr-FR" dirty="0">
              <a:solidFill>
                <a:srgbClr val="74872B"/>
              </a:solidFill>
              <a:latin typeface="Source Sans Pro" panose="020B0503030403020204" pitchFamily="34" charset="0"/>
            </a:endParaRPr>
          </a:p>
        </p:txBody>
      </p:sp>
      <p:pic>
        <p:nvPicPr>
          <p:cNvPr id="23" name="Image 2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182044" y="231734"/>
            <a:ext cx="667891" cy="604123"/>
          </a:xfrm>
          <a:prstGeom prst="rect">
            <a:avLst/>
          </a:prstGeom>
          <a:effectLst>
            <a:outerShdw blurRad="76200" dist="38100" dir="2700000" sx="108000" sy="108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6761884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CFE0AC-5E14-4E18-90F5-D50B35C85342}" type="datetimeFigureOut">
              <a:rPr lang="fr-FR" smtClean="0"/>
              <a:t>07/07/2020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E0D8EC-2B56-421B-8A8C-D1BCE10FFDF0}" type="slidenum">
              <a:rPr lang="fr-FR" smtClean="0"/>
              <a:t>‹Nr.›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6693971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r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>
                <a:latin typeface="Source Sans Pro" panose="020B0503030403020204" pitchFamily="34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7" name="Espace réservé du texte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>
                <a:latin typeface="Source Sans Pro" panose="020B0503030403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Modifier les styles du texte du masque</a:t>
            </a:r>
          </a:p>
        </p:txBody>
      </p:sp>
      <p:sp>
        <p:nvSpPr>
          <p:cNvPr id="8" name="Espace réservé du contenu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>
            <a:lvl1pPr>
              <a:defRPr>
                <a:latin typeface="Source Sans Pro" panose="020B0503030403020204" pitchFamily="34" charset="0"/>
              </a:defRPr>
            </a:lvl1pPr>
            <a:lvl2pPr>
              <a:defRPr>
                <a:latin typeface="Source Sans Pro" panose="020B0503030403020204" pitchFamily="34" charset="0"/>
              </a:defRPr>
            </a:lvl2pPr>
            <a:lvl3pPr>
              <a:defRPr>
                <a:latin typeface="Source Sans Pro" panose="020B0503030403020204" pitchFamily="34" charset="0"/>
              </a:defRPr>
            </a:lvl3pPr>
            <a:lvl4pPr>
              <a:defRPr>
                <a:latin typeface="Source Sans Pro" panose="020B0503030403020204" pitchFamily="34" charset="0"/>
              </a:defRPr>
            </a:lvl4pPr>
            <a:lvl5pPr>
              <a:defRPr>
                <a:latin typeface="Source Sans Pro" panose="020B0503030403020204" pitchFamily="34" charset="0"/>
              </a:defRPr>
            </a:lvl5pPr>
          </a:lstStyle>
          <a:p>
            <a:pPr lvl="0"/>
            <a:r>
              <a:rPr lang="fr-FR" dirty="0"/>
              <a:t>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9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>
                <a:latin typeface="Source Sans Pro" panose="020B0503030403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Modifier les styles du texte du masque</a:t>
            </a:r>
          </a:p>
        </p:txBody>
      </p:sp>
      <p:sp>
        <p:nvSpPr>
          <p:cNvPr id="10" name="Espace réservé du contenu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>
            <a:lvl1pPr>
              <a:defRPr>
                <a:latin typeface="Source Sans Pro" panose="020B0503030403020204" pitchFamily="34" charset="0"/>
              </a:defRPr>
            </a:lvl1pPr>
            <a:lvl2pPr>
              <a:defRPr>
                <a:latin typeface="Source Sans Pro" panose="020B0503030403020204" pitchFamily="34" charset="0"/>
              </a:defRPr>
            </a:lvl2pPr>
            <a:lvl3pPr>
              <a:defRPr>
                <a:latin typeface="Source Sans Pro" panose="020B0503030403020204" pitchFamily="34" charset="0"/>
              </a:defRPr>
            </a:lvl3pPr>
            <a:lvl4pPr>
              <a:defRPr>
                <a:latin typeface="Source Sans Pro" panose="020B0503030403020204" pitchFamily="34" charset="0"/>
              </a:defRPr>
            </a:lvl4pPr>
            <a:lvl5pPr>
              <a:defRPr>
                <a:latin typeface="Source Sans Pro" panose="020B0503030403020204" pitchFamily="34" charset="0"/>
              </a:defRPr>
            </a:lvl5pPr>
          </a:lstStyle>
          <a:p>
            <a:pPr lvl="0"/>
            <a:r>
              <a:rPr lang="fr-FR" dirty="0"/>
              <a:t>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15" name="Espace réservé du numéro de diapositive 4"/>
          <p:cNvSpPr>
            <a:spLocks noGrp="1"/>
          </p:cNvSpPr>
          <p:nvPr>
            <p:ph type="sldNum" sz="quarter" idx="12"/>
          </p:nvPr>
        </p:nvSpPr>
        <p:spPr>
          <a:xfrm>
            <a:off x="10495428" y="6256600"/>
            <a:ext cx="858371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Source Sans Pro" panose="020B0503030403020204" pitchFamily="34" charset="0"/>
              </a:defRPr>
            </a:lvl1pPr>
          </a:lstStyle>
          <a:p>
            <a:fld id="{A5E9A1D3-120E-42F1-A00A-A8BB2228AECB}" type="slidenum">
              <a:rPr lang="fr-FR" smtClean="0"/>
              <a:pPr/>
              <a:t>‹Nr.›</a:t>
            </a:fld>
            <a:endParaRPr lang="fr-FR" dirty="0"/>
          </a:p>
        </p:txBody>
      </p:sp>
      <p:sp>
        <p:nvSpPr>
          <p:cNvPr id="17" name="Rectangle 16"/>
          <p:cNvSpPr/>
          <p:nvPr userDrawn="1"/>
        </p:nvSpPr>
        <p:spPr>
          <a:xfrm>
            <a:off x="10495429" y="6176963"/>
            <a:ext cx="1781736" cy="768443"/>
          </a:xfrm>
          <a:prstGeom prst="rect">
            <a:avLst/>
          </a:prstGeom>
          <a:solidFill>
            <a:srgbClr val="7487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latin typeface="Source Sans Pro" panose="020B0503030403020204" pitchFamily="34" charset="0"/>
            </a:endParaRPr>
          </a:p>
        </p:txBody>
      </p:sp>
      <p:cxnSp>
        <p:nvCxnSpPr>
          <p:cNvPr id="18" name="Connecteur droit 17"/>
          <p:cNvCxnSpPr/>
          <p:nvPr userDrawn="1"/>
        </p:nvCxnSpPr>
        <p:spPr>
          <a:xfrm flipV="1">
            <a:off x="-114304" y="6621725"/>
            <a:ext cx="3605649" cy="19062"/>
          </a:xfrm>
          <a:prstGeom prst="line">
            <a:avLst/>
          </a:prstGeom>
          <a:ln w="22225">
            <a:solidFill>
              <a:srgbClr val="74872B">
                <a:alpha val="5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Espace réservé du pied de page 3"/>
          <p:cNvSpPr>
            <a:spLocks noGrp="1"/>
          </p:cNvSpPr>
          <p:nvPr>
            <p:ph type="ftr" sz="quarter" idx="11"/>
          </p:nvPr>
        </p:nvSpPr>
        <p:spPr>
          <a:xfrm>
            <a:off x="4038600" y="625660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74872B"/>
                </a:solidFill>
                <a:latin typeface="Corbel" panose="020B0503020204020204" pitchFamily="34" charset="0"/>
              </a:defRPr>
            </a:lvl1pPr>
          </a:lstStyle>
          <a:p>
            <a:r>
              <a:rPr lang="fr-FR" dirty="0">
                <a:latin typeface="Source Sans Pro" panose="020B0503030403020204" pitchFamily="34" charset="0"/>
              </a:rPr>
              <a:t>Formation </a:t>
            </a:r>
            <a:r>
              <a:rPr lang="fr-FR" dirty="0" err="1">
                <a:latin typeface="Source Sans Pro" panose="020B0503030403020204" pitchFamily="34" charset="0"/>
              </a:rPr>
              <a:t>Snomed</a:t>
            </a:r>
            <a:r>
              <a:rPr lang="fr-FR" dirty="0">
                <a:latin typeface="Source Sans Pro" panose="020B0503030403020204" pitchFamily="34" charset="0"/>
              </a:rPr>
              <a:t> CT</a:t>
            </a:r>
          </a:p>
        </p:txBody>
      </p:sp>
      <p:sp>
        <p:nvSpPr>
          <p:cNvPr id="20" name="Espace réservé de la date 2"/>
          <p:cNvSpPr txBox="1">
            <a:spLocks/>
          </p:cNvSpPr>
          <p:nvPr userDrawn="1"/>
        </p:nvSpPr>
        <p:spPr>
          <a:xfrm>
            <a:off x="2411838" y="6256600"/>
            <a:ext cx="1286494" cy="365125"/>
          </a:xfrm>
          <a:prstGeom prst="rect">
            <a:avLst/>
          </a:prstGeom>
        </p:spPr>
        <p:txBody>
          <a:bodyPr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rgbClr val="007562"/>
                </a:solidFill>
                <a:latin typeface="Corbel" panose="020B0503020204020204" pitchFamily="34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624B03E8-F48D-46E9-AEA1-4243ED1B549D}" type="datetime1">
              <a:rPr lang="fr-FR" smtClean="0">
                <a:solidFill>
                  <a:srgbClr val="74872B"/>
                </a:solidFill>
                <a:latin typeface="Source Sans Pro" panose="020B0503030403020204" pitchFamily="34" charset="0"/>
              </a:rPr>
              <a:pPr/>
              <a:t>07/07/2020</a:t>
            </a:fld>
            <a:endParaRPr lang="fr-FR" dirty="0">
              <a:solidFill>
                <a:srgbClr val="74872B"/>
              </a:solidFill>
              <a:latin typeface="Source Sans Pro" panose="020B0503030403020204" pitchFamily="34" charset="0"/>
            </a:endParaRPr>
          </a:p>
        </p:txBody>
      </p:sp>
      <p:pic>
        <p:nvPicPr>
          <p:cNvPr id="21" name="Image 20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182044" y="231734"/>
            <a:ext cx="667891" cy="604123"/>
          </a:xfrm>
          <a:prstGeom prst="rect">
            <a:avLst/>
          </a:prstGeom>
          <a:effectLst>
            <a:outerShdw blurRad="76200" dist="38100" dir="2700000" sx="108000" sy="108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6583939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Image 1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12"/>
            <a:ext cx="12192000" cy="6856776"/>
          </a:xfrm>
          <a:prstGeom prst="rect">
            <a:avLst/>
          </a:prstGeom>
        </p:spPr>
      </p:pic>
      <p:sp>
        <p:nvSpPr>
          <p:cNvPr id="6" name="Rectangle 5"/>
          <p:cNvSpPr/>
          <p:nvPr userDrawn="1"/>
        </p:nvSpPr>
        <p:spPr>
          <a:xfrm>
            <a:off x="-107580" y="-235323"/>
            <a:ext cx="12465427" cy="50359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latin typeface="Source Sans Pro" panose="020B0503030403020204" pitchFamily="34" charset="0"/>
            </a:endParaRPr>
          </a:p>
        </p:txBody>
      </p:sp>
      <p:sp>
        <p:nvSpPr>
          <p:cNvPr id="7" name="Titre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791322"/>
          </a:xfrm>
          <a:prstGeom prst="rect">
            <a:avLst/>
          </a:prstGeom>
        </p:spPr>
        <p:txBody>
          <a:bodyPr/>
          <a:lstStyle>
            <a:lvl1pPr>
              <a:defRPr>
                <a:latin typeface="Source Sans Pro" panose="020B0503030403020204" pitchFamily="34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8" name="Espace réservé du texte 2"/>
          <p:cNvSpPr>
            <a:spLocks noGrp="1"/>
          </p:cNvSpPr>
          <p:nvPr>
            <p:ph type="body" idx="1"/>
          </p:nvPr>
        </p:nvSpPr>
        <p:spPr>
          <a:xfrm>
            <a:off x="838574" y="1176620"/>
            <a:ext cx="10515600" cy="280277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  <a:latin typeface="Source Sans Pro" panose="020B0503030403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Modifier les styles du texte du masque</a:t>
            </a:r>
          </a:p>
        </p:txBody>
      </p:sp>
      <p:cxnSp>
        <p:nvCxnSpPr>
          <p:cNvPr id="9" name="Connecteur droit 8"/>
          <p:cNvCxnSpPr/>
          <p:nvPr userDrawn="1"/>
        </p:nvCxnSpPr>
        <p:spPr>
          <a:xfrm flipV="1">
            <a:off x="-107580" y="1015253"/>
            <a:ext cx="2057404" cy="2421"/>
          </a:xfrm>
          <a:prstGeom prst="line">
            <a:avLst/>
          </a:prstGeom>
          <a:ln w="34925">
            <a:solidFill>
              <a:srgbClr val="00756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Espace réservé du numéro de diapositive 4"/>
          <p:cNvSpPr>
            <a:spLocks noGrp="1"/>
          </p:cNvSpPr>
          <p:nvPr>
            <p:ph type="sldNum" sz="quarter" idx="12"/>
          </p:nvPr>
        </p:nvSpPr>
        <p:spPr>
          <a:xfrm>
            <a:off x="10495428" y="6256600"/>
            <a:ext cx="858371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Source Sans Pro" panose="020B0503030403020204" pitchFamily="34" charset="0"/>
              </a:defRPr>
            </a:lvl1pPr>
          </a:lstStyle>
          <a:p>
            <a:fld id="{A5E9A1D3-120E-42F1-A00A-A8BB2228AECB}" type="slidenum">
              <a:rPr lang="fr-FR" smtClean="0"/>
              <a:pPr/>
              <a:t>‹Nr.›</a:t>
            </a:fld>
            <a:endParaRPr lang="fr-FR" dirty="0"/>
          </a:p>
        </p:txBody>
      </p:sp>
      <p:sp>
        <p:nvSpPr>
          <p:cNvPr id="12" name="Espace réservé de la date 2"/>
          <p:cNvSpPr txBox="1">
            <a:spLocks/>
          </p:cNvSpPr>
          <p:nvPr userDrawn="1"/>
        </p:nvSpPr>
        <p:spPr>
          <a:xfrm>
            <a:off x="2411838" y="6256600"/>
            <a:ext cx="1286494" cy="365125"/>
          </a:xfrm>
          <a:prstGeom prst="rect">
            <a:avLst/>
          </a:prstGeom>
        </p:spPr>
        <p:txBody>
          <a:bodyPr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rgbClr val="007562"/>
                </a:solidFill>
                <a:latin typeface="Corbel" panose="020B0503020204020204" pitchFamily="34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624B03E8-F48D-46E9-AEA1-4243ED1B549D}" type="datetime1">
              <a:rPr lang="fr-FR" smtClean="0">
                <a:solidFill>
                  <a:schemeClr val="bg1"/>
                </a:solidFill>
                <a:latin typeface="Source Sans Pro" panose="020B0503030403020204" pitchFamily="34" charset="0"/>
              </a:rPr>
              <a:pPr/>
              <a:t>07/07/2020</a:t>
            </a:fld>
            <a:endParaRPr lang="fr-FR" dirty="0">
              <a:solidFill>
                <a:schemeClr val="bg1"/>
              </a:solidFill>
              <a:latin typeface="Source Sans Pro" panose="020B0503030403020204" pitchFamily="34" charset="0"/>
            </a:endParaRPr>
          </a:p>
        </p:txBody>
      </p:sp>
      <p:pic>
        <p:nvPicPr>
          <p:cNvPr id="14" name="Image 13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182044" y="231734"/>
            <a:ext cx="667891" cy="604123"/>
          </a:xfrm>
          <a:prstGeom prst="rect">
            <a:avLst/>
          </a:prstGeom>
          <a:effectLst>
            <a:outerShdw blurRad="76200" dist="38100" dir="2700000" sx="108000" sy="108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69995276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Espace réservé du numéro de diapositive 4"/>
          <p:cNvSpPr>
            <a:spLocks noGrp="1"/>
          </p:cNvSpPr>
          <p:nvPr>
            <p:ph type="sldNum" sz="quarter" idx="12"/>
          </p:nvPr>
        </p:nvSpPr>
        <p:spPr>
          <a:xfrm>
            <a:off x="10495428" y="6256600"/>
            <a:ext cx="858371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97B139"/>
                </a:solidFill>
                <a:latin typeface="Source Sans Pro" panose="020B0503030403020204" pitchFamily="34" charset="0"/>
              </a:defRPr>
            </a:lvl1pPr>
          </a:lstStyle>
          <a:p>
            <a:fld id="{A5E9A1D3-120E-42F1-A00A-A8BB2228AECB}" type="slidenum">
              <a:rPr lang="fr-FR" smtClean="0"/>
              <a:pPr/>
              <a:t>‹Nr.›</a:t>
            </a:fld>
            <a:endParaRPr lang="fr-FR" dirty="0"/>
          </a:p>
        </p:txBody>
      </p:sp>
      <p:cxnSp>
        <p:nvCxnSpPr>
          <p:cNvPr id="15" name="Connecteur droit 14"/>
          <p:cNvCxnSpPr/>
          <p:nvPr userDrawn="1"/>
        </p:nvCxnSpPr>
        <p:spPr>
          <a:xfrm flipV="1">
            <a:off x="-114304" y="6621725"/>
            <a:ext cx="3605649" cy="19062"/>
          </a:xfrm>
          <a:prstGeom prst="line">
            <a:avLst/>
          </a:prstGeom>
          <a:ln w="22225">
            <a:solidFill>
              <a:srgbClr val="74872B">
                <a:alpha val="5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Espace réservé de la date 2"/>
          <p:cNvSpPr txBox="1">
            <a:spLocks/>
          </p:cNvSpPr>
          <p:nvPr userDrawn="1"/>
        </p:nvSpPr>
        <p:spPr>
          <a:xfrm>
            <a:off x="2411838" y="6256600"/>
            <a:ext cx="1286494" cy="365125"/>
          </a:xfrm>
          <a:prstGeom prst="rect">
            <a:avLst/>
          </a:prstGeom>
        </p:spPr>
        <p:txBody>
          <a:bodyPr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rgbClr val="007562"/>
                </a:solidFill>
                <a:latin typeface="Corbel" panose="020B0503020204020204" pitchFamily="34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624B03E8-F48D-46E9-AEA1-4243ED1B549D}" type="datetime1">
              <a:rPr lang="fr-FR" smtClean="0">
                <a:solidFill>
                  <a:srgbClr val="74872B"/>
                </a:solidFill>
                <a:latin typeface="Source Sans Pro" panose="020B0503030403020204" pitchFamily="34" charset="0"/>
              </a:rPr>
              <a:pPr/>
              <a:t>07/07/2020</a:t>
            </a:fld>
            <a:endParaRPr lang="fr-FR" dirty="0">
              <a:solidFill>
                <a:srgbClr val="74872B"/>
              </a:solidFill>
              <a:latin typeface="Source Sans Pro" panose="020B0503030403020204" pitchFamily="34" charset="0"/>
            </a:endParaRPr>
          </a:p>
        </p:txBody>
      </p:sp>
      <p:pic>
        <p:nvPicPr>
          <p:cNvPr id="18" name="Image 1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182044" y="231734"/>
            <a:ext cx="667891" cy="604123"/>
          </a:xfrm>
          <a:prstGeom prst="rect">
            <a:avLst/>
          </a:prstGeom>
          <a:effectLst>
            <a:outerShdw blurRad="76200" dist="38100" dir="2700000" sx="108000" sy="108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30498989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 userDrawn="1"/>
        </p:nvSpPr>
        <p:spPr>
          <a:xfrm>
            <a:off x="10495429" y="6176963"/>
            <a:ext cx="1781736" cy="768443"/>
          </a:xfrm>
          <a:prstGeom prst="rect">
            <a:avLst/>
          </a:prstGeom>
          <a:solidFill>
            <a:srgbClr val="7487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latin typeface="Source Sans Pro" panose="020B0503030403020204" pitchFamily="34" charset="0"/>
            </a:endParaRPr>
          </a:p>
        </p:txBody>
      </p:sp>
      <p:sp>
        <p:nvSpPr>
          <p:cNvPr id="12" name="Espace réservé du numéro de diapositive 4"/>
          <p:cNvSpPr>
            <a:spLocks noGrp="1"/>
          </p:cNvSpPr>
          <p:nvPr>
            <p:ph type="sldNum" sz="quarter" idx="12"/>
          </p:nvPr>
        </p:nvSpPr>
        <p:spPr>
          <a:xfrm>
            <a:off x="10495428" y="6256600"/>
            <a:ext cx="858371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Source Sans Pro" panose="020B0503030403020204" pitchFamily="34" charset="0"/>
              </a:defRPr>
            </a:lvl1pPr>
          </a:lstStyle>
          <a:p>
            <a:fld id="{A5E9A1D3-120E-42F1-A00A-A8BB2228AECB}" type="slidenum">
              <a:rPr lang="fr-FR" smtClean="0"/>
              <a:pPr/>
              <a:t>‹Nr.›</a:t>
            </a:fld>
            <a:endParaRPr lang="fr-FR" dirty="0"/>
          </a:p>
        </p:txBody>
      </p:sp>
      <p:cxnSp>
        <p:nvCxnSpPr>
          <p:cNvPr id="15" name="Connecteur droit 14"/>
          <p:cNvCxnSpPr/>
          <p:nvPr userDrawn="1"/>
        </p:nvCxnSpPr>
        <p:spPr>
          <a:xfrm flipV="1">
            <a:off x="-114304" y="6621725"/>
            <a:ext cx="3605649" cy="19062"/>
          </a:xfrm>
          <a:prstGeom prst="line">
            <a:avLst/>
          </a:prstGeom>
          <a:ln w="22225">
            <a:solidFill>
              <a:srgbClr val="74872B">
                <a:alpha val="5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Espace réservé de la date 2"/>
          <p:cNvSpPr txBox="1">
            <a:spLocks/>
          </p:cNvSpPr>
          <p:nvPr userDrawn="1"/>
        </p:nvSpPr>
        <p:spPr>
          <a:xfrm>
            <a:off x="2411838" y="6256600"/>
            <a:ext cx="1286494" cy="365125"/>
          </a:xfrm>
          <a:prstGeom prst="rect">
            <a:avLst/>
          </a:prstGeom>
        </p:spPr>
        <p:txBody>
          <a:bodyPr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rgbClr val="007562"/>
                </a:solidFill>
                <a:latin typeface="Corbel" panose="020B0503020204020204" pitchFamily="34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624B03E8-F48D-46E9-AEA1-4243ED1B549D}" type="datetime1">
              <a:rPr lang="fr-FR" smtClean="0">
                <a:solidFill>
                  <a:srgbClr val="74872B"/>
                </a:solidFill>
                <a:latin typeface="Source Sans Pro" panose="020B0503030403020204" pitchFamily="34" charset="0"/>
              </a:rPr>
              <a:pPr/>
              <a:t>07/07/2020</a:t>
            </a:fld>
            <a:endParaRPr lang="fr-FR" dirty="0">
              <a:solidFill>
                <a:srgbClr val="74872B"/>
              </a:solidFill>
              <a:latin typeface="Source Sans Pro" panose="020B0503030403020204" pitchFamily="34" charset="0"/>
            </a:endParaRPr>
          </a:p>
        </p:txBody>
      </p:sp>
      <p:pic>
        <p:nvPicPr>
          <p:cNvPr id="18" name="Image 1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182044" y="231734"/>
            <a:ext cx="667891" cy="604123"/>
          </a:xfrm>
          <a:prstGeom prst="rect">
            <a:avLst/>
          </a:prstGeom>
          <a:effectLst>
            <a:outerShdw blurRad="76200" dist="38100" dir="2700000" sx="108000" sy="108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5888010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CFE0AC-5E14-4E18-90F5-D50B35C85342}" type="datetimeFigureOut">
              <a:rPr lang="fr-FR" smtClean="0"/>
              <a:t>07/07/2020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E0D8EC-2B56-421B-8A8C-D1BCE10FFDF0}" type="slidenum">
              <a:rPr lang="fr-FR" smtClean="0"/>
              <a:t>‹Nr.›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35442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CFE0AC-5E14-4E18-90F5-D50B35C85342}" type="datetimeFigureOut">
              <a:rPr lang="fr-FR" smtClean="0"/>
              <a:t>07/07/2020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E0D8EC-2B56-421B-8A8C-D1BCE10FFDF0}" type="slidenum">
              <a:rPr lang="fr-FR" smtClean="0"/>
              <a:t>‹Nr.›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773526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CFE0AC-5E14-4E18-90F5-D50B35C85342}" type="datetimeFigureOut">
              <a:rPr lang="fr-FR" smtClean="0"/>
              <a:t>07/07/2020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E0D8EC-2B56-421B-8A8C-D1BCE10FFDF0}" type="slidenum">
              <a:rPr lang="fr-FR" smtClean="0"/>
              <a:t>‹Nr.›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659469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CFE0AC-5E14-4E18-90F5-D50B35C85342}" type="datetimeFigureOut">
              <a:rPr lang="fr-FR" smtClean="0"/>
              <a:t>07/07/2020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E0D8EC-2B56-421B-8A8C-D1BCE10FFDF0}" type="slidenum">
              <a:rPr lang="fr-FR" smtClean="0"/>
              <a:t>‹Nr.›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4959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CFE0AC-5E14-4E18-90F5-D50B35C85342}" type="datetimeFigureOut">
              <a:rPr lang="fr-FR" smtClean="0"/>
              <a:t>07/07/2020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E0D8EC-2B56-421B-8A8C-D1BCE10FFDF0}" type="slidenum">
              <a:rPr lang="fr-FR" smtClean="0"/>
              <a:t>‹Nr.›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553200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CFE0AC-5E14-4E18-90F5-D50B35C85342}" type="datetimeFigureOut">
              <a:rPr lang="fr-FR" smtClean="0"/>
              <a:t>07/07/2020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E0D8EC-2B56-421B-8A8C-D1BCE10FFDF0}" type="slidenum">
              <a:rPr lang="fr-FR" smtClean="0"/>
              <a:t>‹Nr.›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079560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CFE0AC-5E14-4E18-90F5-D50B35C85342}" type="datetimeFigureOut">
              <a:rPr lang="fr-FR" smtClean="0"/>
              <a:t>07/07/2020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E0D8EC-2B56-421B-8A8C-D1BCE10FFDF0}" type="slidenum">
              <a:rPr lang="fr-FR" smtClean="0"/>
              <a:t>‹Nr.›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868996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theme" Target="../theme/theme2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dirty="0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dirty="0"/>
              <a:t>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Source Sans Pro" panose="020B0503030403020204" pitchFamily="34" charset="0"/>
              </a:defRPr>
            </a:lvl1pPr>
          </a:lstStyle>
          <a:p>
            <a:fld id="{ECCFE0AC-5E14-4E18-90F5-D50B35C85342}" type="datetimeFigureOut">
              <a:rPr lang="fr-FR" smtClean="0"/>
              <a:pPr/>
              <a:t>07/07/2020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Source Sans Pro" panose="020B0503030403020204" pitchFamily="34" charset="0"/>
              </a:defRPr>
            </a:lvl1pPr>
          </a:lstStyle>
          <a:p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Source Sans Pro" panose="020B0503030403020204" pitchFamily="34" charset="0"/>
              </a:defRPr>
            </a:lvl1pPr>
          </a:lstStyle>
          <a:p>
            <a:fld id="{2FE0D8EC-2B56-421B-8A8C-D1BCE10FFDF0}" type="slidenum">
              <a:rPr lang="fr-FR" smtClean="0"/>
              <a:pPr/>
              <a:t>‹Nr.›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7521134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62" r:id="rId11"/>
    <p:sldLayoutId id="2147483661" r:id="rId12"/>
    <p:sldLayoutId id="2147483674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Source Sans Pro" panose="020B0503030403020204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Source Sans Pro" panose="020B0503030403020204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Source Sans Pro" panose="020B0503030403020204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Source Sans Pro" panose="020B0503030403020204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Source Sans Pro" panose="020B0503030403020204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Source Sans Pro" panose="020B050303040302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115996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</p:sldLayoutIdLst>
  <p:hf hdr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mailto:igr@snomed.org" TargetMode="External"/><Relationship Id="rId2" Type="http://schemas.openxmlformats.org/officeDocument/2006/relationships/hyperlink" Target="https://confluence.ihtsdotools.org/display/FTCG/French+Translation+Collaboration+Group" TargetMode="External"/><Relationship Id="rId1" Type="http://schemas.openxmlformats.org/officeDocument/2006/relationships/slideLayout" Target="../slideLayouts/slideLayout15.xml"/><Relationship Id="rId5" Type="http://schemas.openxmlformats.org/officeDocument/2006/relationships/image" Target="../media/image20.png"/><Relationship Id="rId4" Type="http://schemas.openxmlformats.org/officeDocument/2006/relationships/hyperlink" Target="mailto:contact@phast.fr" TargetMode="Externa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9.png"/><Relationship Id="rId11" Type="http://schemas.openxmlformats.org/officeDocument/2006/relationships/image" Target="../media/image14.jpg"/><Relationship Id="rId5" Type="http://schemas.openxmlformats.org/officeDocument/2006/relationships/image" Target="../media/image8.png"/><Relationship Id="rId10" Type="http://schemas.openxmlformats.org/officeDocument/2006/relationships/image" Target="../media/image13.png"/><Relationship Id="rId4" Type="http://schemas.openxmlformats.org/officeDocument/2006/relationships/image" Target="../media/image7.png"/><Relationship Id="rId9" Type="http://schemas.openxmlformats.org/officeDocument/2006/relationships/image" Target="../media/image12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hyperlink" Target="http://www.unige.ch/medecine/simed/en/" TargetMode="External"/><Relationship Id="rId3" Type="http://schemas.openxmlformats.org/officeDocument/2006/relationships/hyperlink" Target="http://www.saintluc.be/" TargetMode="External"/><Relationship Id="rId7" Type="http://schemas.openxmlformats.org/officeDocument/2006/relationships/hyperlink" Target="http://www.esante.lu/" TargetMode="External"/><Relationship Id="rId2" Type="http://schemas.openxmlformats.org/officeDocument/2006/relationships/hyperlink" Target="http://www.health.belgium.be/" TargetMode="External"/><Relationship Id="rId1" Type="http://schemas.openxmlformats.org/officeDocument/2006/relationships/slideLayout" Target="../slideLayouts/slideLayout11.xml"/><Relationship Id="rId6" Type="http://schemas.openxmlformats.org/officeDocument/2006/relationships/hyperlink" Target="http://www.e-health-suisse.ch/" TargetMode="External"/><Relationship Id="rId5" Type="http://schemas.openxmlformats.org/officeDocument/2006/relationships/hyperlink" Target="http://www.phast.fr/" TargetMode="External"/><Relationship Id="rId4" Type="http://schemas.openxmlformats.org/officeDocument/2006/relationships/hyperlink" Target="http://www.infoway-inforoute.ca/" TargetMode="External"/><Relationship Id="rId9" Type="http://schemas.openxmlformats.org/officeDocument/2006/relationships/hyperlink" Target="http://www.hesge.ch/heg/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 : coins arrondis 3">
            <a:extLst>
              <a:ext uri="{FF2B5EF4-FFF2-40B4-BE49-F238E27FC236}">
                <a16:creationId xmlns:a16="http://schemas.microsoft.com/office/drawing/2014/main" id="{3531FC5A-49F4-448B-AE44-31AB3982AC98}"/>
              </a:ext>
            </a:extLst>
          </p:cNvPr>
          <p:cNvSpPr/>
          <p:nvPr/>
        </p:nvSpPr>
        <p:spPr>
          <a:xfrm>
            <a:off x="1166328" y="1539551"/>
            <a:ext cx="10562252" cy="2687207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re 1"/>
          <p:cNvSpPr>
            <a:spLocks noGrp="1"/>
          </p:cNvSpPr>
          <p:nvPr>
            <p:ph type="ctrTitle" idx="4294967295"/>
          </p:nvPr>
        </p:nvSpPr>
        <p:spPr>
          <a:xfrm>
            <a:off x="1635758" y="1650355"/>
            <a:ext cx="7502659" cy="2465598"/>
          </a:xfrm>
          <a:prstGeom prst="rect">
            <a:avLst/>
          </a:prstGeom>
        </p:spPr>
        <p:txBody>
          <a:bodyPr>
            <a:noAutofit/>
          </a:bodyPr>
          <a:lstStyle/>
          <a:p>
            <a:pPr algn="r"/>
            <a:r>
              <a:rPr lang="en-US" sz="4800" b="1" dirty="0">
                <a:solidFill>
                  <a:srgbClr val="74872D"/>
                </a:solidFill>
              </a:rPr>
              <a:t>One French translation for the French-speaking world</a:t>
            </a:r>
          </a:p>
        </p:txBody>
      </p:sp>
      <p:cxnSp>
        <p:nvCxnSpPr>
          <p:cNvPr id="6" name="Connecteur droit 5"/>
          <p:cNvCxnSpPr/>
          <p:nvPr/>
        </p:nvCxnSpPr>
        <p:spPr>
          <a:xfrm>
            <a:off x="-59377" y="4478484"/>
            <a:ext cx="9250878" cy="0"/>
          </a:xfrm>
          <a:prstGeom prst="line">
            <a:avLst/>
          </a:prstGeom>
          <a:ln w="38100">
            <a:solidFill>
              <a:schemeClr val="bg1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Sous-titre 2"/>
          <p:cNvSpPr txBox="1">
            <a:spLocks/>
          </p:cNvSpPr>
          <p:nvPr/>
        </p:nvSpPr>
        <p:spPr>
          <a:xfrm>
            <a:off x="1166328" y="4553131"/>
            <a:ext cx="8099822" cy="1469291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spcBef>
                <a:spcPts val="0"/>
              </a:spcBef>
              <a:buNone/>
            </a:pPr>
            <a:r>
              <a:rPr lang="en-US" sz="2400" i="1" dirty="0">
                <a:solidFill>
                  <a:schemeClr val="bg1"/>
                </a:solidFill>
                <a:latin typeface="Source Sans Pro" panose="020B0503030403020204" pitchFamily="34" charset="0"/>
              </a:rPr>
              <a:t>François MACARY- International Projects Lead, PHAST</a:t>
            </a:r>
          </a:p>
          <a:p>
            <a:pPr marL="0" indent="0" algn="r">
              <a:spcBef>
                <a:spcPts val="0"/>
              </a:spcBef>
              <a:buNone/>
            </a:pPr>
            <a:endParaRPr lang="en-US" sz="2400" i="1" dirty="0">
              <a:solidFill>
                <a:schemeClr val="bg1"/>
              </a:solidFill>
              <a:latin typeface="Source Sans Pro" panose="020B0503030403020204" pitchFamily="34" charset="0"/>
            </a:endParaRPr>
          </a:p>
          <a:p>
            <a:pPr marL="0" indent="0" algn="r">
              <a:spcBef>
                <a:spcPts val="0"/>
              </a:spcBef>
              <a:buNone/>
            </a:pPr>
            <a:r>
              <a:rPr lang="en-US" sz="2400" dirty="0">
                <a:solidFill>
                  <a:schemeClr val="bg1"/>
                </a:solidFill>
                <a:latin typeface="Source Sans Pro" panose="020B0503030403020204" pitchFamily="34" charset="0"/>
              </a:rPr>
              <a:t>09/04/2020</a:t>
            </a:r>
          </a:p>
          <a:p>
            <a:pPr marL="0" indent="0" algn="r">
              <a:spcBef>
                <a:spcPts val="0"/>
              </a:spcBef>
              <a:buFont typeface="Arial" pitchFamily="34" charset="0"/>
              <a:buNone/>
            </a:pPr>
            <a:endParaRPr lang="en-US" sz="2400" i="1" dirty="0">
              <a:solidFill>
                <a:schemeClr val="bg1"/>
              </a:solidFill>
              <a:latin typeface="Source Sans Pro" panose="020B0503030403020204" pitchFamily="34" charset="0"/>
            </a:endParaRP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91C214E2-D3CD-42C6-A76B-A96D71CB61B1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9607847" y="2101706"/>
            <a:ext cx="1790622" cy="18392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6997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re 1"/>
          <p:cNvSpPr txBox="1">
            <a:spLocks/>
          </p:cNvSpPr>
          <p:nvPr/>
        </p:nvSpPr>
        <p:spPr>
          <a:xfrm>
            <a:off x="755775" y="137840"/>
            <a:ext cx="10769458" cy="78840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b="1" dirty="0">
                <a:solidFill>
                  <a:srgbClr val="74872C"/>
                </a:solidFill>
                <a:latin typeface="Source Sans Pro" panose="020B0503030403020204" pitchFamily="34" charset="0"/>
              </a:rPr>
              <a:t>Translation Approach (consequence of </a:t>
            </a:r>
            <a:r>
              <a:rPr lang="en-US" sz="3200" b="1" i="1" dirty="0">
                <a:solidFill>
                  <a:srgbClr val="74872C"/>
                </a:solidFill>
                <a:latin typeface="Source Sans Pro" panose="020B0503030403020204" pitchFamily="34" charset="0"/>
              </a:rPr>
              <a:t>use case driven</a:t>
            </a:r>
            <a:r>
              <a:rPr lang="en-US" sz="3200" b="1" dirty="0">
                <a:solidFill>
                  <a:srgbClr val="74872C"/>
                </a:solidFill>
                <a:latin typeface="Source Sans Pro" panose="020B0503030403020204" pitchFamily="34" charset="0"/>
              </a:rPr>
              <a:t>)  1/2</a:t>
            </a:r>
          </a:p>
        </p:txBody>
      </p:sp>
      <p:sp>
        <p:nvSpPr>
          <p:cNvPr id="14" name="Espace réservé du contenu 2">
            <a:extLst>
              <a:ext uri="{FF2B5EF4-FFF2-40B4-BE49-F238E27FC236}">
                <a16:creationId xmlns:a16="http://schemas.microsoft.com/office/drawing/2014/main" id="{FA7B2472-850F-458B-BAD2-842EC8786981}"/>
              </a:ext>
            </a:extLst>
          </p:cNvPr>
          <p:cNvSpPr txBox="1">
            <a:spLocks/>
          </p:cNvSpPr>
          <p:nvPr/>
        </p:nvSpPr>
        <p:spPr>
          <a:xfrm>
            <a:off x="755777" y="1241879"/>
            <a:ext cx="9386600" cy="53890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33400" indent="-533400">
              <a:spcBef>
                <a:spcPts val="1200"/>
              </a:spcBef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en-US" sz="2400" dirty="0">
                <a:solidFill>
                  <a:srgbClr val="75882C"/>
                </a:solidFill>
                <a:latin typeface="Source Sans Pro" panose="020B0503030403020204" pitchFamily="34" charset="0"/>
              </a:rPr>
              <a:t>A use case communicates its needs in the native language of the users promoting this use case</a:t>
            </a:r>
          </a:p>
          <a:p>
            <a:pPr marL="533400" lvl="1" indent="-533400">
              <a:spcBef>
                <a:spcPts val="1200"/>
              </a:spcBef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en-US" dirty="0">
                <a:solidFill>
                  <a:srgbClr val="75882C"/>
                </a:solidFill>
                <a:latin typeface="Source Sans Pro" panose="020B0503030403020204" pitchFamily="34" charset="0"/>
              </a:rPr>
              <a:t>Thus, concepts needed are expressed in the native French language of practitioners</a:t>
            </a:r>
          </a:p>
          <a:p>
            <a:pPr marL="533400" lvl="1" indent="-533400">
              <a:spcBef>
                <a:spcPts val="1200"/>
              </a:spcBef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en-US" dirty="0">
                <a:solidFill>
                  <a:srgbClr val="75882C"/>
                </a:solidFill>
                <a:latin typeface="Source Sans Pro" panose="020B0503030403020204" pitchFamily="34" charset="0"/>
              </a:rPr>
              <a:t>Therefore we are not translating a corpus of terms from English to French (like one would do to translate a lexicon)</a:t>
            </a:r>
          </a:p>
          <a:p>
            <a:pPr marL="533400" lvl="1" indent="-533400">
              <a:spcBef>
                <a:spcPts val="1200"/>
              </a:spcBef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en-US" dirty="0">
                <a:solidFill>
                  <a:srgbClr val="75882C"/>
                </a:solidFill>
                <a:latin typeface="Source Sans Pro" panose="020B0503030403020204" pitchFamily="34" charset="0"/>
              </a:rPr>
              <a:t>The process looks more like the other way round (see next slide)</a:t>
            </a:r>
          </a:p>
        </p:txBody>
      </p:sp>
      <p:sp>
        <p:nvSpPr>
          <p:cNvPr id="15" name="Espace réservé du numéro de diapositive 1">
            <a:extLst>
              <a:ext uri="{FF2B5EF4-FFF2-40B4-BE49-F238E27FC236}">
                <a16:creationId xmlns:a16="http://schemas.microsoft.com/office/drawing/2014/main" id="{EAA6E66E-944E-473B-8233-A5113B5C3EF6}"/>
              </a:ext>
            </a:extLst>
          </p:cNvPr>
          <p:cNvSpPr txBox="1">
            <a:spLocks/>
          </p:cNvSpPr>
          <p:nvPr/>
        </p:nvSpPr>
        <p:spPr>
          <a:xfrm>
            <a:off x="11068083" y="6265836"/>
            <a:ext cx="858371" cy="365125"/>
          </a:xfrm>
          <a:prstGeom prst="rect">
            <a:avLst/>
          </a:prstGeom>
        </p:spPr>
        <p:txBody>
          <a:bodyPr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A5E9A1D3-120E-42F1-A00A-A8BB2228AECB}" type="slidenum">
              <a:rPr lang="en-US" smtClean="0">
                <a:solidFill>
                  <a:srgbClr val="97B139"/>
                </a:solidFill>
                <a:latin typeface="Source Sans Pro" panose="020B0503030403020204" pitchFamily="34" charset="0"/>
              </a:rPr>
              <a:pPr algn="r"/>
              <a:t>10</a:t>
            </a:fld>
            <a:endParaRPr lang="en-US">
              <a:solidFill>
                <a:srgbClr val="97B139"/>
              </a:solidFill>
              <a:latin typeface="Source Sans Pro" panose="020B0503030403020204" pitchFamily="34" charset="0"/>
            </a:endParaRPr>
          </a:p>
        </p:txBody>
      </p:sp>
      <p:cxnSp>
        <p:nvCxnSpPr>
          <p:cNvPr id="17" name="Connecteur droit 16">
            <a:extLst>
              <a:ext uri="{FF2B5EF4-FFF2-40B4-BE49-F238E27FC236}">
                <a16:creationId xmlns:a16="http://schemas.microsoft.com/office/drawing/2014/main" id="{AFEB395E-F228-4B53-9711-4B92EA7738FD}"/>
              </a:ext>
            </a:extLst>
          </p:cNvPr>
          <p:cNvCxnSpPr>
            <a:cxnSpLocks/>
          </p:cNvCxnSpPr>
          <p:nvPr/>
        </p:nvCxnSpPr>
        <p:spPr>
          <a:xfrm>
            <a:off x="2584" y="870261"/>
            <a:ext cx="11399424" cy="0"/>
          </a:xfrm>
          <a:prstGeom prst="line">
            <a:avLst/>
          </a:prstGeom>
          <a:ln w="34925">
            <a:solidFill>
              <a:srgbClr val="74872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931640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re 1"/>
          <p:cNvSpPr txBox="1">
            <a:spLocks/>
          </p:cNvSpPr>
          <p:nvPr/>
        </p:nvSpPr>
        <p:spPr>
          <a:xfrm>
            <a:off x="755775" y="137840"/>
            <a:ext cx="10769458" cy="78840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b="1" dirty="0">
                <a:solidFill>
                  <a:srgbClr val="74872C"/>
                </a:solidFill>
                <a:latin typeface="Source Sans Pro" panose="020B0503030403020204" pitchFamily="34" charset="0"/>
              </a:rPr>
              <a:t>Translation Approach (consequence of </a:t>
            </a:r>
            <a:r>
              <a:rPr lang="en-US" sz="3200" b="1" i="1" dirty="0">
                <a:solidFill>
                  <a:srgbClr val="74872C"/>
                </a:solidFill>
                <a:latin typeface="Source Sans Pro" panose="020B0503030403020204" pitchFamily="34" charset="0"/>
              </a:rPr>
              <a:t>use case driven</a:t>
            </a:r>
            <a:r>
              <a:rPr lang="en-US" sz="3200" b="1" dirty="0">
                <a:solidFill>
                  <a:srgbClr val="74872C"/>
                </a:solidFill>
                <a:latin typeface="Source Sans Pro" panose="020B0503030403020204" pitchFamily="34" charset="0"/>
              </a:rPr>
              <a:t>)  2/2</a:t>
            </a:r>
          </a:p>
        </p:txBody>
      </p:sp>
      <p:sp>
        <p:nvSpPr>
          <p:cNvPr id="14" name="Espace réservé du contenu 2">
            <a:extLst>
              <a:ext uri="{FF2B5EF4-FFF2-40B4-BE49-F238E27FC236}">
                <a16:creationId xmlns:a16="http://schemas.microsoft.com/office/drawing/2014/main" id="{FA7B2472-850F-458B-BAD2-842EC8786981}"/>
              </a:ext>
            </a:extLst>
          </p:cNvPr>
          <p:cNvSpPr txBox="1">
            <a:spLocks/>
          </p:cNvSpPr>
          <p:nvPr/>
        </p:nvSpPr>
        <p:spPr>
          <a:xfrm>
            <a:off x="755776" y="1241880"/>
            <a:ext cx="9974428" cy="474586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33400" lvl="1" indent="-533400">
              <a:spcBef>
                <a:spcPts val="1200"/>
              </a:spcBef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en-US" dirty="0">
                <a:solidFill>
                  <a:srgbClr val="75882C"/>
                </a:solidFill>
                <a:latin typeface="Source Sans Pro" panose="020B0503030403020204" pitchFamily="34" charset="0"/>
              </a:rPr>
              <a:t>Translation steps:</a:t>
            </a:r>
          </a:p>
          <a:p>
            <a:pPr marL="998537" lvl="1" indent="-4572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</a:pPr>
            <a:r>
              <a:rPr lang="en-US" sz="2000" dirty="0">
                <a:solidFill>
                  <a:schemeClr val="bg2">
                    <a:lumMod val="25000"/>
                  </a:schemeClr>
                </a:solidFill>
                <a:latin typeface="Source Sans Pro" panose="020B0503030403020204" pitchFamily="34" charset="0"/>
              </a:rPr>
              <a:t>The concept needed is expressed through a collection of meaningful French terms (one or more) used by practitioners.</a:t>
            </a:r>
          </a:p>
          <a:p>
            <a:pPr marL="998537" lvl="1" indent="-4572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</a:pPr>
            <a:r>
              <a:rPr lang="en-US" sz="2000" dirty="0">
                <a:solidFill>
                  <a:schemeClr val="bg2">
                    <a:lumMod val="25000"/>
                  </a:schemeClr>
                </a:solidFill>
                <a:latin typeface="Source Sans Pro" panose="020B0503030403020204" pitchFamily="34" charset="0"/>
              </a:rPr>
              <a:t>Select the SNOMED CT concept representing the same clinical idea, based on its relationships and FSN (en-US).</a:t>
            </a:r>
          </a:p>
          <a:p>
            <a:pPr marL="998537" lvl="1" indent="-4572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</a:pPr>
            <a:r>
              <a:rPr lang="en-US" sz="2000" dirty="0">
                <a:solidFill>
                  <a:schemeClr val="bg2">
                    <a:lumMod val="25000"/>
                  </a:schemeClr>
                </a:solidFill>
                <a:latin typeface="Source Sans Pro" panose="020B0503030403020204" pitchFamily="34" charset="0"/>
              </a:rPr>
              <a:t>Rather than translating existing English terms to French, use the French terms provided by step 1, as the candidate French synonyms.</a:t>
            </a:r>
          </a:p>
          <a:p>
            <a:pPr marL="998537" lvl="1" indent="-4572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</a:pPr>
            <a:r>
              <a:rPr lang="en-US" sz="2000" dirty="0">
                <a:solidFill>
                  <a:schemeClr val="bg2">
                    <a:lumMod val="25000"/>
                  </a:schemeClr>
                </a:solidFill>
                <a:latin typeface="Source Sans Pro" panose="020B0503030403020204" pitchFamily="34" charset="0"/>
              </a:rPr>
              <a:t>Apply the FR translation guidelines to these candidate synonyms. This may eventually slightly modify some of the terms and may also add more synonyms.</a:t>
            </a:r>
          </a:p>
          <a:p>
            <a:pPr marL="998537" lvl="1" indent="-4572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</a:pPr>
            <a:r>
              <a:rPr lang="en-US" sz="2000" dirty="0">
                <a:solidFill>
                  <a:schemeClr val="bg2">
                    <a:lumMod val="25000"/>
                  </a:schemeClr>
                </a:solidFill>
                <a:latin typeface="Source Sans Pro" panose="020B0503030403020204" pitchFamily="34" charset="0"/>
              </a:rPr>
              <a:t>Check acceptability for each French-speaking area. This step may add more synonyms.</a:t>
            </a:r>
          </a:p>
          <a:p>
            <a:pPr marL="998537" lvl="1" indent="-4572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</a:pPr>
            <a:r>
              <a:rPr lang="en-US" sz="2000" dirty="0">
                <a:solidFill>
                  <a:schemeClr val="bg2">
                    <a:lumMod val="25000"/>
                  </a:schemeClr>
                </a:solidFill>
                <a:latin typeface="Source Sans Pro" panose="020B0503030403020204" pitchFamily="34" charset="0"/>
              </a:rPr>
              <a:t>Pick the default preferred term for the Common French Translation (international).</a:t>
            </a:r>
          </a:p>
          <a:p>
            <a:pPr marL="998537" lvl="1" indent="-4572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</a:pPr>
            <a:r>
              <a:rPr lang="en-US" sz="2000" dirty="0">
                <a:solidFill>
                  <a:schemeClr val="bg2">
                    <a:lumMod val="25000"/>
                  </a:schemeClr>
                </a:solidFill>
                <a:latin typeface="Source Sans Pro" panose="020B0503030403020204" pitchFamily="34" charset="0"/>
              </a:rPr>
              <a:t>Modulate acceptability locally by exception, for each participating country.</a:t>
            </a:r>
          </a:p>
          <a:p>
            <a:pPr marL="998537" lvl="1" indent="-4572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</a:pPr>
            <a:endParaRPr lang="en-US" sz="2000" dirty="0">
              <a:solidFill>
                <a:schemeClr val="bg2">
                  <a:lumMod val="25000"/>
                </a:schemeClr>
              </a:solidFill>
              <a:latin typeface="Source Sans Pro" panose="020B0503030403020204" pitchFamily="34" charset="0"/>
            </a:endParaRPr>
          </a:p>
        </p:txBody>
      </p:sp>
      <p:sp>
        <p:nvSpPr>
          <p:cNvPr id="15" name="Espace réservé du numéro de diapositive 1">
            <a:extLst>
              <a:ext uri="{FF2B5EF4-FFF2-40B4-BE49-F238E27FC236}">
                <a16:creationId xmlns:a16="http://schemas.microsoft.com/office/drawing/2014/main" id="{EAA6E66E-944E-473B-8233-A5113B5C3EF6}"/>
              </a:ext>
            </a:extLst>
          </p:cNvPr>
          <p:cNvSpPr txBox="1">
            <a:spLocks/>
          </p:cNvSpPr>
          <p:nvPr/>
        </p:nvSpPr>
        <p:spPr>
          <a:xfrm>
            <a:off x="11068083" y="6265836"/>
            <a:ext cx="858371" cy="365125"/>
          </a:xfrm>
          <a:prstGeom prst="rect">
            <a:avLst/>
          </a:prstGeom>
        </p:spPr>
        <p:txBody>
          <a:bodyPr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A5E9A1D3-120E-42F1-A00A-A8BB2228AECB}" type="slidenum">
              <a:rPr lang="en-US" smtClean="0">
                <a:solidFill>
                  <a:srgbClr val="97B139"/>
                </a:solidFill>
                <a:latin typeface="Source Sans Pro" panose="020B0503030403020204" pitchFamily="34" charset="0"/>
              </a:rPr>
              <a:pPr algn="r"/>
              <a:t>11</a:t>
            </a:fld>
            <a:endParaRPr lang="en-US">
              <a:solidFill>
                <a:srgbClr val="97B139"/>
              </a:solidFill>
              <a:latin typeface="Source Sans Pro" panose="020B0503030403020204" pitchFamily="34" charset="0"/>
            </a:endParaRPr>
          </a:p>
        </p:txBody>
      </p:sp>
      <p:cxnSp>
        <p:nvCxnSpPr>
          <p:cNvPr id="17" name="Connecteur droit 16">
            <a:extLst>
              <a:ext uri="{FF2B5EF4-FFF2-40B4-BE49-F238E27FC236}">
                <a16:creationId xmlns:a16="http://schemas.microsoft.com/office/drawing/2014/main" id="{AFEB395E-F228-4B53-9711-4B92EA7738FD}"/>
              </a:ext>
            </a:extLst>
          </p:cNvPr>
          <p:cNvCxnSpPr>
            <a:cxnSpLocks/>
          </p:cNvCxnSpPr>
          <p:nvPr/>
        </p:nvCxnSpPr>
        <p:spPr>
          <a:xfrm>
            <a:off x="2584" y="870261"/>
            <a:ext cx="11399424" cy="0"/>
          </a:xfrm>
          <a:prstGeom prst="line">
            <a:avLst/>
          </a:prstGeom>
          <a:ln w="34925">
            <a:solidFill>
              <a:srgbClr val="74872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961639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re 1"/>
          <p:cNvSpPr txBox="1">
            <a:spLocks/>
          </p:cNvSpPr>
          <p:nvPr/>
        </p:nvSpPr>
        <p:spPr>
          <a:xfrm>
            <a:off x="755775" y="137840"/>
            <a:ext cx="10769458" cy="78840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b="1" dirty="0">
                <a:solidFill>
                  <a:srgbClr val="74872C"/>
                </a:solidFill>
                <a:latin typeface="Source Sans Pro" panose="020B0503030403020204" pitchFamily="34" charset="0"/>
              </a:rPr>
              <a:t>Process set up</a:t>
            </a:r>
          </a:p>
        </p:txBody>
      </p:sp>
      <p:sp>
        <p:nvSpPr>
          <p:cNvPr id="14" name="Espace réservé du contenu 2">
            <a:extLst>
              <a:ext uri="{FF2B5EF4-FFF2-40B4-BE49-F238E27FC236}">
                <a16:creationId xmlns:a16="http://schemas.microsoft.com/office/drawing/2014/main" id="{FA7B2472-850F-458B-BAD2-842EC8786981}"/>
              </a:ext>
            </a:extLst>
          </p:cNvPr>
          <p:cNvSpPr txBox="1">
            <a:spLocks/>
          </p:cNvSpPr>
          <p:nvPr/>
        </p:nvSpPr>
        <p:spPr>
          <a:xfrm>
            <a:off x="755775" y="1316528"/>
            <a:ext cx="9937108" cy="50562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33400" indent="-533400">
              <a:spcBef>
                <a:spcPts val="1200"/>
              </a:spcBef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en-US" sz="2400" dirty="0">
                <a:solidFill>
                  <a:srgbClr val="75882C"/>
                </a:solidFill>
                <a:latin typeface="Source Sans Pro" panose="020B0503030403020204" pitchFamily="34" charset="0"/>
              </a:rPr>
              <a:t>The French translation is a collaboration across Members and Affiliates</a:t>
            </a:r>
          </a:p>
          <a:p>
            <a:pPr marL="533400" indent="-533400">
              <a:spcBef>
                <a:spcPts val="1200"/>
              </a:spcBef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en-US" sz="2400" dirty="0">
                <a:solidFill>
                  <a:srgbClr val="75882C"/>
                </a:solidFill>
                <a:latin typeface="Source Sans Pro" panose="020B0503030403020204" pitchFamily="34" charset="0"/>
              </a:rPr>
              <a:t>It needs a collaborative framework to be hosted and sustained</a:t>
            </a:r>
          </a:p>
          <a:p>
            <a:pPr marL="533400" indent="-533400">
              <a:spcBef>
                <a:spcPts val="1200"/>
              </a:spcBef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en-US" sz="2400" dirty="0">
                <a:solidFill>
                  <a:srgbClr val="75882C"/>
                </a:solidFill>
                <a:latin typeface="Source Sans Pro" panose="020B0503030403020204" pitchFamily="34" charset="0"/>
              </a:rPr>
              <a:t>Canada Health Infoway has volunteered to provide this framework</a:t>
            </a:r>
          </a:p>
          <a:p>
            <a:pPr marL="533400" indent="-533400">
              <a:spcBef>
                <a:spcPts val="1200"/>
              </a:spcBef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en-US" sz="2400" dirty="0">
                <a:solidFill>
                  <a:srgbClr val="75882C"/>
                </a:solidFill>
                <a:latin typeface="Source Sans Pro" panose="020B0503030403020204" pitchFamily="34" charset="0"/>
              </a:rPr>
              <a:t>The framework chosen, termSpace, adapted to support smoothly the multi-NRC translation process </a:t>
            </a:r>
          </a:p>
          <a:p>
            <a:pPr marL="533400" indent="-533400">
              <a:spcBef>
                <a:spcPts val="1200"/>
              </a:spcBef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en-US" sz="2400" dirty="0">
                <a:solidFill>
                  <a:srgbClr val="75882C"/>
                </a:solidFill>
                <a:latin typeface="Source Sans Pro" panose="020B0503030403020204" pitchFamily="34" charset="0"/>
              </a:rPr>
              <a:t>A lot of tasks have been conducted in parallel:</a:t>
            </a:r>
          </a:p>
          <a:p>
            <a:pPr marL="801688" lvl="1" indent="-260350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Source Sans Pro" panose="020B0503030403020204" pitchFamily="34" charset="0"/>
              </a:rPr>
              <a:t>Elaborating version 1 of the guidelines</a:t>
            </a:r>
          </a:p>
          <a:p>
            <a:pPr marL="801688" lvl="1" indent="-260350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Source Sans Pro" panose="020B0503030403020204" pitchFamily="34" charset="0"/>
              </a:rPr>
              <a:t>Setting up the technical environment for the group</a:t>
            </a:r>
          </a:p>
          <a:p>
            <a:pPr marL="801688" lvl="1" indent="-260350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Source Sans Pro" panose="020B0503030403020204" pitchFamily="34" charset="0"/>
              </a:rPr>
              <a:t>Merging the existing translations and performing automated QA on them</a:t>
            </a:r>
          </a:p>
          <a:p>
            <a:pPr marL="801688" lvl="1" indent="-260350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Source Sans Pro" panose="020B0503030403020204" pitchFamily="34" charset="0"/>
              </a:rPr>
              <a:t>Adapting the tool to this new multi-NRC translation process</a:t>
            </a:r>
          </a:p>
          <a:p>
            <a:pPr marL="801688" lvl="1" indent="-260350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Source Sans Pro" panose="020B0503030403020204" pitchFamily="34" charset="0"/>
              </a:rPr>
              <a:t>Learning how to use the tool</a:t>
            </a:r>
          </a:p>
          <a:p>
            <a:pPr marL="801688" lvl="1" indent="-260350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Source Sans Pro" panose="020B0503030403020204" pitchFamily="34" charset="0"/>
              </a:rPr>
              <a:t>Jumping to the interim version 20200309</a:t>
            </a:r>
          </a:p>
        </p:txBody>
      </p:sp>
      <p:sp>
        <p:nvSpPr>
          <p:cNvPr id="15" name="Espace réservé du numéro de diapositive 1">
            <a:extLst>
              <a:ext uri="{FF2B5EF4-FFF2-40B4-BE49-F238E27FC236}">
                <a16:creationId xmlns:a16="http://schemas.microsoft.com/office/drawing/2014/main" id="{EAA6E66E-944E-473B-8233-A5113B5C3EF6}"/>
              </a:ext>
            </a:extLst>
          </p:cNvPr>
          <p:cNvSpPr txBox="1">
            <a:spLocks/>
          </p:cNvSpPr>
          <p:nvPr/>
        </p:nvSpPr>
        <p:spPr>
          <a:xfrm>
            <a:off x="11068083" y="6265836"/>
            <a:ext cx="858371" cy="365125"/>
          </a:xfrm>
          <a:prstGeom prst="rect">
            <a:avLst/>
          </a:prstGeom>
        </p:spPr>
        <p:txBody>
          <a:bodyPr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A5E9A1D3-120E-42F1-A00A-A8BB2228AECB}" type="slidenum">
              <a:rPr lang="en-US" smtClean="0">
                <a:solidFill>
                  <a:srgbClr val="97B139"/>
                </a:solidFill>
                <a:latin typeface="Source Sans Pro" panose="020B0503030403020204" pitchFamily="34" charset="0"/>
              </a:rPr>
              <a:pPr algn="r"/>
              <a:t>12</a:t>
            </a:fld>
            <a:endParaRPr lang="en-US">
              <a:solidFill>
                <a:srgbClr val="97B139"/>
              </a:solidFill>
              <a:latin typeface="Source Sans Pro" panose="020B0503030403020204" pitchFamily="34" charset="0"/>
            </a:endParaRPr>
          </a:p>
        </p:txBody>
      </p:sp>
      <p:cxnSp>
        <p:nvCxnSpPr>
          <p:cNvPr id="17" name="Connecteur droit 16">
            <a:extLst>
              <a:ext uri="{FF2B5EF4-FFF2-40B4-BE49-F238E27FC236}">
                <a16:creationId xmlns:a16="http://schemas.microsoft.com/office/drawing/2014/main" id="{AFEB395E-F228-4B53-9711-4B92EA7738FD}"/>
              </a:ext>
            </a:extLst>
          </p:cNvPr>
          <p:cNvCxnSpPr>
            <a:cxnSpLocks/>
          </p:cNvCxnSpPr>
          <p:nvPr/>
        </p:nvCxnSpPr>
        <p:spPr>
          <a:xfrm>
            <a:off x="2584" y="870261"/>
            <a:ext cx="11399424" cy="0"/>
          </a:xfrm>
          <a:prstGeom prst="line">
            <a:avLst/>
          </a:prstGeom>
          <a:ln w="34925">
            <a:solidFill>
              <a:srgbClr val="74872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135456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re 1"/>
          <p:cNvSpPr txBox="1">
            <a:spLocks/>
          </p:cNvSpPr>
          <p:nvPr/>
        </p:nvSpPr>
        <p:spPr>
          <a:xfrm>
            <a:off x="755775" y="137840"/>
            <a:ext cx="10769458" cy="78840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b="1" dirty="0">
                <a:solidFill>
                  <a:srgbClr val="74872C"/>
                </a:solidFill>
                <a:latin typeface="Source Sans Pro" panose="020B0503030403020204" pitchFamily="34" charset="0"/>
              </a:rPr>
              <a:t>First achievement: Version 1 of translation and guidelines</a:t>
            </a:r>
          </a:p>
        </p:txBody>
      </p:sp>
      <p:sp>
        <p:nvSpPr>
          <p:cNvPr id="14" name="Espace réservé du contenu 2">
            <a:extLst>
              <a:ext uri="{FF2B5EF4-FFF2-40B4-BE49-F238E27FC236}">
                <a16:creationId xmlns:a16="http://schemas.microsoft.com/office/drawing/2014/main" id="{FA7B2472-850F-458B-BAD2-842EC8786981}"/>
              </a:ext>
            </a:extLst>
          </p:cNvPr>
          <p:cNvSpPr txBox="1">
            <a:spLocks/>
          </p:cNvSpPr>
          <p:nvPr/>
        </p:nvSpPr>
        <p:spPr>
          <a:xfrm>
            <a:off x="755774" y="1316528"/>
            <a:ext cx="10552927" cy="5037617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33400" indent="-533400">
              <a:spcBef>
                <a:spcPts val="1200"/>
              </a:spcBef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en-US" sz="2400" dirty="0">
                <a:solidFill>
                  <a:srgbClr val="75882C"/>
                </a:solidFill>
                <a:latin typeface="Source Sans Pro" panose="020B0503030403020204" pitchFamily="34" charset="0"/>
              </a:rPr>
              <a:t>Based on interim international edition 20200309</a:t>
            </a:r>
          </a:p>
          <a:p>
            <a:pPr marL="533400" indent="-533400">
              <a:spcBef>
                <a:spcPts val="1200"/>
              </a:spcBef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en-US" sz="2400" dirty="0">
                <a:solidFill>
                  <a:srgbClr val="75882C"/>
                </a:solidFill>
                <a:latin typeface="Source Sans Pro" panose="020B0503030403020204" pitchFamily="34" charset="0"/>
              </a:rPr>
              <a:t>Merges the existing pieces:</a:t>
            </a:r>
          </a:p>
          <a:p>
            <a:pPr marL="533400" indent="-533400">
              <a:spcBef>
                <a:spcPts val="1200"/>
              </a:spcBef>
              <a:spcAft>
                <a:spcPts val="600"/>
              </a:spcAft>
              <a:buFont typeface="Wingdings" panose="05000000000000000000" pitchFamily="2" charset="2"/>
              <a:buChar char="q"/>
            </a:pPr>
            <a:endParaRPr lang="en-US" sz="2400" dirty="0">
              <a:solidFill>
                <a:srgbClr val="75882C"/>
              </a:solidFill>
              <a:latin typeface="Source Sans Pro" panose="020B0503030403020204" pitchFamily="34" charset="0"/>
            </a:endParaRPr>
          </a:p>
          <a:p>
            <a:pPr marL="533400" indent="-533400">
              <a:spcBef>
                <a:spcPts val="1200"/>
              </a:spcBef>
              <a:spcAft>
                <a:spcPts val="600"/>
              </a:spcAft>
              <a:buFont typeface="Wingdings" panose="05000000000000000000" pitchFamily="2" charset="2"/>
              <a:buChar char="q"/>
            </a:pPr>
            <a:endParaRPr lang="en-US" sz="2400" dirty="0">
              <a:solidFill>
                <a:srgbClr val="75882C"/>
              </a:solidFill>
              <a:latin typeface="Source Sans Pro" panose="020B0503030403020204" pitchFamily="34" charset="0"/>
            </a:endParaRPr>
          </a:p>
          <a:p>
            <a:pPr marL="0" indent="0">
              <a:spcBef>
                <a:spcPts val="1200"/>
              </a:spcBef>
              <a:spcAft>
                <a:spcPts val="600"/>
              </a:spcAft>
              <a:buNone/>
            </a:pPr>
            <a:endParaRPr lang="en-US" sz="2400" dirty="0">
              <a:solidFill>
                <a:srgbClr val="75882C"/>
              </a:solidFill>
              <a:latin typeface="Source Sans Pro" panose="020B0503030403020204" pitchFamily="34" charset="0"/>
            </a:endParaRPr>
          </a:p>
          <a:p>
            <a:pPr marL="533400" indent="-533400">
              <a:spcBef>
                <a:spcPts val="1200"/>
              </a:spcBef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en-US" sz="2400" dirty="0">
                <a:solidFill>
                  <a:srgbClr val="75882C"/>
                </a:solidFill>
                <a:latin typeface="Source Sans Pro" panose="020B0503030403020204" pitchFamily="34" charset="0"/>
              </a:rPr>
              <a:t>Dated of March 10, 2020, includes the new concepts related to covid-19</a:t>
            </a:r>
          </a:p>
          <a:p>
            <a:pPr marL="533400" indent="-533400">
              <a:spcBef>
                <a:spcPts val="1200"/>
              </a:spcBef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en-US" sz="2400" dirty="0">
                <a:solidFill>
                  <a:srgbClr val="75882C"/>
                </a:solidFill>
                <a:latin typeface="Source Sans Pro" panose="020B0503030403020204" pitchFamily="34" charset="0"/>
              </a:rPr>
              <a:t>Integrated to Canada national edition 20200331. Be aware that the translated FSN are specific to the Canadian edition.</a:t>
            </a:r>
          </a:p>
          <a:p>
            <a:pPr marL="533400" indent="-533400">
              <a:spcBef>
                <a:spcPts val="1200"/>
              </a:spcBef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en-US" sz="2400" dirty="0">
                <a:solidFill>
                  <a:srgbClr val="75882C"/>
                </a:solidFill>
                <a:latin typeface="Source Sans Pro" panose="020B0503030403020204" pitchFamily="34" charset="0"/>
              </a:rPr>
              <a:t>Loaded into PHAST’s FHIR terminology server &amp; SNOMED CT browser</a:t>
            </a:r>
          </a:p>
          <a:p>
            <a:pPr marL="533400" indent="-533400">
              <a:spcBef>
                <a:spcPts val="1200"/>
              </a:spcBef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en-US" sz="2400" dirty="0">
                <a:solidFill>
                  <a:srgbClr val="75882C"/>
                </a:solidFill>
                <a:latin typeface="Source Sans Pro" panose="020B0503030403020204" pitchFamily="34" charset="0"/>
              </a:rPr>
              <a:t>Alignment with the common guidelines not complete. To be continued on version 2 planned for September</a:t>
            </a:r>
          </a:p>
        </p:txBody>
      </p:sp>
      <p:sp>
        <p:nvSpPr>
          <p:cNvPr id="15" name="Espace réservé du numéro de diapositive 1">
            <a:extLst>
              <a:ext uri="{FF2B5EF4-FFF2-40B4-BE49-F238E27FC236}">
                <a16:creationId xmlns:a16="http://schemas.microsoft.com/office/drawing/2014/main" id="{EAA6E66E-944E-473B-8233-A5113B5C3EF6}"/>
              </a:ext>
            </a:extLst>
          </p:cNvPr>
          <p:cNvSpPr txBox="1">
            <a:spLocks/>
          </p:cNvSpPr>
          <p:nvPr/>
        </p:nvSpPr>
        <p:spPr>
          <a:xfrm>
            <a:off x="11068083" y="6265836"/>
            <a:ext cx="858371" cy="365125"/>
          </a:xfrm>
          <a:prstGeom prst="rect">
            <a:avLst/>
          </a:prstGeom>
        </p:spPr>
        <p:txBody>
          <a:bodyPr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A5E9A1D3-120E-42F1-A00A-A8BB2228AECB}" type="slidenum">
              <a:rPr lang="en-US" smtClean="0">
                <a:solidFill>
                  <a:srgbClr val="97B139"/>
                </a:solidFill>
                <a:latin typeface="Source Sans Pro" panose="020B0503030403020204" pitchFamily="34" charset="0"/>
              </a:rPr>
              <a:pPr algn="r"/>
              <a:t>13</a:t>
            </a:fld>
            <a:endParaRPr lang="en-US">
              <a:solidFill>
                <a:srgbClr val="97B139"/>
              </a:solidFill>
              <a:latin typeface="Source Sans Pro" panose="020B0503030403020204" pitchFamily="34" charset="0"/>
            </a:endParaRPr>
          </a:p>
        </p:txBody>
      </p:sp>
      <p:cxnSp>
        <p:nvCxnSpPr>
          <p:cNvPr id="17" name="Connecteur droit 16">
            <a:extLst>
              <a:ext uri="{FF2B5EF4-FFF2-40B4-BE49-F238E27FC236}">
                <a16:creationId xmlns:a16="http://schemas.microsoft.com/office/drawing/2014/main" id="{AFEB395E-F228-4B53-9711-4B92EA7738FD}"/>
              </a:ext>
            </a:extLst>
          </p:cNvPr>
          <p:cNvCxnSpPr>
            <a:cxnSpLocks/>
          </p:cNvCxnSpPr>
          <p:nvPr/>
        </p:nvCxnSpPr>
        <p:spPr>
          <a:xfrm>
            <a:off x="2584" y="870261"/>
            <a:ext cx="11399424" cy="0"/>
          </a:xfrm>
          <a:prstGeom prst="line">
            <a:avLst/>
          </a:prstGeom>
          <a:ln w="34925">
            <a:solidFill>
              <a:srgbClr val="74872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" name="Tableau 2">
            <a:extLst>
              <a:ext uri="{FF2B5EF4-FFF2-40B4-BE49-F238E27FC236}">
                <a16:creationId xmlns:a16="http://schemas.microsoft.com/office/drawing/2014/main" id="{2B88CFD6-FADA-4AD6-8E31-8B46172CD2D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7124635"/>
              </p:ext>
            </p:extLst>
          </p:nvPr>
        </p:nvGraphicFramePr>
        <p:xfrm>
          <a:off x="4954554" y="1884779"/>
          <a:ext cx="4646645" cy="1813765"/>
        </p:xfrm>
        <a:graphic>
          <a:graphicData uri="http://schemas.openxmlformats.org/drawingml/2006/table">
            <a:tbl>
              <a:tblPr firstRow="1" firstCol="1" bandRow="1"/>
              <a:tblGrid>
                <a:gridCol w="2183364">
                  <a:extLst>
                    <a:ext uri="{9D8B030D-6E8A-4147-A177-3AD203B41FA5}">
                      <a16:colId xmlns:a16="http://schemas.microsoft.com/office/drawing/2014/main" val="3612031676"/>
                    </a:ext>
                  </a:extLst>
                </a:gridCol>
                <a:gridCol w="2463281">
                  <a:extLst>
                    <a:ext uri="{9D8B030D-6E8A-4147-A177-3AD203B41FA5}">
                      <a16:colId xmlns:a16="http://schemas.microsoft.com/office/drawing/2014/main" val="3362937576"/>
                    </a:ext>
                  </a:extLst>
                </a:gridCol>
              </a:tblGrid>
              <a:tr h="442165">
                <a:tc>
                  <a:txBody>
                    <a:bodyPr/>
                    <a:lstStyle/>
                    <a:p>
                      <a:pPr algn="just">
                        <a:spcAft>
                          <a:spcPts val="200"/>
                        </a:spcAft>
                      </a:pPr>
                      <a:r>
                        <a:rPr lang="en-GB" sz="18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Source Sans Pro" panose="020B0503030403020204" pitchFamily="34" charset="0"/>
                          <a:ea typeface="Calibri" panose="020F0502020204030204" pitchFamily="34" charset="0"/>
                          <a:cs typeface="Segoe UI" panose="020B0502040204020203" pitchFamily="34" charset="0"/>
                        </a:rPr>
                        <a:t>Merged translation</a:t>
                      </a:r>
                      <a:endParaRPr lang="fr-FR" sz="18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200"/>
                        </a:spcAft>
                      </a:pPr>
                      <a:r>
                        <a:rPr lang="en-GB" sz="18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Source Sans Pro" panose="020B0503030403020204" pitchFamily="34" charset="0"/>
                          <a:ea typeface="Calibri" panose="020F0502020204030204" pitchFamily="34" charset="0"/>
                          <a:cs typeface="Segoe UI" panose="020B0502040204020203" pitchFamily="34" charset="0"/>
                        </a:rPr>
                        <a:t>#Translated Concepts</a:t>
                      </a:r>
                      <a:endParaRPr lang="fr-FR" sz="18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7138379"/>
                  </a:ext>
                </a:extLst>
              </a:tr>
              <a:tr h="221082">
                <a:tc>
                  <a:txBody>
                    <a:bodyPr/>
                    <a:lstStyle/>
                    <a:p>
                      <a:pPr algn="just">
                        <a:spcAft>
                          <a:spcPts val="200"/>
                        </a:spcAft>
                      </a:pPr>
                      <a:r>
                        <a:rPr lang="en-GB" sz="18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Source Sans Pro" panose="020B0503030403020204" pitchFamily="34" charset="0"/>
                          <a:ea typeface="Calibri" panose="020F0502020204030204" pitchFamily="34" charset="0"/>
                          <a:cs typeface="Segoe UI" panose="020B0502040204020203" pitchFamily="34" charset="0"/>
                        </a:rPr>
                        <a:t>1 Canada</a:t>
                      </a:r>
                      <a:endParaRPr lang="fr-FR" sz="18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200"/>
                        </a:spcAft>
                      </a:pPr>
                      <a:r>
                        <a:rPr lang="en-GB" sz="18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Source Sans Pro" panose="020B0503030403020204" pitchFamily="34" charset="0"/>
                          <a:ea typeface="Calibri" panose="020F0502020204030204" pitchFamily="34" charset="0"/>
                          <a:cs typeface="Segoe UI" panose="020B0502040204020203" pitchFamily="34" charset="0"/>
                        </a:rPr>
                        <a:t>35520</a:t>
                      </a:r>
                      <a:endParaRPr lang="fr-FR" sz="18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21607586"/>
                  </a:ext>
                </a:extLst>
              </a:tr>
              <a:tr h="221082">
                <a:tc>
                  <a:txBody>
                    <a:bodyPr/>
                    <a:lstStyle/>
                    <a:p>
                      <a:pPr algn="just">
                        <a:spcAft>
                          <a:spcPts val="200"/>
                        </a:spcAft>
                      </a:pPr>
                      <a:r>
                        <a:rPr lang="en-GB" sz="18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Source Sans Pro" panose="020B0503030403020204" pitchFamily="34" charset="0"/>
                          <a:ea typeface="Calibri" panose="020F0502020204030204" pitchFamily="34" charset="0"/>
                          <a:cs typeface="Segoe UI" panose="020B0502040204020203" pitchFamily="34" charset="0"/>
                        </a:rPr>
                        <a:t>2 Belgium</a:t>
                      </a:r>
                      <a:endParaRPr lang="fr-FR" sz="18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200"/>
                        </a:spcAft>
                      </a:pPr>
                      <a:r>
                        <a:rPr lang="en-GB" sz="18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Source Sans Pro" panose="020B0503030403020204" pitchFamily="34" charset="0"/>
                          <a:ea typeface="Calibri" panose="020F0502020204030204" pitchFamily="34" charset="0"/>
                          <a:cs typeface="Segoe UI" panose="020B0502040204020203" pitchFamily="34" charset="0"/>
                        </a:rPr>
                        <a:t>40218</a:t>
                      </a:r>
                      <a:endParaRPr lang="fr-FR" sz="18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8022393"/>
                  </a:ext>
                </a:extLst>
              </a:tr>
              <a:tr h="221082">
                <a:tc>
                  <a:txBody>
                    <a:bodyPr/>
                    <a:lstStyle/>
                    <a:p>
                      <a:pPr algn="just">
                        <a:spcAft>
                          <a:spcPts val="200"/>
                        </a:spcAft>
                      </a:pPr>
                      <a:r>
                        <a:rPr lang="en-GB" sz="18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Source Sans Pro" panose="020B0503030403020204" pitchFamily="34" charset="0"/>
                          <a:ea typeface="Calibri" panose="020F0502020204030204" pitchFamily="34" charset="0"/>
                          <a:cs typeface="Segoe UI" panose="020B0502040204020203" pitchFamily="34" charset="0"/>
                        </a:rPr>
                        <a:t>3 Starter Set</a:t>
                      </a:r>
                      <a:endParaRPr lang="fr-FR" sz="18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200"/>
                        </a:spcAft>
                      </a:pPr>
                      <a:r>
                        <a:rPr lang="en-GB" sz="18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Source Sans Pro" panose="020B0503030403020204" pitchFamily="34" charset="0"/>
                          <a:ea typeface="Calibri" panose="020F0502020204030204" pitchFamily="34" charset="0"/>
                          <a:cs typeface="Segoe UI" panose="020B0502040204020203" pitchFamily="34" charset="0"/>
                        </a:rPr>
                        <a:t>6207</a:t>
                      </a:r>
                      <a:endParaRPr lang="fr-FR" sz="18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6178745"/>
                  </a:ext>
                </a:extLst>
              </a:tr>
              <a:tr h="221082">
                <a:tc>
                  <a:txBody>
                    <a:bodyPr/>
                    <a:lstStyle/>
                    <a:p>
                      <a:pPr algn="just">
                        <a:spcAft>
                          <a:spcPts val="200"/>
                        </a:spcAft>
                      </a:pPr>
                      <a:r>
                        <a:rPr lang="en-GB" sz="18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Source Sans Pro" panose="020B0503030403020204" pitchFamily="34" charset="0"/>
                          <a:ea typeface="Calibri" panose="020F0502020204030204" pitchFamily="34" charset="0"/>
                          <a:cs typeface="Segoe UI" panose="020B0502040204020203" pitchFamily="34" charset="0"/>
                        </a:rPr>
                        <a:t>4 Phast</a:t>
                      </a:r>
                      <a:endParaRPr lang="fr-FR" sz="18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200"/>
                        </a:spcAft>
                      </a:pPr>
                      <a:r>
                        <a:rPr lang="en-GB" sz="18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Source Sans Pro" panose="020B0503030403020204" pitchFamily="34" charset="0"/>
                          <a:ea typeface="Calibri" panose="020F0502020204030204" pitchFamily="34" charset="0"/>
                          <a:cs typeface="Segoe UI" panose="020B0502040204020203" pitchFamily="34" charset="0"/>
                        </a:rPr>
                        <a:t>7033</a:t>
                      </a:r>
                      <a:endParaRPr lang="fr-FR" sz="18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23377262"/>
                  </a:ext>
                </a:extLst>
              </a:tr>
              <a:tr h="221082">
                <a:tc>
                  <a:txBody>
                    <a:bodyPr/>
                    <a:lstStyle/>
                    <a:p>
                      <a:pPr algn="r">
                        <a:spcAft>
                          <a:spcPts val="200"/>
                        </a:spcAft>
                      </a:pPr>
                      <a:r>
                        <a:rPr lang="en-GB" sz="18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Source Sans Pro" panose="020B0503030403020204" pitchFamily="34" charset="0"/>
                          <a:ea typeface="Calibri" panose="020F0502020204030204" pitchFamily="34" charset="0"/>
                          <a:cs typeface="Segoe UI" panose="020B0502040204020203" pitchFamily="34" charset="0"/>
                        </a:rPr>
                        <a:t>TOTAL </a:t>
                      </a:r>
                      <a:endParaRPr lang="fr-FR" sz="18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200"/>
                        </a:spcAft>
                      </a:pPr>
                      <a:r>
                        <a:rPr lang="en-GB" sz="18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Source Sans Pro" panose="020B0503030403020204" pitchFamily="34" charset="0"/>
                          <a:ea typeface="Calibri" panose="020F0502020204030204" pitchFamily="34" charset="0"/>
                          <a:cs typeface="Segoe UI" panose="020B0502040204020203" pitchFamily="34" charset="0"/>
                        </a:rPr>
                        <a:t>77027</a:t>
                      </a:r>
                      <a:endParaRPr lang="fr-FR" sz="18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756336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183654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Rectangle 90">
            <a:extLst>
              <a:ext uri="{FF2B5EF4-FFF2-40B4-BE49-F238E27FC236}">
                <a16:creationId xmlns:a16="http://schemas.microsoft.com/office/drawing/2014/main" id="{69E92DC3-EDF3-4F31-AE8B-F2714FDDA176}"/>
              </a:ext>
            </a:extLst>
          </p:cNvPr>
          <p:cNvSpPr/>
          <p:nvPr/>
        </p:nvSpPr>
        <p:spPr>
          <a:xfrm>
            <a:off x="4928513" y="3219829"/>
            <a:ext cx="124378" cy="10777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itre 1"/>
          <p:cNvSpPr txBox="1">
            <a:spLocks/>
          </p:cNvSpPr>
          <p:nvPr/>
        </p:nvSpPr>
        <p:spPr>
          <a:xfrm>
            <a:off x="279918" y="137840"/>
            <a:ext cx="11245315" cy="788407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b="1" dirty="0">
                <a:solidFill>
                  <a:srgbClr val="74872C"/>
                </a:solidFill>
                <a:latin typeface="Source Sans Pro" panose="020B0503030403020204" pitchFamily="34" charset="0"/>
              </a:rPr>
              <a:t>Need a flexible process letting each NRC evolve at its own pace</a:t>
            </a:r>
          </a:p>
        </p:txBody>
      </p:sp>
      <p:sp>
        <p:nvSpPr>
          <p:cNvPr id="15" name="Espace réservé du numéro de diapositive 1">
            <a:extLst>
              <a:ext uri="{FF2B5EF4-FFF2-40B4-BE49-F238E27FC236}">
                <a16:creationId xmlns:a16="http://schemas.microsoft.com/office/drawing/2014/main" id="{EAA6E66E-944E-473B-8233-A5113B5C3EF6}"/>
              </a:ext>
            </a:extLst>
          </p:cNvPr>
          <p:cNvSpPr txBox="1">
            <a:spLocks/>
          </p:cNvSpPr>
          <p:nvPr/>
        </p:nvSpPr>
        <p:spPr>
          <a:xfrm>
            <a:off x="11068083" y="6265836"/>
            <a:ext cx="858371" cy="365125"/>
          </a:xfrm>
          <a:prstGeom prst="rect">
            <a:avLst/>
          </a:prstGeom>
        </p:spPr>
        <p:txBody>
          <a:bodyPr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A5E9A1D3-120E-42F1-A00A-A8BB2228AECB}" type="slidenum">
              <a:rPr lang="en-US" smtClean="0">
                <a:solidFill>
                  <a:srgbClr val="97B139"/>
                </a:solidFill>
                <a:latin typeface="Source Sans Pro" panose="020B0503030403020204" pitchFamily="34" charset="0"/>
              </a:rPr>
              <a:pPr algn="r"/>
              <a:t>14</a:t>
            </a:fld>
            <a:endParaRPr lang="en-US">
              <a:solidFill>
                <a:srgbClr val="97B139"/>
              </a:solidFill>
              <a:latin typeface="Source Sans Pro" panose="020B0503030403020204" pitchFamily="34" charset="0"/>
            </a:endParaRPr>
          </a:p>
        </p:txBody>
      </p:sp>
      <p:cxnSp>
        <p:nvCxnSpPr>
          <p:cNvPr id="17" name="Connecteur droit 16">
            <a:extLst>
              <a:ext uri="{FF2B5EF4-FFF2-40B4-BE49-F238E27FC236}">
                <a16:creationId xmlns:a16="http://schemas.microsoft.com/office/drawing/2014/main" id="{AFEB395E-F228-4B53-9711-4B92EA7738FD}"/>
              </a:ext>
            </a:extLst>
          </p:cNvPr>
          <p:cNvCxnSpPr>
            <a:cxnSpLocks/>
          </p:cNvCxnSpPr>
          <p:nvPr/>
        </p:nvCxnSpPr>
        <p:spPr>
          <a:xfrm>
            <a:off x="2584" y="870261"/>
            <a:ext cx="11399424" cy="0"/>
          </a:xfrm>
          <a:prstGeom prst="line">
            <a:avLst/>
          </a:prstGeom>
          <a:ln w="34925">
            <a:solidFill>
              <a:srgbClr val="74872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Cube 1">
            <a:extLst>
              <a:ext uri="{FF2B5EF4-FFF2-40B4-BE49-F238E27FC236}">
                <a16:creationId xmlns:a16="http://schemas.microsoft.com/office/drawing/2014/main" id="{932159FD-A207-462F-9BE1-6EBC03E6D2A2}"/>
              </a:ext>
            </a:extLst>
          </p:cNvPr>
          <p:cNvSpPr/>
          <p:nvPr/>
        </p:nvSpPr>
        <p:spPr>
          <a:xfrm>
            <a:off x="8341568" y="2043404"/>
            <a:ext cx="1194318" cy="1181284"/>
          </a:xfrm>
          <a:prstGeom prst="cube">
            <a:avLst/>
          </a:prstGeom>
          <a:gradFill flip="none" rotWithShape="1">
            <a:gsLst>
              <a:gs pos="0">
                <a:schemeClr val="accent4">
                  <a:lumMod val="75000"/>
                  <a:shade val="30000"/>
                  <a:satMod val="115000"/>
                </a:schemeClr>
              </a:gs>
              <a:gs pos="50000">
                <a:schemeClr val="accent4">
                  <a:lumMod val="75000"/>
                  <a:shade val="67500"/>
                  <a:satMod val="115000"/>
                </a:schemeClr>
              </a:gs>
              <a:gs pos="100000">
                <a:schemeClr val="accent4">
                  <a:lumMod val="75000"/>
                  <a:shade val="100000"/>
                  <a:satMod val="115000"/>
                </a:scheme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NRC</a:t>
            </a:r>
          </a:p>
        </p:txBody>
      </p:sp>
      <p:sp>
        <p:nvSpPr>
          <p:cNvPr id="10" name="Cube 9">
            <a:extLst>
              <a:ext uri="{FF2B5EF4-FFF2-40B4-BE49-F238E27FC236}">
                <a16:creationId xmlns:a16="http://schemas.microsoft.com/office/drawing/2014/main" id="{075A8089-B8DE-4FD1-845A-DEB68A0367AF}"/>
              </a:ext>
            </a:extLst>
          </p:cNvPr>
          <p:cNvSpPr/>
          <p:nvPr/>
        </p:nvSpPr>
        <p:spPr>
          <a:xfrm>
            <a:off x="7319191" y="4648525"/>
            <a:ext cx="1194318" cy="1181284"/>
          </a:xfrm>
          <a:prstGeom prst="cub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6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6">
                  <a:lumMod val="60000"/>
                  <a:lumOff val="40000"/>
                  <a:shade val="100000"/>
                  <a:satMod val="115000"/>
                </a:scheme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dirty="0"/>
              <a:t>NRC</a:t>
            </a:r>
          </a:p>
        </p:txBody>
      </p:sp>
      <p:sp>
        <p:nvSpPr>
          <p:cNvPr id="12" name="Cube 11">
            <a:extLst>
              <a:ext uri="{FF2B5EF4-FFF2-40B4-BE49-F238E27FC236}">
                <a16:creationId xmlns:a16="http://schemas.microsoft.com/office/drawing/2014/main" id="{25AFC90D-E320-4F3C-A075-27E396362F2D}"/>
              </a:ext>
            </a:extLst>
          </p:cNvPr>
          <p:cNvSpPr/>
          <p:nvPr/>
        </p:nvSpPr>
        <p:spPr>
          <a:xfrm>
            <a:off x="1010817" y="4648525"/>
            <a:ext cx="1194318" cy="1181284"/>
          </a:xfrm>
          <a:prstGeom prst="cube">
            <a:avLst/>
          </a:prstGeom>
          <a:gradFill flip="none" rotWithShape="1">
            <a:gsLst>
              <a:gs pos="0">
                <a:schemeClr val="accent6">
                  <a:lumMod val="50000"/>
                  <a:shade val="30000"/>
                  <a:satMod val="115000"/>
                </a:schemeClr>
              </a:gs>
              <a:gs pos="50000">
                <a:schemeClr val="accent6">
                  <a:lumMod val="50000"/>
                  <a:shade val="67500"/>
                  <a:satMod val="115000"/>
                </a:schemeClr>
              </a:gs>
              <a:gs pos="100000">
                <a:schemeClr val="accent6">
                  <a:lumMod val="50000"/>
                  <a:shade val="100000"/>
                  <a:satMod val="115000"/>
                </a:scheme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/>
              <a:t>NRC</a:t>
            </a:r>
            <a:endParaRPr 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92BBBA3E-8527-4DE9-A4F5-AF4E3EFDF26E}"/>
              </a:ext>
            </a:extLst>
          </p:cNvPr>
          <p:cNvSpPr/>
          <p:nvPr/>
        </p:nvSpPr>
        <p:spPr>
          <a:xfrm>
            <a:off x="9433249" y="2390567"/>
            <a:ext cx="1567543" cy="249901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Local Translation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574B9847-A790-4B36-88E4-8A4DC479DF88}"/>
              </a:ext>
            </a:extLst>
          </p:cNvPr>
          <p:cNvSpPr/>
          <p:nvPr/>
        </p:nvSpPr>
        <p:spPr>
          <a:xfrm>
            <a:off x="9339942" y="2696453"/>
            <a:ext cx="1567543" cy="249901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Local Review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F8595CFD-6798-42D7-852C-41FE1293105F}"/>
              </a:ext>
            </a:extLst>
          </p:cNvPr>
          <p:cNvSpPr/>
          <p:nvPr/>
        </p:nvSpPr>
        <p:spPr>
          <a:xfrm>
            <a:off x="1698170" y="1915946"/>
            <a:ext cx="2145451" cy="25703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r>
              <a:rPr lang="en-US" sz="1600" dirty="0">
                <a:solidFill>
                  <a:srgbClr val="00B0F0"/>
                </a:solidFill>
              </a:rPr>
              <a:t>Common fr Translation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00BC45A8-DF72-43B2-8049-618E12217A7B}"/>
              </a:ext>
            </a:extLst>
          </p:cNvPr>
          <p:cNvSpPr/>
          <p:nvPr/>
        </p:nvSpPr>
        <p:spPr>
          <a:xfrm>
            <a:off x="1698170" y="2345775"/>
            <a:ext cx="2145451" cy="249901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r>
              <a:rPr lang="en-US" sz="1600" dirty="0">
                <a:solidFill>
                  <a:srgbClr val="00B0F0"/>
                </a:solidFill>
              </a:rPr>
              <a:t>Global Review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A925A555-925A-4EEC-8119-CF0D8C472CCE}"/>
              </a:ext>
            </a:extLst>
          </p:cNvPr>
          <p:cNvSpPr/>
          <p:nvPr/>
        </p:nvSpPr>
        <p:spPr>
          <a:xfrm>
            <a:off x="1698171" y="2743108"/>
            <a:ext cx="2145450" cy="249901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r>
              <a:rPr lang="en-US" sz="1600" dirty="0">
                <a:solidFill>
                  <a:srgbClr val="00B0F0"/>
                </a:solidFill>
              </a:rPr>
              <a:t>Preference Management</a:t>
            </a:r>
          </a:p>
        </p:txBody>
      </p:sp>
      <p:sp>
        <p:nvSpPr>
          <p:cNvPr id="5" name="Ellipse 4">
            <a:extLst>
              <a:ext uri="{FF2B5EF4-FFF2-40B4-BE49-F238E27FC236}">
                <a16:creationId xmlns:a16="http://schemas.microsoft.com/office/drawing/2014/main" id="{E5A0EE4F-272D-458D-9652-B9F1F0F3E917}"/>
              </a:ext>
            </a:extLst>
          </p:cNvPr>
          <p:cNvSpPr/>
          <p:nvPr/>
        </p:nvSpPr>
        <p:spPr>
          <a:xfrm>
            <a:off x="7904956" y="1178431"/>
            <a:ext cx="1413917" cy="879725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Export local fr translation</a:t>
            </a:r>
          </a:p>
        </p:txBody>
      </p:sp>
      <p:sp>
        <p:nvSpPr>
          <p:cNvPr id="31" name="ZoneTexte 30">
            <a:extLst>
              <a:ext uri="{FF2B5EF4-FFF2-40B4-BE49-F238E27FC236}">
                <a16:creationId xmlns:a16="http://schemas.microsoft.com/office/drawing/2014/main" id="{693CB5D2-0443-40C0-9EE1-44DCCB7491E4}"/>
              </a:ext>
            </a:extLst>
          </p:cNvPr>
          <p:cNvSpPr txBox="1"/>
          <p:nvPr/>
        </p:nvSpPr>
        <p:spPr>
          <a:xfrm>
            <a:off x="8271587" y="3310147"/>
            <a:ext cx="250526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NRC with an ongoing local translation process</a:t>
            </a:r>
          </a:p>
        </p:txBody>
      </p:sp>
      <p:sp>
        <p:nvSpPr>
          <p:cNvPr id="32" name="ZoneTexte 31">
            <a:extLst>
              <a:ext uri="{FF2B5EF4-FFF2-40B4-BE49-F238E27FC236}">
                <a16:creationId xmlns:a16="http://schemas.microsoft.com/office/drawing/2014/main" id="{8270FBF7-D3BF-4F73-A541-B5E81AC7839C}"/>
              </a:ext>
            </a:extLst>
          </p:cNvPr>
          <p:cNvSpPr txBox="1"/>
          <p:nvPr/>
        </p:nvSpPr>
        <p:spPr>
          <a:xfrm>
            <a:off x="7243916" y="5942670"/>
            <a:ext cx="26558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NRC without any resources for translation</a:t>
            </a:r>
          </a:p>
        </p:txBody>
      </p:sp>
      <p:sp>
        <p:nvSpPr>
          <p:cNvPr id="33" name="ZoneTexte 32">
            <a:extLst>
              <a:ext uri="{FF2B5EF4-FFF2-40B4-BE49-F238E27FC236}">
                <a16:creationId xmlns:a16="http://schemas.microsoft.com/office/drawing/2014/main" id="{62E7F5B3-E400-4A3D-9FCA-E27FE23DCB12}"/>
              </a:ext>
            </a:extLst>
          </p:cNvPr>
          <p:cNvSpPr txBox="1"/>
          <p:nvPr/>
        </p:nvSpPr>
        <p:spPr>
          <a:xfrm>
            <a:off x="884075" y="5924837"/>
            <a:ext cx="345465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NRC with resources working directly in the common framework</a:t>
            </a:r>
          </a:p>
        </p:txBody>
      </p:sp>
      <p:sp>
        <p:nvSpPr>
          <p:cNvPr id="41" name="Ellipse 40">
            <a:extLst>
              <a:ext uri="{FF2B5EF4-FFF2-40B4-BE49-F238E27FC236}">
                <a16:creationId xmlns:a16="http://schemas.microsoft.com/office/drawing/2014/main" id="{DD11176E-7CA5-49B1-97CB-6015AA3AFF03}"/>
              </a:ext>
            </a:extLst>
          </p:cNvPr>
          <p:cNvSpPr/>
          <p:nvPr/>
        </p:nvSpPr>
        <p:spPr>
          <a:xfrm>
            <a:off x="6925041" y="2670298"/>
            <a:ext cx="1507223" cy="895132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Import common fr translation</a:t>
            </a:r>
          </a:p>
        </p:txBody>
      </p:sp>
      <p:sp>
        <p:nvSpPr>
          <p:cNvPr id="52" name="Parchemin : vertical 51">
            <a:extLst>
              <a:ext uri="{FF2B5EF4-FFF2-40B4-BE49-F238E27FC236}">
                <a16:creationId xmlns:a16="http://schemas.microsoft.com/office/drawing/2014/main" id="{B0E73557-82B2-42E6-BE74-24E2AF8D3F9E}"/>
              </a:ext>
            </a:extLst>
          </p:cNvPr>
          <p:cNvSpPr/>
          <p:nvPr/>
        </p:nvSpPr>
        <p:spPr>
          <a:xfrm>
            <a:off x="300664" y="1253292"/>
            <a:ext cx="1514331" cy="1740651"/>
          </a:xfrm>
          <a:prstGeom prst="verticalScroll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rgbClr val="00B0F0"/>
                </a:solidFill>
              </a:rPr>
              <a:t>Editorial translation guidelines</a:t>
            </a:r>
          </a:p>
        </p:txBody>
      </p:sp>
      <p:sp>
        <p:nvSpPr>
          <p:cNvPr id="53" name="Ellipse 52">
            <a:extLst>
              <a:ext uri="{FF2B5EF4-FFF2-40B4-BE49-F238E27FC236}">
                <a16:creationId xmlns:a16="http://schemas.microsoft.com/office/drawing/2014/main" id="{C6A669BB-CB0F-4612-8655-880D8290E03D}"/>
              </a:ext>
            </a:extLst>
          </p:cNvPr>
          <p:cNvSpPr/>
          <p:nvPr/>
        </p:nvSpPr>
        <p:spPr>
          <a:xfrm>
            <a:off x="5847919" y="5350543"/>
            <a:ext cx="1507223" cy="895132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Import common fr translation</a:t>
            </a:r>
          </a:p>
        </p:txBody>
      </p:sp>
      <p:sp>
        <p:nvSpPr>
          <p:cNvPr id="57" name="Ellipse 56">
            <a:extLst>
              <a:ext uri="{FF2B5EF4-FFF2-40B4-BE49-F238E27FC236}">
                <a16:creationId xmlns:a16="http://schemas.microsoft.com/office/drawing/2014/main" id="{E33DD37B-3EBB-4110-9C25-4129F40A8056}"/>
              </a:ext>
            </a:extLst>
          </p:cNvPr>
          <p:cNvSpPr/>
          <p:nvPr/>
        </p:nvSpPr>
        <p:spPr>
          <a:xfrm>
            <a:off x="2107883" y="5035809"/>
            <a:ext cx="1507223" cy="895132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Import common fr translation</a:t>
            </a:r>
          </a:p>
        </p:txBody>
      </p:sp>
      <p:sp>
        <p:nvSpPr>
          <p:cNvPr id="61" name="Rectangle 60">
            <a:extLst>
              <a:ext uri="{FF2B5EF4-FFF2-40B4-BE49-F238E27FC236}">
                <a16:creationId xmlns:a16="http://schemas.microsoft.com/office/drawing/2014/main" id="{53234457-AC1D-4727-BE92-8229B9373C38}"/>
              </a:ext>
            </a:extLst>
          </p:cNvPr>
          <p:cNvSpPr/>
          <p:nvPr/>
        </p:nvSpPr>
        <p:spPr>
          <a:xfrm>
            <a:off x="1698170" y="3136526"/>
            <a:ext cx="2145450" cy="249901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r>
              <a:rPr lang="en-US" sz="1600" dirty="0">
                <a:solidFill>
                  <a:srgbClr val="00B0F0"/>
                </a:solidFill>
              </a:rPr>
              <a:t>Publication </a:t>
            </a:r>
          </a:p>
        </p:txBody>
      </p:sp>
      <p:sp>
        <p:nvSpPr>
          <p:cNvPr id="63" name="Ellipse 62">
            <a:extLst>
              <a:ext uri="{FF2B5EF4-FFF2-40B4-BE49-F238E27FC236}">
                <a16:creationId xmlns:a16="http://schemas.microsoft.com/office/drawing/2014/main" id="{EA31882D-7B30-477F-9853-19FE4008059E}"/>
              </a:ext>
            </a:extLst>
          </p:cNvPr>
          <p:cNvSpPr/>
          <p:nvPr/>
        </p:nvSpPr>
        <p:spPr>
          <a:xfrm>
            <a:off x="2107883" y="4037758"/>
            <a:ext cx="1672120" cy="883094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36000" rIns="0" bIns="36000" rtlCol="0" anchor="ctr"/>
          <a:lstStyle/>
          <a:p>
            <a:pPr algn="ctr"/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Contribute to all tasks in the framework</a:t>
            </a:r>
          </a:p>
        </p:txBody>
      </p:sp>
      <p:sp>
        <p:nvSpPr>
          <p:cNvPr id="67" name="Rectangle 66">
            <a:extLst>
              <a:ext uri="{FF2B5EF4-FFF2-40B4-BE49-F238E27FC236}">
                <a16:creationId xmlns:a16="http://schemas.microsoft.com/office/drawing/2014/main" id="{6C0DFDB1-6043-4C76-A63C-FA0B3B529ADE}"/>
              </a:ext>
            </a:extLst>
          </p:cNvPr>
          <p:cNvSpPr/>
          <p:nvPr/>
        </p:nvSpPr>
        <p:spPr>
          <a:xfrm>
            <a:off x="1698170" y="1513752"/>
            <a:ext cx="2145450" cy="249901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r>
              <a:rPr lang="en-US" sz="1600" dirty="0">
                <a:solidFill>
                  <a:srgbClr val="00B0F0"/>
                </a:solidFill>
              </a:rPr>
              <a:t>Change Management</a:t>
            </a:r>
          </a:p>
        </p:txBody>
      </p:sp>
      <p:sp>
        <p:nvSpPr>
          <p:cNvPr id="74" name="Ellipse 73">
            <a:extLst>
              <a:ext uri="{FF2B5EF4-FFF2-40B4-BE49-F238E27FC236}">
                <a16:creationId xmlns:a16="http://schemas.microsoft.com/office/drawing/2014/main" id="{D7F20DA8-38C4-4512-B8EF-CB671430F03D}"/>
              </a:ext>
            </a:extLst>
          </p:cNvPr>
          <p:cNvSpPr/>
          <p:nvPr/>
        </p:nvSpPr>
        <p:spPr>
          <a:xfrm>
            <a:off x="6799632" y="1873929"/>
            <a:ext cx="1584500" cy="757293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Set local preferences</a:t>
            </a:r>
          </a:p>
        </p:txBody>
      </p:sp>
      <p:sp>
        <p:nvSpPr>
          <p:cNvPr id="79" name="Ellipse 78">
            <a:extLst>
              <a:ext uri="{FF2B5EF4-FFF2-40B4-BE49-F238E27FC236}">
                <a16:creationId xmlns:a16="http://schemas.microsoft.com/office/drawing/2014/main" id="{0C1CC37D-62D7-492B-B391-FCCD4515E08E}"/>
              </a:ext>
            </a:extLst>
          </p:cNvPr>
          <p:cNvSpPr/>
          <p:nvPr/>
        </p:nvSpPr>
        <p:spPr>
          <a:xfrm>
            <a:off x="6048027" y="4249913"/>
            <a:ext cx="1584500" cy="757293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Set local preferences</a:t>
            </a:r>
          </a:p>
        </p:txBody>
      </p:sp>
      <p:sp>
        <p:nvSpPr>
          <p:cNvPr id="80" name="Rectangle 79">
            <a:extLst>
              <a:ext uri="{FF2B5EF4-FFF2-40B4-BE49-F238E27FC236}">
                <a16:creationId xmlns:a16="http://schemas.microsoft.com/office/drawing/2014/main" id="{45888EF2-A9BF-4F87-A011-02751BE6BADD}"/>
              </a:ext>
            </a:extLst>
          </p:cNvPr>
          <p:cNvSpPr/>
          <p:nvPr/>
        </p:nvSpPr>
        <p:spPr>
          <a:xfrm>
            <a:off x="5567295" y="2652551"/>
            <a:ext cx="124378" cy="10777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1" name="Rectangle 80">
            <a:extLst>
              <a:ext uri="{FF2B5EF4-FFF2-40B4-BE49-F238E27FC236}">
                <a16:creationId xmlns:a16="http://schemas.microsoft.com/office/drawing/2014/main" id="{67177EE1-55E5-4295-BC1A-EBEBFF6835A4}"/>
              </a:ext>
            </a:extLst>
          </p:cNvPr>
          <p:cNvSpPr/>
          <p:nvPr/>
        </p:nvSpPr>
        <p:spPr>
          <a:xfrm>
            <a:off x="5567295" y="1459866"/>
            <a:ext cx="124378" cy="10777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2" name="Rectangle 81">
            <a:extLst>
              <a:ext uri="{FF2B5EF4-FFF2-40B4-BE49-F238E27FC236}">
                <a16:creationId xmlns:a16="http://schemas.microsoft.com/office/drawing/2014/main" id="{9DDDB31A-7B56-42C6-99DF-E54699EF7A78}"/>
              </a:ext>
            </a:extLst>
          </p:cNvPr>
          <p:cNvSpPr/>
          <p:nvPr/>
        </p:nvSpPr>
        <p:spPr>
          <a:xfrm>
            <a:off x="5552740" y="2077453"/>
            <a:ext cx="124378" cy="10777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8" name="Rectangle 87">
            <a:extLst>
              <a:ext uri="{FF2B5EF4-FFF2-40B4-BE49-F238E27FC236}">
                <a16:creationId xmlns:a16="http://schemas.microsoft.com/office/drawing/2014/main" id="{5FE11559-32AB-4F27-A6AF-DCB560B7D560}"/>
              </a:ext>
            </a:extLst>
          </p:cNvPr>
          <p:cNvSpPr/>
          <p:nvPr/>
        </p:nvSpPr>
        <p:spPr>
          <a:xfrm>
            <a:off x="3948644" y="3219829"/>
            <a:ext cx="124378" cy="10777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9" name="Rectangle 88">
            <a:extLst>
              <a:ext uri="{FF2B5EF4-FFF2-40B4-BE49-F238E27FC236}">
                <a16:creationId xmlns:a16="http://schemas.microsoft.com/office/drawing/2014/main" id="{4CEAA2F0-9107-43CF-A204-E9F03C89A48C}"/>
              </a:ext>
            </a:extLst>
          </p:cNvPr>
          <p:cNvSpPr/>
          <p:nvPr/>
        </p:nvSpPr>
        <p:spPr>
          <a:xfrm>
            <a:off x="4280232" y="3219829"/>
            <a:ext cx="124378" cy="10777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0" name="Rectangle 89">
            <a:extLst>
              <a:ext uri="{FF2B5EF4-FFF2-40B4-BE49-F238E27FC236}">
                <a16:creationId xmlns:a16="http://schemas.microsoft.com/office/drawing/2014/main" id="{A5F74ED0-DCAF-4C0A-89BB-6FB4BE72F391}"/>
              </a:ext>
            </a:extLst>
          </p:cNvPr>
          <p:cNvSpPr/>
          <p:nvPr/>
        </p:nvSpPr>
        <p:spPr>
          <a:xfrm>
            <a:off x="4598796" y="3219829"/>
            <a:ext cx="124378" cy="10777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Cube 8">
            <a:extLst>
              <a:ext uri="{FF2B5EF4-FFF2-40B4-BE49-F238E27FC236}">
                <a16:creationId xmlns:a16="http://schemas.microsoft.com/office/drawing/2014/main" id="{677644F6-8DD3-43C9-8F8C-46A12789DF14}"/>
              </a:ext>
            </a:extLst>
          </p:cNvPr>
          <p:cNvSpPr/>
          <p:nvPr/>
        </p:nvSpPr>
        <p:spPr>
          <a:xfrm>
            <a:off x="3843621" y="1021275"/>
            <a:ext cx="1955026" cy="2407726"/>
          </a:xfrm>
          <a:prstGeom prst="cube">
            <a:avLst/>
          </a:prstGeom>
          <a:gradFill flip="none" rotWithShape="1">
            <a:gsLst>
              <a:gs pos="0">
                <a:srgbClr val="00B0F0">
                  <a:shade val="30000"/>
                  <a:satMod val="115000"/>
                </a:srgbClr>
              </a:gs>
              <a:gs pos="50000">
                <a:srgbClr val="00B0F0">
                  <a:shade val="67500"/>
                  <a:satMod val="115000"/>
                </a:srgbClr>
              </a:gs>
              <a:gs pos="100000">
                <a:srgbClr val="00B0F0">
                  <a:shade val="100000"/>
                  <a:satMod val="115000"/>
                </a:srgb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Common French Translation Framework</a:t>
            </a:r>
          </a:p>
        </p:txBody>
      </p:sp>
      <p:cxnSp>
        <p:nvCxnSpPr>
          <p:cNvPr id="7" name="Connecteur : en arc 6">
            <a:extLst>
              <a:ext uri="{FF2B5EF4-FFF2-40B4-BE49-F238E27FC236}">
                <a16:creationId xmlns:a16="http://schemas.microsoft.com/office/drawing/2014/main" id="{C7A4A6CD-1F8C-4388-8BDD-A02F25707298}"/>
              </a:ext>
            </a:extLst>
          </p:cNvPr>
          <p:cNvCxnSpPr>
            <a:cxnSpLocks/>
            <a:stCxn id="5" idx="2"/>
            <a:endCxn id="81" idx="3"/>
          </p:cNvCxnSpPr>
          <p:nvPr/>
        </p:nvCxnSpPr>
        <p:spPr>
          <a:xfrm rot="10800000">
            <a:off x="5691674" y="1513752"/>
            <a:ext cx="2213283" cy="104542"/>
          </a:xfrm>
          <a:prstGeom prst="curved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Connecteur : en arc 43">
            <a:extLst>
              <a:ext uri="{FF2B5EF4-FFF2-40B4-BE49-F238E27FC236}">
                <a16:creationId xmlns:a16="http://schemas.microsoft.com/office/drawing/2014/main" id="{58B06617-4054-4D70-9963-F82EFEB153A2}"/>
              </a:ext>
            </a:extLst>
          </p:cNvPr>
          <p:cNvCxnSpPr>
            <a:cxnSpLocks/>
            <a:stCxn id="79" idx="2"/>
            <a:endCxn id="91" idx="2"/>
          </p:cNvCxnSpPr>
          <p:nvPr/>
        </p:nvCxnSpPr>
        <p:spPr>
          <a:xfrm rot="10800000">
            <a:off x="4990703" y="3327600"/>
            <a:ext cx="1057325" cy="1300960"/>
          </a:xfrm>
          <a:prstGeom prst="curvedConnector2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Connecteur : en arc 53">
            <a:extLst>
              <a:ext uri="{FF2B5EF4-FFF2-40B4-BE49-F238E27FC236}">
                <a16:creationId xmlns:a16="http://schemas.microsoft.com/office/drawing/2014/main" id="{586C8E48-18B4-483E-B5F2-554E0CBC26CD}"/>
              </a:ext>
            </a:extLst>
          </p:cNvPr>
          <p:cNvCxnSpPr>
            <a:cxnSpLocks/>
            <a:stCxn id="90" idx="2"/>
            <a:endCxn id="53" idx="2"/>
          </p:cNvCxnSpPr>
          <p:nvPr/>
        </p:nvCxnSpPr>
        <p:spPr>
          <a:xfrm rot="16200000" flipH="1">
            <a:off x="4019198" y="3969387"/>
            <a:ext cx="2470509" cy="1186934"/>
          </a:xfrm>
          <a:prstGeom prst="curvedConnector2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Connecteur : en arc 57">
            <a:extLst>
              <a:ext uri="{FF2B5EF4-FFF2-40B4-BE49-F238E27FC236}">
                <a16:creationId xmlns:a16="http://schemas.microsoft.com/office/drawing/2014/main" id="{14540B1B-389F-43D7-9F27-5B2D3CBC1B6D}"/>
              </a:ext>
            </a:extLst>
          </p:cNvPr>
          <p:cNvCxnSpPr>
            <a:cxnSpLocks/>
            <a:stCxn id="89" idx="2"/>
            <a:endCxn id="57" idx="6"/>
          </p:cNvCxnSpPr>
          <p:nvPr/>
        </p:nvCxnSpPr>
        <p:spPr>
          <a:xfrm rot="5400000">
            <a:off x="2900877" y="4041830"/>
            <a:ext cx="2155775" cy="727315"/>
          </a:xfrm>
          <a:prstGeom prst="curvedConnector2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Connecteur : en arc 63">
            <a:extLst>
              <a:ext uri="{FF2B5EF4-FFF2-40B4-BE49-F238E27FC236}">
                <a16:creationId xmlns:a16="http://schemas.microsoft.com/office/drawing/2014/main" id="{22295859-6A21-4349-BA4A-B3DDF2ED0BD3}"/>
              </a:ext>
            </a:extLst>
          </p:cNvPr>
          <p:cNvCxnSpPr>
            <a:cxnSpLocks/>
            <a:stCxn id="63" idx="6"/>
            <a:endCxn id="88" idx="2"/>
          </p:cNvCxnSpPr>
          <p:nvPr/>
        </p:nvCxnSpPr>
        <p:spPr>
          <a:xfrm flipV="1">
            <a:off x="3780003" y="3327600"/>
            <a:ext cx="230830" cy="1151705"/>
          </a:xfrm>
          <a:prstGeom prst="curvedConnector2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Connecteur : en arc 75">
            <a:extLst>
              <a:ext uri="{FF2B5EF4-FFF2-40B4-BE49-F238E27FC236}">
                <a16:creationId xmlns:a16="http://schemas.microsoft.com/office/drawing/2014/main" id="{BF10DBB1-4740-4713-B878-4E038809B8B4}"/>
              </a:ext>
            </a:extLst>
          </p:cNvPr>
          <p:cNvCxnSpPr>
            <a:cxnSpLocks/>
            <a:stCxn id="74" idx="2"/>
          </p:cNvCxnSpPr>
          <p:nvPr/>
        </p:nvCxnSpPr>
        <p:spPr>
          <a:xfrm rot="10800000">
            <a:off x="5677118" y="2131338"/>
            <a:ext cx="1122514" cy="121238"/>
          </a:xfrm>
          <a:prstGeom prst="curved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Connecteur : en arc 84">
            <a:extLst>
              <a:ext uri="{FF2B5EF4-FFF2-40B4-BE49-F238E27FC236}">
                <a16:creationId xmlns:a16="http://schemas.microsoft.com/office/drawing/2014/main" id="{1FDB5D16-06FC-42F4-AC3B-8B88B2608198}"/>
              </a:ext>
            </a:extLst>
          </p:cNvPr>
          <p:cNvCxnSpPr>
            <a:cxnSpLocks/>
            <a:stCxn id="80" idx="3"/>
            <a:endCxn id="41" idx="2"/>
          </p:cNvCxnSpPr>
          <p:nvPr/>
        </p:nvCxnSpPr>
        <p:spPr>
          <a:xfrm>
            <a:off x="5691673" y="2706437"/>
            <a:ext cx="1233368" cy="411427"/>
          </a:xfrm>
          <a:prstGeom prst="curved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195141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oneTexte 5">
            <a:extLst>
              <a:ext uri="{FF2B5EF4-FFF2-40B4-BE49-F238E27FC236}">
                <a16:creationId xmlns:a16="http://schemas.microsoft.com/office/drawing/2014/main" id="{19494075-F457-42EC-A91A-D02485EF6E8E}"/>
              </a:ext>
            </a:extLst>
          </p:cNvPr>
          <p:cNvSpPr txBox="1"/>
          <p:nvPr/>
        </p:nvSpPr>
        <p:spPr>
          <a:xfrm>
            <a:off x="3022066" y="924738"/>
            <a:ext cx="2997937" cy="6405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70000"/>
              </a:lnSpc>
            </a:pPr>
            <a:r>
              <a:rPr lang="en-US" sz="4800" cap="small" dirty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Questions?</a:t>
            </a:r>
          </a:p>
        </p:txBody>
      </p:sp>
      <p:sp>
        <p:nvSpPr>
          <p:cNvPr id="12" name="Titre 1">
            <a:extLst>
              <a:ext uri="{FF2B5EF4-FFF2-40B4-BE49-F238E27FC236}">
                <a16:creationId xmlns:a16="http://schemas.microsoft.com/office/drawing/2014/main" id="{F757C4CC-D83A-464C-AE51-AE3C241923DC}"/>
              </a:ext>
            </a:extLst>
          </p:cNvPr>
          <p:cNvSpPr txBox="1">
            <a:spLocks/>
          </p:cNvSpPr>
          <p:nvPr/>
        </p:nvSpPr>
        <p:spPr>
          <a:xfrm>
            <a:off x="373224" y="2716065"/>
            <a:ext cx="11476654" cy="27478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Aft>
                <a:spcPts val="600"/>
              </a:spcAft>
            </a:pPr>
            <a:r>
              <a:rPr lang="en-US" sz="2400" dirty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Learn more: </a:t>
            </a:r>
          </a:p>
          <a:p>
            <a:pPr>
              <a:spcAft>
                <a:spcPts val="600"/>
              </a:spcAft>
            </a:pPr>
            <a:r>
              <a:rPr lang="en-US" sz="2400" dirty="0">
                <a:hlinkClick r:id="rId2"/>
              </a:rPr>
              <a:t>https://confluence.ihtsdotools.org/display/FTCG/French+Translation+Collaboration+Group</a:t>
            </a:r>
            <a:endParaRPr lang="en-US" sz="2400" dirty="0"/>
          </a:p>
          <a:p>
            <a:pPr>
              <a:spcAft>
                <a:spcPts val="600"/>
              </a:spcAft>
            </a:pPr>
            <a:endParaRPr lang="en-US" sz="2400" dirty="0">
              <a:solidFill>
                <a:schemeClr val="bg1"/>
              </a:solidFill>
              <a:latin typeface="Source Sans Pro" panose="020B0503030403020204" pitchFamily="34" charset="0"/>
              <a:ea typeface="Source Sans Pro" panose="020B0503030403020204" pitchFamily="34" charset="0"/>
            </a:endParaRPr>
          </a:p>
          <a:p>
            <a:pPr>
              <a:spcAft>
                <a:spcPts val="600"/>
              </a:spcAft>
            </a:pPr>
            <a:r>
              <a:rPr lang="en-US" sz="2400" dirty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Wish to participate to the group? </a:t>
            </a:r>
            <a:r>
              <a:rPr lang="en-US" sz="2400" dirty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  <a:hlinkClick r:id="rId3"/>
              </a:rPr>
              <a:t>igr@snomed.org</a:t>
            </a:r>
            <a:endParaRPr lang="en-US" sz="2400" dirty="0">
              <a:solidFill>
                <a:schemeClr val="bg1"/>
              </a:solidFill>
              <a:latin typeface="Source Sans Pro" panose="020B0503030403020204" pitchFamily="34" charset="0"/>
              <a:ea typeface="Source Sans Pro" panose="020B0503030403020204" pitchFamily="34" charset="0"/>
            </a:endParaRPr>
          </a:p>
          <a:p>
            <a:pPr>
              <a:spcAft>
                <a:spcPts val="600"/>
              </a:spcAft>
            </a:pPr>
            <a:endParaRPr lang="en-US" sz="2400" dirty="0">
              <a:solidFill>
                <a:schemeClr val="bg1"/>
              </a:solidFill>
              <a:latin typeface="Source Sans Pro" panose="020B0503030403020204" pitchFamily="34" charset="0"/>
              <a:ea typeface="Source Sans Pro" panose="020B0503030403020204" pitchFamily="34" charset="0"/>
            </a:endParaRPr>
          </a:p>
          <a:p>
            <a:pPr>
              <a:spcAft>
                <a:spcPts val="600"/>
              </a:spcAft>
            </a:pPr>
            <a:r>
              <a:rPr lang="en-US" sz="2400" dirty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Questions to Phast? </a:t>
            </a:r>
            <a:r>
              <a:rPr lang="en-US" sz="2400" dirty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  <a:hlinkClick r:id="rId4"/>
              </a:rPr>
              <a:t>contact@phast.fr</a:t>
            </a:r>
            <a:r>
              <a:rPr lang="en-US" sz="2400" dirty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 </a:t>
            </a:r>
          </a:p>
        </p:txBody>
      </p:sp>
      <p:pic>
        <p:nvPicPr>
          <p:cNvPr id="15" name="Image 14">
            <a:extLst>
              <a:ext uri="{FF2B5EF4-FFF2-40B4-BE49-F238E27FC236}">
                <a16:creationId xmlns:a16="http://schemas.microsoft.com/office/drawing/2014/main" id="{A494C25A-0047-4F4C-AF81-160CADCCC7E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247" y="114375"/>
            <a:ext cx="2286001" cy="2286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879097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 : coins arrondis 7">
            <a:extLst>
              <a:ext uri="{FF2B5EF4-FFF2-40B4-BE49-F238E27FC236}">
                <a16:creationId xmlns:a16="http://schemas.microsoft.com/office/drawing/2014/main" id="{3311FCFA-909C-4E16-9F9C-0C5E3FB3D24B}"/>
              </a:ext>
            </a:extLst>
          </p:cNvPr>
          <p:cNvSpPr/>
          <p:nvPr/>
        </p:nvSpPr>
        <p:spPr>
          <a:xfrm>
            <a:off x="-2472952" y="-1107504"/>
            <a:ext cx="5639835" cy="4536504"/>
          </a:xfrm>
          <a:prstGeom prst="roundRect">
            <a:avLst/>
          </a:prstGeom>
          <a:solidFill>
            <a:srgbClr val="16AF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Source Sans Pro" panose="020B0503030403020204" pitchFamily="34" charset="0"/>
            </a:endParaRPr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F71A24B5-A568-4F84-9238-B5B5D668F36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14830" y="-1276968"/>
            <a:ext cx="4134338" cy="4134338"/>
          </a:xfrm>
          <a:prstGeom prst="rect">
            <a:avLst/>
          </a:prstGeom>
        </p:spPr>
      </p:pic>
      <p:sp>
        <p:nvSpPr>
          <p:cNvPr id="17" name="Flèche : pentagone 16">
            <a:extLst>
              <a:ext uri="{FF2B5EF4-FFF2-40B4-BE49-F238E27FC236}">
                <a16:creationId xmlns:a16="http://schemas.microsoft.com/office/drawing/2014/main" id="{79B6C58B-E9A0-4076-A7F4-8A2D55548530}"/>
              </a:ext>
            </a:extLst>
          </p:cNvPr>
          <p:cNvSpPr/>
          <p:nvPr/>
        </p:nvSpPr>
        <p:spPr>
          <a:xfrm rot="10800000">
            <a:off x="3221013" y="1098148"/>
            <a:ext cx="1778097" cy="632825"/>
          </a:xfrm>
          <a:prstGeom prst="homePlate">
            <a:avLst/>
          </a:prstGeom>
          <a:solidFill>
            <a:srgbClr val="16AF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Source Sans Pro" panose="020B0503030403020204" pitchFamily="34" charset="0"/>
            </a:endParaRPr>
          </a:p>
        </p:txBody>
      </p:sp>
      <p:sp>
        <p:nvSpPr>
          <p:cNvPr id="18" name="Flèche : pentagone 17">
            <a:extLst>
              <a:ext uri="{FF2B5EF4-FFF2-40B4-BE49-F238E27FC236}">
                <a16:creationId xmlns:a16="http://schemas.microsoft.com/office/drawing/2014/main" id="{0285BC95-55B5-4BB2-9220-DECD0BC7B8F3}"/>
              </a:ext>
            </a:extLst>
          </p:cNvPr>
          <p:cNvSpPr/>
          <p:nvPr/>
        </p:nvSpPr>
        <p:spPr>
          <a:xfrm>
            <a:off x="3311129" y="2025416"/>
            <a:ext cx="1731215" cy="632825"/>
          </a:xfrm>
          <a:prstGeom prst="homePlate">
            <a:avLst/>
          </a:prstGeom>
          <a:solidFill>
            <a:srgbClr val="16AF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Source Sans Pro" panose="020B0503030403020204" pitchFamily="34" charset="0"/>
            </a:endParaRPr>
          </a:p>
        </p:txBody>
      </p:sp>
      <p:sp>
        <p:nvSpPr>
          <p:cNvPr id="19" name="ZoneTexte 18">
            <a:extLst>
              <a:ext uri="{FF2B5EF4-FFF2-40B4-BE49-F238E27FC236}">
                <a16:creationId xmlns:a16="http://schemas.microsoft.com/office/drawing/2014/main" id="{1AEE32E5-894D-45F4-924E-BB749A90C368}"/>
              </a:ext>
            </a:extLst>
          </p:cNvPr>
          <p:cNvSpPr txBox="1"/>
          <p:nvPr/>
        </p:nvSpPr>
        <p:spPr>
          <a:xfrm>
            <a:off x="3287689" y="1167135"/>
            <a:ext cx="1754656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solidFill>
                  <a:schemeClr val="bg1"/>
                </a:solidFill>
                <a:latin typeface="Source Sans Pro" panose="020B0503030403020204" pitchFamily="34" charset="0"/>
              </a:rPr>
              <a:t>contributes</a:t>
            </a:r>
          </a:p>
        </p:txBody>
      </p:sp>
      <p:sp>
        <p:nvSpPr>
          <p:cNvPr id="20" name="ZoneTexte 19">
            <a:extLst>
              <a:ext uri="{FF2B5EF4-FFF2-40B4-BE49-F238E27FC236}">
                <a16:creationId xmlns:a16="http://schemas.microsoft.com/office/drawing/2014/main" id="{D3544B7A-C687-40E6-991E-141F9B1E6B9E}"/>
              </a:ext>
            </a:extLst>
          </p:cNvPr>
          <p:cNvSpPr txBox="1"/>
          <p:nvPr/>
        </p:nvSpPr>
        <p:spPr>
          <a:xfrm>
            <a:off x="3269158" y="2075244"/>
            <a:ext cx="1598831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solidFill>
                  <a:schemeClr val="bg1"/>
                </a:solidFill>
                <a:latin typeface="Source Sans Pro" panose="020B0503030403020204" pitchFamily="34" charset="0"/>
              </a:rPr>
              <a:t>adapts</a:t>
            </a:r>
          </a:p>
        </p:txBody>
      </p:sp>
      <p:sp>
        <p:nvSpPr>
          <p:cNvPr id="21" name="Flèche : pentagone 20">
            <a:extLst>
              <a:ext uri="{FF2B5EF4-FFF2-40B4-BE49-F238E27FC236}">
                <a16:creationId xmlns:a16="http://schemas.microsoft.com/office/drawing/2014/main" id="{8748C3E0-12B3-4A42-86F9-8261C851362D}"/>
              </a:ext>
            </a:extLst>
          </p:cNvPr>
          <p:cNvSpPr/>
          <p:nvPr/>
        </p:nvSpPr>
        <p:spPr>
          <a:xfrm rot="10800000">
            <a:off x="7150058" y="1628800"/>
            <a:ext cx="1528769" cy="632825"/>
          </a:xfrm>
          <a:prstGeom prst="homePlate">
            <a:avLst/>
          </a:prstGeom>
          <a:solidFill>
            <a:srgbClr val="FBBC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Source Sans Pro" panose="020B0503030403020204" pitchFamily="34" charset="0"/>
            </a:endParaRPr>
          </a:p>
        </p:txBody>
      </p:sp>
      <p:sp>
        <p:nvSpPr>
          <p:cNvPr id="22" name="ZoneTexte 21">
            <a:extLst>
              <a:ext uri="{FF2B5EF4-FFF2-40B4-BE49-F238E27FC236}">
                <a16:creationId xmlns:a16="http://schemas.microsoft.com/office/drawing/2014/main" id="{949E4343-58F4-42EF-9C32-FCAB2081E62C}"/>
              </a:ext>
            </a:extLst>
          </p:cNvPr>
          <p:cNvSpPr txBox="1"/>
          <p:nvPr/>
        </p:nvSpPr>
        <p:spPr>
          <a:xfrm rot="21576664">
            <a:off x="7497247" y="1702783"/>
            <a:ext cx="11326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chemeClr val="bg1"/>
                </a:solidFill>
                <a:latin typeface="Source Sans Pro" panose="020B0503030403020204" pitchFamily="34" charset="0"/>
              </a:rPr>
              <a:t>inserts</a:t>
            </a:r>
          </a:p>
        </p:txBody>
      </p:sp>
      <p:sp>
        <p:nvSpPr>
          <p:cNvPr id="23" name="Flèche : pentagone 22">
            <a:extLst>
              <a:ext uri="{FF2B5EF4-FFF2-40B4-BE49-F238E27FC236}">
                <a16:creationId xmlns:a16="http://schemas.microsoft.com/office/drawing/2014/main" id="{DF2AAF73-DC46-4CC1-B486-9A49F7B22BAA}"/>
              </a:ext>
            </a:extLst>
          </p:cNvPr>
          <p:cNvSpPr/>
          <p:nvPr/>
        </p:nvSpPr>
        <p:spPr>
          <a:xfrm rot="5400000">
            <a:off x="5668172" y="3065807"/>
            <a:ext cx="621997" cy="1440160"/>
          </a:xfrm>
          <a:prstGeom prst="homePlate">
            <a:avLst>
              <a:gd name="adj" fmla="val 28765"/>
            </a:avLst>
          </a:prstGeom>
          <a:solidFill>
            <a:srgbClr val="7487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Source Sans Pro" panose="020B0503030403020204" pitchFamily="34" charset="0"/>
            </a:endParaRPr>
          </a:p>
        </p:txBody>
      </p:sp>
      <p:sp>
        <p:nvSpPr>
          <p:cNvPr id="24" name="ZoneTexte 23">
            <a:extLst>
              <a:ext uri="{FF2B5EF4-FFF2-40B4-BE49-F238E27FC236}">
                <a16:creationId xmlns:a16="http://schemas.microsoft.com/office/drawing/2014/main" id="{B440B5FC-2AA5-427E-9C2A-5FB2C2713B32}"/>
              </a:ext>
            </a:extLst>
          </p:cNvPr>
          <p:cNvSpPr txBox="1"/>
          <p:nvPr/>
        </p:nvSpPr>
        <p:spPr>
          <a:xfrm>
            <a:off x="5345958" y="3465321"/>
            <a:ext cx="128406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solidFill>
                  <a:schemeClr val="bg1"/>
                </a:solidFill>
                <a:latin typeface="Source Sans Pro" panose="020B0503030403020204" pitchFamily="34" charset="0"/>
              </a:rPr>
              <a:t>deploys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DB916178-9121-4763-8D84-F70681927256}"/>
              </a:ext>
            </a:extLst>
          </p:cNvPr>
          <p:cNvSpPr txBox="1"/>
          <p:nvPr/>
        </p:nvSpPr>
        <p:spPr>
          <a:xfrm>
            <a:off x="266700" y="2103107"/>
            <a:ext cx="267074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b="1" dirty="0">
                <a:solidFill>
                  <a:schemeClr val="bg1"/>
                </a:solidFill>
                <a:latin typeface="Source Sans Pro" panose="020B0503030403020204" pitchFamily="34" charset="0"/>
              </a:rPr>
              <a:t>Standard Development Organizations:</a:t>
            </a:r>
          </a:p>
          <a:p>
            <a:pPr algn="r"/>
            <a:r>
              <a:rPr lang="en-US" b="1" dirty="0">
                <a:solidFill>
                  <a:schemeClr val="bg1"/>
                </a:solidFill>
                <a:latin typeface="Source Sans Pro" panose="020B0503030403020204" pitchFamily="34" charset="0"/>
              </a:rPr>
              <a:t>HL7, IHE, SNOMED, Regenstrief, GMDN …</a:t>
            </a:r>
          </a:p>
          <a:p>
            <a:pPr algn="r"/>
            <a:endParaRPr lang="en-US" b="1" dirty="0">
              <a:solidFill>
                <a:schemeClr val="bg1"/>
              </a:solidFill>
              <a:latin typeface="Source Sans Pro" panose="020B0503030403020204" pitchFamily="34" charset="0"/>
            </a:endParaRPr>
          </a:p>
        </p:txBody>
      </p:sp>
      <p:sp>
        <p:nvSpPr>
          <p:cNvPr id="27" name="Rectangle : coins arrondis 26">
            <a:extLst>
              <a:ext uri="{FF2B5EF4-FFF2-40B4-BE49-F238E27FC236}">
                <a16:creationId xmlns:a16="http://schemas.microsoft.com/office/drawing/2014/main" id="{7EEDB4D5-49FE-4134-9A6C-3874849BA9AA}"/>
              </a:ext>
            </a:extLst>
          </p:cNvPr>
          <p:cNvSpPr/>
          <p:nvPr/>
        </p:nvSpPr>
        <p:spPr>
          <a:xfrm>
            <a:off x="8809093" y="-1107504"/>
            <a:ext cx="5639835" cy="4536504"/>
          </a:xfrm>
          <a:prstGeom prst="roundRect">
            <a:avLst/>
          </a:prstGeom>
          <a:solidFill>
            <a:srgbClr val="FBBC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Source Sans Pro" panose="020B0503030403020204" pitchFamily="34" charset="0"/>
            </a:endParaRPr>
          </a:p>
        </p:txBody>
      </p:sp>
      <p:pic>
        <p:nvPicPr>
          <p:cNvPr id="28" name="Image 27">
            <a:extLst>
              <a:ext uri="{FF2B5EF4-FFF2-40B4-BE49-F238E27FC236}">
                <a16:creationId xmlns:a16="http://schemas.microsoft.com/office/drawing/2014/main" id="{07F37A11-DDB7-4E1D-887C-74F4B2A1568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957672" y="36346"/>
            <a:ext cx="4134338" cy="2248803"/>
          </a:xfrm>
          <a:prstGeom prst="rect">
            <a:avLst/>
          </a:prstGeom>
        </p:spPr>
      </p:pic>
      <p:sp>
        <p:nvSpPr>
          <p:cNvPr id="29" name="ZoneTexte 28">
            <a:extLst>
              <a:ext uri="{FF2B5EF4-FFF2-40B4-BE49-F238E27FC236}">
                <a16:creationId xmlns:a16="http://schemas.microsoft.com/office/drawing/2014/main" id="{6A35B979-5A23-4E4D-8AAB-789E0A7A0531}"/>
              </a:ext>
            </a:extLst>
          </p:cNvPr>
          <p:cNvSpPr txBox="1"/>
          <p:nvPr/>
        </p:nvSpPr>
        <p:spPr>
          <a:xfrm>
            <a:off x="9120336" y="2348880"/>
            <a:ext cx="216024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bg1"/>
                </a:solidFill>
                <a:latin typeface="Source Sans Pro" panose="020B0503030403020204" pitchFamily="34" charset="0"/>
              </a:rPr>
              <a:t>National regulatory framework</a:t>
            </a:r>
          </a:p>
        </p:txBody>
      </p:sp>
      <p:pic>
        <p:nvPicPr>
          <p:cNvPr id="13" name="Image 12">
            <a:extLst>
              <a:ext uri="{FF2B5EF4-FFF2-40B4-BE49-F238E27FC236}">
                <a16:creationId xmlns:a16="http://schemas.microsoft.com/office/drawing/2014/main" id="{911731A3-3117-451F-906F-11E4F7D48CA6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83759" y="932672"/>
            <a:ext cx="2008458" cy="2450440"/>
          </a:xfrm>
          <a:prstGeom prst="rect">
            <a:avLst/>
          </a:prstGeom>
        </p:spPr>
      </p:pic>
      <p:grpSp>
        <p:nvGrpSpPr>
          <p:cNvPr id="4" name="Groupe 3">
            <a:extLst>
              <a:ext uri="{FF2B5EF4-FFF2-40B4-BE49-F238E27FC236}">
                <a16:creationId xmlns:a16="http://schemas.microsoft.com/office/drawing/2014/main" id="{E10AFE62-CD46-4C87-90FE-74C1BE4051D1}"/>
              </a:ext>
            </a:extLst>
          </p:cNvPr>
          <p:cNvGrpSpPr/>
          <p:nvPr/>
        </p:nvGrpSpPr>
        <p:grpSpPr>
          <a:xfrm>
            <a:off x="152400" y="4096886"/>
            <a:ext cx="4216404" cy="1292662"/>
            <a:chOff x="152400" y="3035801"/>
            <a:chExt cx="4216404" cy="1292662"/>
          </a:xfrm>
        </p:grpSpPr>
        <p:pic>
          <p:nvPicPr>
            <p:cNvPr id="25" name="Image 24">
              <a:extLst>
                <a:ext uri="{FF2B5EF4-FFF2-40B4-BE49-F238E27FC236}">
                  <a16:creationId xmlns:a16="http://schemas.microsoft.com/office/drawing/2014/main" id="{D2C2E069-1F19-45FB-AA55-108E953F2EC2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581094" y="3361185"/>
              <a:ext cx="714573" cy="643823"/>
            </a:xfrm>
            <a:prstGeom prst="rect">
              <a:avLst/>
            </a:prstGeom>
          </p:spPr>
        </p:pic>
        <p:sp>
          <p:nvSpPr>
            <p:cNvPr id="3" name="ZoneTexte 2">
              <a:extLst>
                <a:ext uri="{FF2B5EF4-FFF2-40B4-BE49-F238E27FC236}">
                  <a16:creationId xmlns:a16="http://schemas.microsoft.com/office/drawing/2014/main" id="{82D0052B-3F2E-44C5-9755-D2D6C5ED8388}"/>
                </a:ext>
              </a:extLst>
            </p:cNvPr>
            <p:cNvSpPr txBox="1"/>
            <p:nvPr/>
          </p:nvSpPr>
          <p:spPr>
            <a:xfrm>
              <a:off x="152400" y="3035801"/>
              <a:ext cx="4216404" cy="12926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dirty="0">
                  <a:latin typeface="Source Sans Pro" panose="020B0503030403020204" pitchFamily="34" charset="0"/>
                </a:rPr>
                <a:t>Health Terminology Server</a:t>
              </a:r>
            </a:p>
            <a:p>
              <a:pPr algn="r"/>
              <a:endParaRPr lang="en-US" dirty="0">
                <a:latin typeface="Source Sans Pro" panose="020B0503030403020204" pitchFamily="34" charset="0"/>
              </a:endParaRPr>
            </a:p>
            <a:p>
              <a:pPr algn="r"/>
              <a:r>
                <a:rPr lang="en-US" sz="2400" dirty="0">
                  <a:latin typeface="Source Sans Pro" panose="020B0503030403020204" pitchFamily="34" charset="0"/>
                </a:rPr>
                <a:t>  </a:t>
              </a:r>
            </a:p>
            <a:p>
              <a:pPr algn="r"/>
              <a:r>
                <a:rPr lang="en-US" dirty="0">
                  <a:latin typeface="Source Sans Pro" panose="020B0503030403020204" pitchFamily="34" charset="0"/>
                </a:rPr>
                <a:t>Health products &amp; services Catalog Server</a:t>
              </a:r>
            </a:p>
          </p:txBody>
        </p:sp>
      </p:grpSp>
      <p:grpSp>
        <p:nvGrpSpPr>
          <p:cNvPr id="6" name="Groupe 5">
            <a:extLst>
              <a:ext uri="{FF2B5EF4-FFF2-40B4-BE49-F238E27FC236}">
                <a16:creationId xmlns:a16="http://schemas.microsoft.com/office/drawing/2014/main" id="{0313FA79-5F05-4764-B3CE-863E5D6D7E77}"/>
              </a:ext>
            </a:extLst>
          </p:cNvPr>
          <p:cNvGrpSpPr/>
          <p:nvPr/>
        </p:nvGrpSpPr>
        <p:grpSpPr>
          <a:xfrm>
            <a:off x="8152998" y="4412745"/>
            <a:ext cx="3528457" cy="1241771"/>
            <a:chOff x="7566640" y="3361185"/>
            <a:chExt cx="3528457" cy="1241771"/>
          </a:xfrm>
        </p:grpSpPr>
        <p:grpSp>
          <p:nvGrpSpPr>
            <p:cNvPr id="5" name="Groupe 4">
              <a:extLst>
                <a:ext uri="{FF2B5EF4-FFF2-40B4-BE49-F238E27FC236}">
                  <a16:creationId xmlns:a16="http://schemas.microsoft.com/office/drawing/2014/main" id="{CA98DBC7-DC11-4531-BEDC-0ACB1D867ED7}"/>
                </a:ext>
              </a:extLst>
            </p:cNvPr>
            <p:cNvGrpSpPr/>
            <p:nvPr/>
          </p:nvGrpSpPr>
          <p:grpSpPr>
            <a:xfrm>
              <a:off x="7866871" y="3361185"/>
              <a:ext cx="2856341" cy="643824"/>
              <a:chOff x="7866871" y="3361185"/>
              <a:chExt cx="2856341" cy="643824"/>
            </a:xfrm>
          </p:grpSpPr>
          <p:pic>
            <p:nvPicPr>
              <p:cNvPr id="26" name="Image 25">
                <a:extLst>
                  <a:ext uri="{FF2B5EF4-FFF2-40B4-BE49-F238E27FC236}">
                    <a16:creationId xmlns:a16="http://schemas.microsoft.com/office/drawing/2014/main" id="{6C5F5B30-BC53-4875-B78A-D9681DEA621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866871" y="3361185"/>
                <a:ext cx="715360" cy="643824"/>
              </a:xfrm>
              <a:prstGeom prst="rect">
                <a:avLst/>
              </a:prstGeom>
            </p:spPr>
          </p:pic>
          <p:pic>
            <p:nvPicPr>
              <p:cNvPr id="31" name="Image 30">
                <a:extLst>
                  <a:ext uri="{FF2B5EF4-FFF2-40B4-BE49-F238E27FC236}">
                    <a16:creationId xmlns:a16="http://schemas.microsoft.com/office/drawing/2014/main" id="{322ACEC4-49CE-4588-9C8E-C03D43DEE55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949357" y="3361186"/>
                <a:ext cx="714573" cy="643823"/>
              </a:xfrm>
              <a:prstGeom prst="rect">
                <a:avLst/>
              </a:prstGeom>
            </p:spPr>
          </p:pic>
          <p:pic>
            <p:nvPicPr>
              <p:cNvPr id="32" name="Image 31">
                <a:extLst>
                  <a:ext uri="{FF2B5EF4-FFF2-40B4-BE49-F238E27FC236}">
                    <a16:creationId xmlns:a16="http://schemas.microsoft.com/office/drawing/2014/main" id="{0119BF08-B786-4AD1-84C9-C9929366C97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008639" y="3361185"/>
                <a:ext cx="714573" cy="643823"/>
              </a:xfrm>
              <a:prstGeom prst="rect">
                <a:avLst/>
              </a:prstGeom>
            </p:spPr>
          </p:pic>
        </p:grpSp>
        <p:sp>
          <p:nvSpPr>
            <p:cNvPr id="34" name="ZoneTexte 33">
              <a:extLst>
                <a:ext uri="{FF2B5EF4-FFF2-40B4-BE49-F238E27FC236}">
                  <a16:creationId xmlns:a16="http://schemas.microsoft.com/office/drawing/2014/main" id="{C34AB430-E2D9-4A1B-9132-32C4E28716F3}"/>
                </a:ext>
              </a:extLst>
            </p:cNvPr>
            <p:cNvSpPr txBox="1"/>
            <p:nvPr/>
          </p:nvSpPr>
          <p:spPr>
            <a:xfrm>
              <a:off x="7566640" y="4018181"/>
              <a:ext cx="131902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dirty="0">
                  <a:latin typeface="Source Sans Pro" panose="020B0503030403020204" pitchFamily="34" charset="0"/>
                </a:rPr>
                <a:t>Drugs</a:t>
              </a:r>
            </a:p>
          </p:txBody>
        </p:sp>
        <p:sp>
          <p:nvSpPr>
            <p:cNvPr id="35" name="ZoneTexte 34">
              <a:extLst>
                <a:ext uri="{FF2B5EF4-FFF2-40B4-BE49-F238E27FC236}">
                  <a16:creationId xmlns:a16="http://schemas.microsoft.com/office/drawing/2014/main" id="{3B44A4E2-1FC7-4C0E-A235-95A77377566D}"/>
                </a:ext>
              </a:extLst>
            </p:cNvPr>
            <p:cNvSpPr txBox="1"/>
            <p:nvPr/>
          </p:nvSpPr>
          <p:spPr>
            <a:xfrm>
              <a:off x="8630983" y="4018181"/>
              <a:ext cx="1419905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dirty="0">
                  <a:latin typeface="Source Sans Pro" panose="020B0503030403020204" pitchFamily="34" charset="0"/>
                </a:rPr>
                <a:t>Medical devices</a:t>
              </a:r>
            </a:p>
          </p:txBody>
        </p:sp>
        <p:sp>
          <p:nvSpPr>
            <p:cNvPr id="36" name="ZoneTexte 35">
              <a:extLst>
                <a:ext uri="{FF2B5EF4-FFF2-40B4-BE49-F238E27FC236}">
                  <a16:creationId xmlns:a16="http://schemas.microsoft.com/office/drawing/2014/main" id="{08E0127C-5387-4CA6-94AF-F7E467C15851}"/>
                </a:ext>
              </a:extLst>
            </p:cNvPr>
            <p:cNvSpPr txBox="1"/>
            <p:nvPr/>
          </p:nvSpPr>
          <p:spPr>
            <a:xfrm>
              <a:off x="9675192" y="4013594"/>
              <a:ext cx="1419905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dirty="0">
                  <a:latin typeface="Source Sans Pro" panose="020B0503030403020204" pitchFamily="34" charset="0"/>
                </a:rPr>
                <a:t>Laboratory medicine</a:t>
              </a:r>
            </a:p>
          </p:txBody>
        </p:sp>
      </p:grpSp>
      <p:sp>
        <p:nvSpPr>
          <p:cNvPr id="38" name="ZoneTexte 37">
            <a:extLst>
              <a:ext uri="{FF2B5EF4-FFF2-40B4-BE49-F238E27FC236}">
                <a16:creationId xmlns:a16="http://schemas.microsoft.com/office/drawing/2014/main" id="{A17AA24E-A24A-4597-95C6-084168A2B8EF}"/>
              </a:ext>
            </a:extLst>
          </p:cNvPr>
          <p:cNvSpPr txBox="1"/>
          <p:nvPr/>
        </p:nvSpPr>
        <p:spPr>
          <a:xfrm>
            <a:off x="7938879" y="3977271"/>
            <a:ext cx="39037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latin typeface="Source Sans Pro" panose="020B0503030403020204" pitchFamily="34" charset="0"/>
              </a:rPr>
              <a:t>Semantic metathesauri</a:t>
            </a:r>
          </a:p>
        </p:txBody>
      </p:sp>
      <p:pic>
        <p:nvPicPr>
          <p:cNvPr id="39" name="Image 38">
            <a:extLst>
              <a:ext uri="{FF2B5EF4-FFF2-40B4-BE49-F238E27FC236}">
                <a16:creationId xmlns:a16="http://schemas.microsoft.com/office/drawing/2014/main" id="{006C4D50-4C92-4DE5-B87F-ADA0698C0E7A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324101" y="4448344"/>
            <a:ext cx="1407646" cy="604115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403F7888-1D66-4E54-AB34-32C6EA4CAD79}"/>
              </a:ext>
            </a:extLst>
          </p:cNvPr>
          <p:cNvPicPr>
            <a:picLocks noChangeAspect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816" r="15880"/>
          <a:stretch/>
        </p:blipFill>
        <p:spPr>
          <a:xfrm>
            <a:off x="4783555" y="4159488"/>
            <a:ext cx="2736081" cy="2549815"/>
          </a:xfrm>
          <a:prstGeom prst="rect">
            <a:avLst/>
          </a:prstGeom>
        </p:spPr>
      </p:pic>
      <p:sp>
        <p:nvSpPr>
          <p:cNvPr id="42" name="Espace réservé du numéro de diapositive 4">
            <a:extLst>
              <a:ext uri="{FF2B5EF4-FFF2-40B4-BE49-F238E27FC236}">
                <a16:creationId xmlns:a16="http://schemas.microsoft.com/office/drawing/2014/main" id="{0EE386AF-D372-4A5D-BF0C-72246D60365E}"/>
              </a:ext>
            </a:extLst>
          </p:cNvPr>
          <p:cNvSpPr txBox="1">
            <a:spLocks/>
          </p:cNvSpPr>
          <p:nvPr/>
        </p:nvSpPr>
        <p:spPr>
          <a:xfrm>
            <a:off x="10495428" y="6256600"/>
            <a:ext cx="858371" cy="365125"/>
          </a:xfrm>
          <a:prstGeom prst="rect">
            <a:avLst/>
          </a:prstGeom>
        </p:spPr>
        <p:txBody>
          <a:bodyPr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bg1"/>
                </a:solidFill>
                <a:latin typeface="Source Sans Pro" panose="020B0503030403020204" pitchFamily="34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5E9A1D3-120E-42F1-A00A-A8BB2228AECB}" type="slidenum">
              <a:rPr kumimoji="0" lang="en-US" sz="1800" b="0" i="0" u="none" strike="noStrike" kern="1200" cap="none" spc="0" normalizeH="0" baseline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ource Sans Pro" panose="020B0503030403020204" pitchFamily="34" charset="0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US" sz="1800" b="0" i="0" u="none" strike="noStrike" kern="1200" cap="none" spc="0" normalizeH="0" baseline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ource Sans Pro" panose="020B0503030403020204" pitchFamily="34" charset="0"/>
              <a:ea typeface="+mn-ea"/>
              <a:cs typeface="+mn-cs"/>
            </a:endParaRPr>
          </a:p>
        </p:txBody>
      </p:sp>
      <p:grpSp>
        <p:nvGrpSpPr>
          <p:cNvPr id="12" name="Groupe 11">
            <a:extLst>
              <a:ext uri="{FF2B5EF4-FFF2-40B4-BE49-F238E27FC236}">
                <a16:creationId xmlns:a16="http://schemas.microsoft.com/office/drawing/2014/main" id="{542E83A9-8952-45E2-931B-EF9C1152EB9C}"/>
              </a:ext>
            </a:extLst>
          </p:cNvPr>
          <p:cNvGrpSpPr/>
          <p:nvPr/>
        </p:nvGrpSpPr>
        <p:grpSpPr>
          <a:xfrm>
            <a:off x="7505136" y="5631443"/>
            <a:ext cx="2124638" cy="1091667"/>
            <a:chOff x="7657536" y="5631443"/>
            <a:chExt cx="2124638" cy="1091667"/>
          </a:xfrm>
        </p:grpSpPr>
        <p:sp>
          <p:nvSpPr>
            <p:cNvPr id="2" name="Rectangle : coins arrondis 1">
              <a:extLst>
                <a:ext uri="{FF2B5EF4-FFF2-40B4-BE49-F238E27FC236}">
                  <a16:creationId xmlns:a16="http://schemas.microsoft.com/office/drawing/2014/main" id="{EAC6D2C6-C92E-48A8-9070-029633C4A736}"/>
                </a:ext>
              </a:extLst>
            </p:cNvPr>
            <p:cNvSpPr/>
            <p:nvPr/>
          </p:nvSpPr>
          <p:spPr>
            <a:xfrm>
              <a:off x="7733765" y="5867400"/>
              <a:ext cx="2048409" cy="855710"/>
            </a:xfrm>
            <a:prstGeom prst="roundRect">
              <a:avLst/>
            </a:prstGeom>
            <a:solidFill>
              <a:srgbClr val="75882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/>
                <a:t>Terminological expertise to EMR &amp; app vendors</a:t>
              </a:r>
            </a:p>
          </p:txBody>
        </p:sp>
        <p:sp>
          <p:nvSpPr>
            <p:cNvPr id="7" name="Flèche : haut 6">
              <a:extLst>
                <a:ext uri="{FF2B5EF4-FFF2-40B4-BE49-F238E27FC236}">
                  <a16:creationId xmlns:a16="http://schemas.microsoft.com/office/drawing/2014/main" id="{05A70018-32C0-4E7D-B7C2-9EF0A0BADF5A}"/>
                </a:ext>
              </a:extLst>
            </p:cNvPr>
            <p:cNvSpPr/>
            <p:nvPr/>
          </p:nvSpPr>
          <p:spPr>
            <a:xfrm rot="18550987">
              <a:off x="7467600" y="5821379"/>
              <a:ext cx="559243" cy="179371"/>
            </a:xfrm>
            <a:prstGeom prst="upArrow">
              <a:avLst/>
            </a:prstGeom>
            <a:solidFill>
              <a:srgbClr val="75882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</p:grpSp>
      <p:grpSp>
        <p:nvGrpSpPr>
          <p:cNvPr id="15" name="Groupe 14">
            <a:extLst>
              <a:ext uri="{FF2B5EF4-FFF2-40B4-BE49-F238E27FC236}">
                <a16:creationId xmlns:a16="http://schemas.microsoft.com/office/drawing/2014/main" id="{CEB4A7A8-6ECA-4D18-A7D1-C06084244781}"/>
              </a:ext>
            </a:extLst>
          </p:cNvPr>
          <p:cNvGrpSpPr/>
          <p:nvPr/>
        </p:nvGrpSpPr>
        <p:grpSpPr>
          <a:xfrm>
            <a:off x="3327516" y="317521"/>
            <a:ext cx="5303975" cy="585798"/>
            <a:chOff x="3327516" y="317521"/>
            <a:chExt cx="5303975" cy="585798"/>
          </a:xfrm>
        </p:grpSpPr>
        <p:sp>
          <p:nvSpPr>
            <p:cNvPr id="40" name="Rectangle : coins arrondis 39">
              <a:extLst>
                <a:ext uri="{FF2B5EF4-FFF2-40B4-BE49-F238E27FC236}">
                  <a16:creationId xmlns:a16="http://schemas.microsoft.com/office/drawing/2014/main" id="{686C5215-0B42-42A5-BC47-9AC39C3BCE8D}"/>
                </a:ext>
              </a:extLst>
            </p:cNvPr>
            <p:cNvSpPr/>
            <p:nvPr/>
          </p:nvSpPr>
          <p:spPr>
            <a:xfrm>
              <a:off x="3506573" y="317521"/>
              <a:ext cx="4962830" cy="429581"/>
            </a:xfrm>
            <a:prstGeom prst="roundRect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/>
                <a:t>SNOMED CT Translation agreement signed in 2015</a:t>
              </a:r>
            </a:p>
          </p:txBody>
        </p:sp>
        <p:sp>
          <p:nvSpPr>
            <p:cNvPr id="14" name="Triangle isocèle 13">
              <a:extLst>
                <a:ext uri="{FF2B5EF4-FFF2-40B4-BE49-F238E27FC236}">
                  <a16:creationId xmlns:a16="http://schemas.microsoft.com/office/drawing/2014/main" id="{ABC3E46C-13E2-4A9D-9789-1999FDA01648}"/>
                </a:ext>
              </a:extLst>
            </p:cNvPr>
            <p:cNvSpPr/>
            <p:nvPr/>
          </p:nvSpPr>
          <p:spPr>
            <a:xfrm flipV="1">
              <a:off x="5802251" y="760848"/>
              <a:ext cx="371475" cy="142471"/>
            </a:xfrm>
            <a:prstGeom prst="triangle">
              <a:avLst/>
            </a:prstGeom>
            <a:solidFill>
              <a:srgbClr val="75882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Triangle isocèle 42">
              <a:extLst>
                <a:ext uri="{FF2B5EF4-FFF2-40B4-BE49-F238E27FC236}">
                  <a16:creationId xmlns:a16="http://schemas.microsoft.com/office/drawing/2014/main" id="{2DB051E8-DD1E-43EC-A286-CBFFDC57426B}"/>
                </a:ext>
              </a:extLst>
            </p:cNvPr>
            <p:cNvSpPr/>
            <p:nvPr/>
          </p:nvSpPr>
          <p:spPr>
            <a:xfrm rot="5400000" flipV="1">
              <a:off x="3213014" y="452933"/>
              <a:ext cx="371475" cy="142471"/>
            </a:xfrm>
            <a:prstGeom prst="triangl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Triangle isocèle 43">
              <a:extLst>
                <a:ext uri="{FF2B5EF4-FFF2-40B4-BE49-F238E27FC236}">
                  <a16:creationId xmlns:a16="http://schemas.microsoft.com/office/drawing/2014/main" id="{CB3726C8-38B2-4AC2-B373-0E8AC9926FC3}"/>
                </a:ext>
              </a:extLst>
            </p:cNvPr>
            <p:cNvSpPr/>
            <p:nvPr/>
          </p:nvSpPr>
          <p:spPr>
            <a:xfrm rot="16200000" flipH="1" flipV="1">
              <a:off x="8374518" y="452933"/>
              <a:ext cx="371475" cy="142471"/>
            </a:xfrm>
            <a:prstGeom prst="triangl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2055252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re 1"/>
          <p:cNvSpPr txBox="1">
            <a:spLocks/>
          </p:cNvSpPr>
          <p:nvPr/>
        </p:nvSpPr>
        <p:spPr>
          <a:xfrm>
            <a:off x="1380931" y="584436"/>
            <a:ext cx="10325399" cy="78840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b="1">
                <a:solidFill>
                  <a:srgbClr val="74872C"/>
                </a:solidFill>
                <a:latin typeface="Source Sans Pro" panose="020B0503030403020204" pitchFamily="34" charset="0"/>
              </a:rPr>
              <a:t>PHAST’s use of SNOMED CT</a:t>
            </a:r>
          </a:p>
        </p:txBody>
      </p:sp>
      <p:sp>
        <p:nvSpPr>
          <p:cNvPr id="14" name="Espace réservé du contenu 2">
            <a:extLst>
              <a:ext uri="{FF2B5EF4-FFF2-40B4-BE49-F238E27FC236}">
                <a16:creationId xmlns:a16="http://schemas.microsoft.com/office/drawing/2014/main" id="{FA7B2472-850F-458B-BAD2-842EC8786981}"/>
              </a:ext>
            </a:extLst>
          </p:cNvPr>
          <p:cNvSpPr txBox="1">
            <a:spLocks/>
          </p:cNvSpPr>
          <p:nvPr/>
        </p:nvSpPr>
        <p:spPr>
          <a:xfrm>
            <a:off x="1380930" y="1595530"/>
            <a:ext cx="9927772" cy="470634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33400" indent="-533400">
              <a:buFont typeface="Wingdings" panose="05000000000000000000" pitchFamily="2" charset="2"/>
              <a:buChar char="q"/>
            </a:pPr>
            <a:r>
              <a:rPr lang="en-US" sz="2400" dirty="0">
                <a:solidFill>
                  <a:srgbClr val="75882C"/>
                </a:solidFill>
                <a:latin typeface="Source Sans Pro" panose="020B0503030403020204" pitchFamily="34" charset="0"/>
              </a:rPr>
              <a:t>Laboratory medicine: </a:t>
            </a:r>
          </a:p>
          <a:p>
            <a:pPr marL="895350" lvl="1">
              <a:buFont typeface="Wingdings" panose="05000000000000000000" pitchFamily="2" charset="2"/>
              <a:buChar char="§"/>
            </a:pP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Source Sans Pro" panose="020B0503030403020204" pitchFamily="34" charset="0"/>
              </a:rPr>
              <a:t>order clinical context (e.g. reason, symptoms, condition, treatment, procedure …)</a:t>
            </a:r>
          </a:p>
          <a:p>
            <a:pPr marL="895350" lvl="1">
              <a:buFont typeface="Wingdings" panose="05000000000000000000" pitchFamily="2" charset="2"/>
              <a:buChar char="§"/>
            </a:pP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Source Sans Pro" panose="020B0503030403020204" pitchFamily="34" charset="0"/>
              </a:rPr>
              <a:t>in vitro diagnostic specimens and containers</a:t>
            </a:r>
          </a:p>
          <a:p>
            <a:pPr marL="895350" lvl="1">
              <a:buFont typeface="Wingdings" panose="05000000000000000000" pitchFamily="2" charset="2"/>
              <a:buChar char="§"/>
            </a:pP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Source Sans Pro" panose="020B0503030403020204" pitchFamily="34" charset="0"/>
              </a:rPr>
              <a:t>qualitative results in laboratory medicine (e.g. microbiology)</a:t>
            </a:r>
          </a:p>
          <a:p>
            <a:pPr marL="533400" indent="-533400">
              <a:buFont typeface="Wingdings" panose="05000000000000000000" pitchFamily="2" charset="2"/>
              <a:buChar char="q"/>
            </a:pPr>
            <a:r>
              <a:rPr lang="en-US" sz="2400" dirty="0">
                <a:solidFill>
                  <a:srgbClr val="75882C"/>
                </a:solidFill>
                <a:latin typeface="Source Sans Pro" panose="020B0503030403020204" pitchFamily="34" charset="0"/>
              </a:rPr>
              <a:t>Drugs:</a:t>
            </a:r>
          </a:p>
          <a:p>
            <a:pPr marL="895350" lvl="1">
              <a:buFont typeface="Wingdings" panose="05000000000000000000" pitchFamily="2" charset="2"/>
              <a:buChar char="§"/>
            </a:pP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Source Sans Pro" panose="020B0503030403020204" pitchFamily="34" charset="0"/>
              </a:rPr>
              <a:t>clinical drugs, ingredients, strengths</a:t>
            </a:r>
          </a:p>
          <a:p>
            <a:pPr marL="895350" lvl="1">
              <a:buFont typeface="Wingdings" panose="05000000000000000000" pitchFamily="2" charset="2"/>
              <a:buChar char="§"/>
            </a:pP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Source Sans Pro" panose="020B0503030403020204" pitchFamily="34" charset="0"/>
              </a:rPr>
              <a:t>dose forms, administration routes</a:t>
            </a:r>
          </a:p>
          <a:p>
            <a:pPr marL="895350" lvl="1">
              <a:buFont typeface="Wingdings" panose="05000000000000000000" pitchFamily="2" charset="2"/>
              <a:buChar char="§"/>
            </a:pP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Source Sans Pro" panose="020B0503030403020204" pitchFamily="34" charset="0"/>
              </a:rPr>
              <a:t>contraindications and indications</a:t>
            </a:r>
          </a:p>
          <a:p>
            <a:pPr marL="533400" indent="-533400">
              <a:buFont typeface="Wingdings" panose="05000000000000000000" pitchFamily="2" charset="2"/>
              <a:buChar char="q"/>
            </a:pPr>
            <a:r>
              <a:rPr lang="en-US" sz="2400" dirty="0">
                <a:solidFill>
                  <a:srgbClr val="75882C"/>
                </a:solidFill>
                <a:latin typeface="Source Sans Pro" panose="020B0503030403020204" pitchFamily="34" charset="0"/>
              </a:rPr>
              <a:t>Medical devices:</a:t>
            </a:r>
          </a:p>
          <a:p>
            <a:pPr marL="895350" lvl="1">
              <a:buFont typeface="Wingdings" panose="05000000000000000000" pitchFamily="2" charset="2"/>
              <a:buChar char="§"/>
            </a:pP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Source Sans Pro" panose="020B0503030403020204" pitchFamily="34" charset="0"/>
              </a:rPr>
              <a:t>Categories of devices</a:t>
            </a:r>
          </a:p>
          <a:p>
            <a:pPr marL="533400" indent="-533400">
              <a:buFont typeface="Wingdings" panose="05000000000000000000" pitchFamily="2" charset="2"/>
              <a:buChar char="q"/>
            </a:pPr>
            <a:r>
              <a:rPr lang="en-US" sz="2400" dirty="0">
                <a:solidFill>
                  <a:srgbClr val="75882C"/>
                </a:solidFill>
                <a:latin typeface="Source Sans Pro" panose="020B0503030403020204" pitchFamily="34" charset="0"/>
              </a:rPr>
              <a:t>Clinical use:</a:t>
            </a:r>
          </a:p>
          <a:p>
            <a:pPr marL="895350" lvl="1">
              <a:buFont typeface="Wingdings" panose="05000000000000000000" pitchFamily="2" charset="2"/>
              <a:buChar char="§"/>
            </a:pP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Source Sans Pro" panose="020B0503030403020204" pitchFamily="34" charset="0"/>
              </a:rPr>
              <a:t>Build value sets (patient history, reason for encounter, allergies …), and mappings</a:t>
            </a:r>
          </a:p>
        </p:txBody>
      </p:sp>
      <p:sp>
        <p:nvSpPr>
          <p:cNvPr id="15" name="Espace réservé du numéro de diapositive 1">
            <a:extLst>
              <a:ext uri="{FF2B5EF4-FFF2-40B4-BE49-F238E27FC236}">
                <a16:creationId xmlns:a16="http://schemas.microsoft.com/office/drawing/2014/main" id="{EAA6E66E-944E-473B-8233-A5113B5C3EF6}"/>
              </a:ext>
            </a:extLst>
          </p:cNvPr>
          <p:cNvSpPr txBox="1">
            <a:spLocks/>
          </p:cNvSpPr>
          <p:nvPr/>
        </p:nvSpPr>
        <p:spPr>
          <a:xfrm>
            <a:off x="11068083" y="6265836"/>
            <a:ext cx="858371" cy="365125"/>
          </a:xfrm>
          <a:prstGeom prst="rect">
            <a:avLst/>
          </a:prstGeom>
        </p:spPr>
        <p:txBody>
          <a:bodyPr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A5E9A1D3-120E-42F1-A00A-A8BB2228AECB}" type="slidenum">
              <a:rPr lang="en-US" smtClean="0">
                <a:solidFill>
                  <a:srgbClr val="97B139"/>
                </a:solidFill>
                <a:latin typeface="Source Sans Pro" panose="020B0503030403020204" pitchFamily="34" charset="0"/>
              </a:rPr>
              <a:pPr algn="r"/>
              <a:t>3</a:t>
            </a:fld>
            <a:endParaRPr lang="en-US">
              <a:solidFill>
                <a:srgbClr val="97B139"/>
              </a:solidFill>
              <a:latin typeface="Source Sans Pro" panose="020B0503030403020204" pitchFamily="34" charset="0"/>
            </a:endParaRPr>
          </a:p>
        </p:txBody>
      </p:sp>
      <p:cxnSp>
        <p:nvCxnSpPr>
          <p:cNvPr id="17" name="Connecteur droit 16">
            <a:extLst>
              <a:ext uri="{FF2B5EF4-FFF2-40B4-BE49-F238E27FC236}">
                <a16:creationId xmlns:a16="http://schemas.microsoft.com/office/drawing/2014/main" id="{AFEB395E-F228-4B53-9711-4B92EA7738FD}"/>
              </a:ext>
            </a:extLst>
          </p:cNvPr>
          <p:cNvCxnSpPr>
            <a:cxnSpLocks/>
          </p:cNvCxnSpPr>
          <p:nvPr/>
        </p:nvCxnSpPr>
        <p:spPr>
          <a:xfrm>
            <a:off x="2584" y="1224831"/>
            <a:ext cx="11703746" cy="0"/>
          </a:xfrm>
          <a:prstGeom prst="line">
            <a:avLst/>
          </a:prstGeom>
          <a:ln w="34925">
            <a:solidFill>
              <a:srgbClr val="74872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848609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re 1"/>
          <p:cNvSpPr txBox="1">
            <a:spLocks/>
          </p:cNvSpPr>
          <p:nvPr/>
        </p:nvSpPr>
        <p:spPr>
          <a:xfrm>
            <a:off x="653143" y="229866"/>
            <a:ext cx="10325399" cy="78840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b="1" dirty="0">
                <a:solidFill>
                  <a:srgbClr val="74872C"/>
                </a:solidFill>
                <a:latin typeface="Source Sans Pro" panose="020B0503030403020204" pitchFamily="34" charset="0"/>
              </a:rPr>
              <a:t>The French Translation Project Group</a:t>
            </a:r>
          </a:p>
        </p:txBody>
      </p:sp>
      <p:sp>
        <p:nvSpPr>
          <p:cNvPr id="14" name="Espace réservé du contenu 2">
            <a:extLst>
              <a:ext uri="{FF2B5EF4-FFF2-40B4-BE49-F238E27FC236}">
                <a16:creationId xmlns:a16="http://schemas.microsoft.com/office/drawing/2014/main" id="{FA7B2472-850F-458B-BAD2-842EC8786981}"/>
              </a:ext>
            </a:extLst>
          </p:cNvPr>
          <p:cNvSpPr txBox="1">
            <a:spLocks/>
          </p:cNvSpPr>
          <p:nvPr/>
        </p:nvSpPr>
        <p:spPr>
          <a:xfrm>
            <a:off x="3013791" y="1222313"/>
            <a:ext cx="8649477" cy="4902284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33400" indent="-533400">
              <a:buFont typeface="Wingdings" panose="05000000000000000000" pitchFamily="2" charset="2"/>
              <a:buChar char="q"/>
            </a:pPr>
            <a:r>
              <a:rPr lang="en-US" sz="2400" dirty="0">
                <a:solidFill>
                  <a:srgbClr val="75882C"/>
                </a:solidFill>
                <a:latin typeface="Source Sans Pro" panose="020B0503030403020204" pitchFamily="34" charset="0"/>
              </a:rPr>
              <a:t>Belgium</a:t>
            </a:r>
          </a:p>
          <a:p>
            <a:pPr marL="895350" lvl="1">
              <a:buFont typeface="Wingdings" panose="05000000000000000000" pitchFamily="2" charset="2"/>
              <a:buChar char="§"/>
            </a:pPr>
            <a:r>
              <a:rPr lang="fr-FR"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Source Sans Pro" panose="020B0503030403020204" pitchFamily="34" charset="0"/>
              </a:rPr>
              <a:t>NRC: Service public fédéral - Santé publique, sécurité de la chaîne alimentaire et environnement (</a:t>
            </a:r>
            <a:r>
              <a:rPr lang="fr-FR" sz="1800" dirty="0">
                <a:latin typeface="Source Sans Pro" panose="020B0503030403020204" pitchFamily="34" charset="0"/>
              </a:rPr>
              <a:t>Katrien Scheerlinck</a:t>
            </a:r>
            <a:r>
              <a:rPr lang="fr-FR"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Source Sans Pro" panose="020B0503030403020204" pitchFamily="34" charset="0"/>
              </a:rPr>
              <a:t>, </a:t>
            </a:r>
            <a:r>
              <a:rPr lang="fr-FR" sz="1800" dirty="0">
                <a:latin typeface="Source Sans Pro" panose="020B0503030403020204" pitchFamily="34" charset="0"/>
              </a:rPr>
              <a:t>Ingrid Mertens</a:t>
            </a:r>
            <a:r>
              <a:rPr lang="fr-FR"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Source Sans Pro" panose="020B0503030403020204" pitchFamily="34" charset="0"/>
              </a:rPr>
              <a:t>, </a:t>
            </a:r>
            <a:r>
              <a:rPr lang="fr-FR" sz="1800" dirty="0">
                <a:latin typeface="Source Sans Pro" panose="020B0503030403020204" pitchFamily="34" charset="0"/>
              </a:rPr>
              <a:t>David Op de Beeck</a:t>
            </a:r>
            <a:r>
              <a:rPr lang="fr-FR"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Source Sans Pro" panose="020B0503030403020204" pitchFamily="34" charset="0"/>
              </a:rPr>
              <a:t>)</a:t>
            </a:r>
          </a:p>
          <a:p>
            <a:pPr marL="895350" lvl="1">
              <a:buFont typeface="Wingdings" panose="05000000000000000000" pitchFamily="2" charset="2"/>
              <a:buChar char="§"/>
            </a:pPr>
            <a:r>
              <a:rPr lang="fr-FR"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Source Sans Pro" panose="020B0503030403020204" pitchFamily="34" charset="0"/>
              </a:rPr>
              <a:t>Cliniques Universitaires Saint-Luc UCL (</a:t>
            </a:r>
            <a:r>
              <a:rPr lang="fr-FR" sz="1800" dirty="0">
                <a:latin typeface="Source Sans Pro" panose="020B0503030403020204" pitchFamily="34" charset="0"/>
              </a:rPr>
              <a:t>Claire </a:t>
            </a:r>
            <a:r>
              <a:rPr lang="fr-FR" sz="1800" dirty="0" err="1">
                <a:latin typeface="Source Sans Pro" panose="020B0503030403020204" pitchFamily="34" charset="0"/>
              </a:rPr>
              <a:t>Beguin</a:t>
            </a:r>
            <a:r>
              <a:rPr lang="fr-FR"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Source Sans Pro" panose="020B0503030403020204" pitchFamily="34" charset="0"/>
              </a:rPr>
              <a:t>)</a:t>
            </a:r>
          </a:p>
          <a:p>
            <a:pPr marL="533400" indent="-533400">
              <a:buFont typeface="Wingdings" panose="05000000000000000000" pitchFamily="2" charset="2"/>
              <a:buChar char="q"/>
            </a:pPr>
            <a:r>
              <a:rPr lang="en-US" sz="2400" dirty="0">
                <a:solidFill>
                  <a:srgbClr val="75882C"/>
                </a:solidFill>
                <a:latin typeface="Source Sans Pro" panose="020B0503030403020204" pitchFamily="34" charset="0"/>
              </a:rPr>
              <a:t>Canada</a:t>
            </a:r>
          </a:p>
          <a:p>
            <a:pPr marL="895350" lvl="1">
              <a:lnSpc>
                <a:spcPct val="100000"/>
              </a:lnSpc>
              <a:buFont typeface="Wingdings" panose="05000000000000000000" pitchFamily="2" charset="2"/>
              <a:buChar char="§"/>
            </a:pPr>
            <a:r>
              <a:rPr lang="en-US"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Source Sans Pro" panose="020B0503030403020204" pitchFamily="34" charset="0"/>
              </a:rPr>
              <a:t>NRC: Health Infoway (</a:t>
            </a:r>
            <a:r>
              <a:rPr lang="en-US" sz="1800" dirty="0">
                <a:latin typeface="Source Sans Pro" panose="020B0503030403020204" pitchFamily="34" charset="0"/>
              </a:rPr>
              <a:t>Linda Parisien</a:t>
            </a:r>
            <a:r>
              <a:rPr lang="en-US"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Source Sans Pro" panose="020B0503030403020204" pitchFamily="34" charset="0"/>
              </a:rPr>
              <a:t>)</a:t>
            </a:r>
          </a:p>
          <a:p>
            <a:pPr marL="533400" indent="-533400">
              <a:buFont typeface="Wingdings" panose="05000000000000000000" pitchFamily="2" charset="2"/>
              <a:buChar char="q"/>
            </a:pPr>
            <a:r>
              <a:rPr lang="en-US" sz="2400" dirty="0">
                <a:solidFill>
                  <a:srgbClr val="75882C"/>
                </a:solidFill>
                <a:latin typeface="Source Sans Pro" panose="020B0503030403020204" pitchFamily="34" charset="0"/>
              </a:rPr>
              <a:t>France</a:t>
            </a:r>
          </a:p>
          <a:p>
            <a:pPr marL="895350" lvl="1">
              <a:buFont typeface="Wingdings" panose="05000000000000000000" pitchFamily="2" charset="2"/>
              <a:buChar char="§"/>
            </a:pPr>
            <a:r>
              <a:rPr lang="en-US"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Source Sans Pro" panose="020B0503030403020204" pitchFamily="34" charset="0"/>
              </a:rPr>
              <a:t>PHAST (</a:t>
            </a:r>
            <a:r>
              <a:rPr lang="en-US" sz="1800" dirty="0">
                <a:latin typeface="Source Sans Pro" panose="020B0503030403020204" pitchFamily="34" charset="0"/>
              </a:rPr>
              <a:t>Valérie Desbois-Pelissier</a:t>
            </a:r>
            <a:r>
              <a:rPr lang="en-US"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Source Sans Pro" panose="020B0503030403020204" pitchFamily="34" charset="0"/>
              </a:rPr>
              <a:t>, </a:t>
            </a:r>
            <a:r>
              <a:rPr lang="en-US" sz="1800" dirty="0">
                <a:latin typeface="Source Sans Pro" panose="020B0503030403020204" pitchFamily="34" charset="0"/>
              </a:rPr>
              <a:t>Emilie Nguyen</a:t>
            </a:r>
            <a:r>
              <a:rPr lang="en-US"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Source Sans Pro" panose="020B0503030403020204" pitchFamily="34" charset="0"/>
              </a:rPr>
              <a:t>, </a:t>
            </a:r>
            <a:r>
              <a:rPr lang="en-US" sz="1800" dirty="0">
                <a:latin typeface="Source Sans Pro" panose="020B0503030403020204" pitchFamily="34" charset="0"/>
              </a:rPr>
              <a:t>Olivier Boux</a:t>
            </a:r>
            <a:r>
              <a:rPr lang="en-US"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Source Sans Pro" panose="020B0503030403020204" pitchFamily="34" charset="0"/>
              </a:rPr>
              <a:t>, </a:t>
            </a:r>
            <a:r>
              <a:rPr lang="en-US" sz="1800" dirty="0">
                <a:latin typeface="Source Sans Pro" panose="020B0503030403020204" pitchFamily="34" charset="0"/>
              </a:rPr>
              <a:t>François Macary</a:t>
            </a:r>
            <a:r>
              <a:rPr lang="en-US"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Source Sans Pro" panose="020B0503030403020204" pitchFamily="34" charset="0"/>
              </a:rPr>
              <a:t>)</a:t>
            </a:r>
          </a:p>
          <a:p>
            <a:pPr marL="533400" indent="-533400">
              <a:buFont typeface="Wingdings" panose="05000000000000000000" pitchFamily="2" charset="2"/>
              <a:buChar char="q"/>
            </a:pPr>
            <a:r>
              <a:rPr lang="en-US" sz="2400" dirty="0">
                <a:solidFill>
                  <a:srgbClr val="75882C"/>
                </a:solidFill>
                <a:latin typeface="Source Sans Pro" panose="020B0503030403020204" pitchFamily="34" charset="0"/>
              </a:rPr>
              <a:t>Luxembourg</a:t>
            </a:r>
          </a:p>
          <a:p>
            <a:pPr marL="895350" lvl="1">
              <a:buFont typeface="Wingdings" panose="05000000000000000000" pitchFamily="2" charset="2"/>
              <a:buChar char="§"/>
            </a:pPr>
            <a:r>
              <a:rPr lang="en-US"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Source Sans Pro" panose="020B0503030403020204" pitchFamily="34" charset="0"/>
              </a:rPr>
              <a:t>NRC: Agence eSanté (</a:t>
            </a:r>
            <a:r>
              <a:rPr lang="en-US" sz="1800" dirty="0">
                <a:latin typeface="Source Sans Pro" panose="020B0503030403020204" pitchFamily="34" charset="0"/>
              </a:rPr>
              <a:t>Raffaella Vaccaroli</a:t>
            </a:r>
            <a:r>
              <a:rPr lang="en-US"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Source Sans Pro" panose="020B0503030403020204" pitchFamily="34" charset="0"/>
              </a:rPr>
              <a:t>, </a:t>
            </a:r>
            <a:r>
              <a:rPr lang="en-US" sz="1800" dirty="0">
                <a:latin typeface="Source Sans Pro" panose="020B0503030403020204" pitchFamily="34" charset="0"/>
              </a:rPr>
              <a:t>Samuel Danhardt</a:t>
            </a:r>
            <a:r>
              <a:rPr lang="en-US"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Source Sans Pro" panose="020B0503030403020204" pitchFamily="34" charset="0"/>
              </a:rPr>
              <a:t>)</a:t>
            </a:r>
          </a:p>
          <a:p>
            <a:pPr marL="533400" indent="-533400">
              <a:buFont typeface="Wingdings" panose="05000000000000000000" pitchFamily="2" charset="2"/>
              <a:buChar char="q"/>
            </a:pPr>
            <a:r>
              <a:rPr lang="en-US" sz="2400" dirty="0">
                <a:solidFill>
                  <a:srgbClr val="75882C"/>
                </a:solidFill>
                <a:latin typeface="Source Sans Pro" panose="020B0503030403020204" pitchFamily="34" charset="0"/>
              </a:rPr>
              <a:t>Switzerland</a:t>
            </a:r>
          </a:p>
          <a:p>
            <a:pPr marL="895350" lvl="1">
              <a:buFont typeface="Wingdings" panose="05000000000000000000" pitchFamily="2" charset="2"/>
              <a:buChar char="§"/>
            </a:pPr>
            <a:r>
              <a:rPr lang="en-US"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Source Sans Pro" panose="020B0503030403020204" pitchFamily="34" charset="0"/>
              </a:rPr>
              <a:t>NRC: eHealth Suisse (</a:t>
            </a:r>
            <a:r>
              <a:rPr lang="en-US" sz="1800" dirty="0">
                <a:latin typeface="Source Sans Pro" panose="020B0503030403020204" pitchFamily="34" charset="0"/>
              </a:rPr>
              <a:t>Pero </a:t>
            </a:r>
            <a:r>
              <a:rPr lang="en-US" sz="1800" dirty="0" err="1">
                <a:latin typeface="Source Sans Pro" panose="020B0503030403020204" pitchFamily="34" charset="0"/>
              </a:rPr>
              <a:t>Grgic</a:t>
            </a:r>
            <a:r>
              <a:rPr lang="en-US"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Source Sans Pro" panose="020B0503030403020204" pitchFamily="34" charset="0"/>
              </a:rPr>
              <a:t>, </a:t>
            </a:r>
            <a:r>
              <a:rPr lang="en-US" sz="1800" dirty="0" err="1">
                <a:latin typeface="Source Sans Pro" panose="020B0503030403020204" pitchFamily="34" charset="0"/>
              </a:rPr>
              <a:t>Juerg</a:t>
            </a:r>
            <a:r>
              <a:rPr lang="en-US" sz="1800" dirty="0">
                <a:latin typeface="Source Sans Pro" panose="020B0503030403020204" pitchFamily="34" charset="0"/>
              </a:rPr>
              <a:t> </a:t>
            </a:r>
            <a:r>
              <a:rPr lang="en-US" sz="1800" dirty="0" err="1">
                <a:latin typeface="Source Sans Pro" panose="020B0503030403020204" pitchFamily="34" charset="0"/>
              </a:rPr>
              <a:t>Bleuer</a:t>
            </a:r>
            <a:r>
              <a:rPr lang="en-US"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Source Sans Pro" panose="020B0503030403020204" pitchFamily="34" charset="0"/>
              </a:rPr>
              <a:t>)</a:t>
            </a:r>
          </a:p>
          <a:p>
            <a:pPr marL="895350" lvl="1">
              <a:buFont typeface="Wingdings" panose="05000000000000000000" pitchFamily="2" charset="2"/>
              <a:buChar char="§"/>
            </a:pPr>
            <a:r>
              <a:rPr lang="en-US"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Source Sans Pro" panose="020B0503030403020204" pitchFamily="34" charset="0"/>
              </a:rPr>
              <a:t>Geneva University Hospitals (</a:t>
            </a:r>
            <a:r>
              <a:rPr lang="en-US" sz="1800" dirty="0">
                <a:latin typeface="Source Sans Pro" panose="020B0503030403020204" pitchFamily="34" charset="0"/>
              </a:rPr>
              <a:t>Christian Lovis</a:t>
            </a:r>
            <a:r>
              <a:rPr lang="en-US"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Source Sans Pro" panose="020B0503030403020204" pitchFamily="34" charset="0"/>
              </a:rPr>
              <a:t>, </a:t>
            </a:r>
            <a:r>
              <a:rPr lang="en-US" sz="1800" dirty="0">
                <a:latin typeface="Source Sans Pro" panose="020B0503030403020204" pitchFamily="34" charset="0"/>
              </a:rPr>
              <a:t>Christophe Gaudet-Blavignac</a:t>
            </a:r>
            <a:r>
              <a:rPr lang="en-US"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Source Sans Pro" panose="020B0503030403020204" pitchFamily="34" charset="0"/>
              </a:rPr>
              <a:t>)</a:t>
            </a:r>
          </a:p>
          <a:p>
            <a:pPr marL="895350" lvl="1">
              <a:buFont typeface="Wingdings" panose="05000000000000000000" pitchFamily="2" charset="2"/>
              <a:buChar char="§"/>
            </a:pPr>
            <a:r>
              <a:rPr lang="en-US"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Source Sans Pro" panose="020B0503030403020204" pitchFamily="34" charset="0"/>
              </a:rPr>
              <a:t>Haute Ecole de Gestion de Genève (</a:t>
            </a:r>
            <a:r>
              <a:rPr lang="en-US" sz="1800" dirty="0">
                <a:latin typeface="Source Sans Pro" panose="020B0503030403020204" pitchFamily="34" charset="0"/>
              </a:rPr>
              <a:t>Anaïs Mottaz</a:t>
            </a:r>
            <a:r>
              <a:rPr lang="en-US"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Source Sans Pro" panose="020B0503030403020204" pitchFamily="34" charset="0"/>
              </a:rPr>
              <a:t>, </a:t>
            </a:r>
            <a:r>
              <a:rPr lang="en-US" sz="1800" dirty="0">
                <a:latin typeface="Source Sans Pro" panose="020B0503030403020204" pitchFamily="34" charset="0"/>
              </a:rPr>
              <a:t>Luc Mottin</a:t>
            </a:r>
            <a:r>
              <a:rPr lang="en-US"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Source Sans Pro" panose="020B0503030403020204" pitchFamily="34" charset="0"/>
              </a:rPr>
              <a:t>)</a:t>
            </a:r>
          </a:p>
          <a:p>
            <a:pPr marL="895350" lvl="1">
              <a:buFont typeface="Wingdings" panose="05000000000000000000" pitchFamily="2" charset="2"/>
              <a:buChar char="§"/>
            </a:pPr>
            <a:endParaRPr lang="en-US" sz="2000" dirty="0">
              <a:solidFill>
                <a:schemeClr val="tx1">
                  <a:lumMod val="75000"/>
                  <a:lumOff val="25000"/>
                </a:schemeClr>
              </a:solidFill>
              <a:latin typeface="Source Sans Pro" panose="020B0503030403020204" pitchFamily="34" charset="0"/>
            </a:endParaRPr>
          </a:p>
          <a:p>
            <a:pPr marL="895350" lvl="1">
              <a:buFont typeface="Wingdings" panose="05000000000000000000" pitchFamily="2" charset="2"/>
              <a:buChar char="§"/>
            </a:pPr>
            <a:endParaRPr lang="en-US" sz="2000" dirty="0">
              <a:solidFill>
                <a:schemeClr val="tx1">
                  <a:lumMod val="75000"/>
                  <a:lumOff val="25000"/>
                </a:schemeClr>
              </a:solidFill>
              <a:latin typeface="Source Sans Pro" panose="020B0503030403020204" pitchFamily="34" charset="0"/>
            </a:endParaRPr>
          </a:p>
        </p:txBody>
      </p:sp>
      <p:sp>
        <p:nvSpPr>
          <p:cNvPr id="15" name="Espace réservé du numéro de diapositive 1">
            <a:extLst>
              <a:ext uri="{FF2B5EF4-FFF2-40B4-BE49-F238E27FC236}">
                <a16:creationId xmlns:a16="http://schemas.microsoft.com/office/drawing/2014/main" id="{EAA6E66E-944E-473B-8233-A5113B5C3EF6}"/>
              </a:ext>
            </a:extLst>
          </p:cNvPr>
          <p:cNvSpPr txBox="1">
            <a:spLocks/>
          </p:cNvSpPr>
          <p:nvPr/>
        </p:nvSpPr>
        <p:spPr>
          <a:xfrm>
            <a:off x="11068083" y="6265836"/>
            <a:ext cx="858371" cy="365125"/>
          </a:xfrm>
          <a:prstGeom prst="rect">
            <a:avLst/>
          </a:prstGeom>
        </p:spPr>
        <p:txBody>
          <a:bodyPr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A5E9A1D3-120E-42F1-A00A-A8BB2228AECB}" type="slidenum">
              <a:rPr lang="en-US" smtClean="0">
                <a:solidFill>
                  <a:srgbClr val="97B139"/>
                </a:solidFill>
                <a:latin typeface="Source Sans Pro" panose="020B0503030403020204" pitchFamily="34" charset="0"/>
              </a:rPr>
              <a:pPr algn="r"/>
              <a:t>4</a:t>
            </a:fld>
            <a:endParaRPr lang="en-US">
              <a:solidFill>
                <a:srgbClr val="97B139"/>
              </a:solidFill>
              <a:latin typeface="Source Sans Pro" panose="020B0503030403020204" pitchFamily="34" charset="0"/>
            </a:endParaRPr>
          </a:p>
        </p:txBody>
      </p:sp>
      <p:cxnSp>
        <p:nvCxnSpPr>
          <p:cNvPr id="17" name="Connecteur droit 16">
            <a:extLst>
              <a:ext uri="{FF2B5EF4-FFF2-40B4-BE49-F238E27FC236}">
                <a16:creationId xmlns:a16="http://schemas.microsoft.com/office/drawing/2014/main" id="{AFEB395E-F228-4B53-9711-4B92EA7738FD}"/>
              </a:ext>
            </a:extLst>
          </p:cNvPr>
          <p:cNvCxnSpPr>
            <a:cxnSpLocks/>
          </p:cNvCxnSpPr>
          <p:nvPr/>
        </p:nvCxnSpPr>
        <p:spPr>
          <a:xfrm>
            <a:off x="2584" y="870261"/>
            <a:ext cx="11703746" cy="0"/>
          </a:xfrm>
          <a:prstGeom prst="line">
            <a:avLst/>
          </a:prstGeom>
          <a:ln w="34925">
            <a:solidFill>
              <a:srgbClr val="74872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Groupe 4">
            <a:extLst>
              <a:ext uri="{FF2B5EF4-FFF2-40B4-BE49-F238E27FC236}">
                <a16:creationId xmlns:a16="http://schemas.microsoft.com/office/drawing/2014/main" id="{B6658DD4-3605-4DC5-844E-95976F62D2CB}"/>
              </a:ext>
            </a:extLst>
          </p:cNvPr>
          <p:cNvGrpSpPr/>
          <p:nvPr/>
        </p:nvGrpSpPr>
        <p:grpSpPr>
          <a:xfrm>
            <a:off x="466534" y="1529319"/>
            <a:ext cx="2985803" cy="4238673"/>
            <a:chOff x="149289" y="1529319"/>
            <a:chExt cx="2985803" cy="4238673"/>
          </a:xfrm>
        </p:grpSpPr>
        <p:sp>
          <p:nvSpPr>
            <p:cNvPr id="2" name="ZoneTexte 1">
              <a:extLst>
                <a:ext uri="{FF2B5EF4-FFF2-40B4-BE49-F238E27FC236}">
                  <a16:creationId xmlns:a16="http://schemas.microsoft.com/office/drawing/2014/main" id="{9D2CF666-193C-4EE4-8E01-B6730069376E}"/>
                </a:ext>
              </a:extLst>
            </p:cNvPr>
            <p:cNvSpPr txBox="1"/>
            <p:nvPr/>
          </p:nvSpPr>
          <p:spPr>
            <a:xfrm>
              <a:off x="690471" y="1529319"/>
              <a:ext cx="244462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1400" dirty="0">
                  <a:latin typeface="Source Sans Pro" panose="020B0503030403020204" pitchFamily="34" charset="0"/>
                  <a:ea typeface="Source Sans Pro" panose="020B0503030403020204" pitchFamily="34" charset="0"/>
                  <a:hlinkClick r:id="rId2"/>
                </a:rPr>
                <a:t>www.health.belgium.be</a:t>
              </a:r>
              <a:r>
                <a:rPr lang="en-US" sz="1400" dirty="0">
                  <a:latin typeface="Source Sans Pro" panose="020B0503030403020204" pitchFamily="34" charset="0"/>
                  <a:ea typeface="Source Sans Pro" panose="020B0503030403020204" pitchFamily="34" charset="0"/>
                </a:rPr>
                <a:t> </a:t>
              </a:r>
            </a:p>
          </p:txBody>
        </p:sp>
        <p:sp>
          <p:nvSpPr>
            <p:cNvPr id="7" name="ZoneTexte 6">
              <a:extLst>
                <a:ext uri="{FF2B5EF4-FFF2-40B4-BE49-F238E27FC236}">
                  <a16:creationId xmlns:a16="http://schemas.microsoft.com/office/drawing/2014/main" id="{DA4A5761-2A2D-4E50-B205-37C419C2EB69}"/>
                </a:ext>
              </a:extLst>
            </p:cNvPr>
            <p:cNvSpPr txBox="1"/>
            <p:nvPr/>
          </p:nvSpPr>
          <p:spPr>
            <a:xfrm>
              <a:off x="690471" y="2066938"/>
              <a:ext cx="244462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1400" dirty="0">
                  <a:latin typeface="Source Sans Pro" panose="020B0503030403020204" pitchFamily="34" charset="0"/>
                  <a:ea typeface="Source Sans Pro" panose="020B0503030403020204" pitchFamily="34" charset="0"/>
                  <a:hlinkClick r:id="rId3"/>
                </a:rPr>
                <a:t>www.saintluc.be</a:t>
              </a:r>
              <a:r>
                <a:rPr lang="en-US" sz="1400" dirty="0">
                  <a:latin typeface="Source Sans Pro" panose="020B0503030403020204" pitchFamily="34" charset="0"/>
                  <a:ea typeface="Source Sans Pro" panose="020B0503030403020204" pitchFamily="34" charset="0"/>
                </a:rPr>
                <a:t> </a:t>
              </a:r>
            </a:p>
          </p:txBody>
        </p:sp>
        <p:sp>
          <p:nvSpPr>
            <p:cNvPr id="8" name="ZoneTexte 7">
              <a:extLst>
                <a:ext uri="{FF2B5EF4-FFF2-40B4-BE49-F238E27FC236}">
                  <a16:creationId xmlns:a16="http://schemas.microsoft.com/office/drawing/2014/main" id="{6488B06D-BAA3-4F51-906A-821F525FA9E9}"/>
                </a:ext>
              </a:extLst>
            </p:cNvPr>
            <p:cNvSpPr txBox="1"/>
            <p:nvPr/>
          </p:nvSpPr>
          <p:spPr>
            <a:xfrm>
              <a:off x="690471" y="2756086"/>
              <a:ext cx="244462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1400" dirty="0">
                  <a:latin typeface="Source Sans Pro" panose="020B0503030403020204" pitchFamily="34" charset="0"/>
                  <a:ea typeface="Source Sans Pro" panose="020B0503030403020204" pitchFamily="34" charset="0"/>
                  <a:hlinkClick r:id="rId4"/>
                </a:rPr>
                <a:t>www.infoway-inforoute.ca</a:t>
              </a:r>
              <a:r>
                <a:rPr lang="en-US" sz="1400" dirty="0">
                  <a:latin typeface="Source Sans Pro" panose="020B0503030403020204" pitchFamily="34" charset="0"/>
                  <a:ea typeface="Source Sans Pro" panose="020B0503030403020204" pitchFamily="34" charset="0"/>
                </a:rPr>
                <a:t> </a:t>
              </a:r>
            </a:p>
          </p:txBody>
        </p:sp>
        <p:sp>
          <p:nvSpPr>
            <p:cNvPr id="9" name="ZoneTexte 8">
              <a:extLst>
                <a:ext uri="{FF2B5EF4-FFF2-40B4-BE49-F238E27FC236}">
                  <a16:creationId xmlns:a16="http://schemas.microsoft.com/office/drawing/2014/main" id="{0BC59678-F5CA-4C40-B84D-9962D8F1B52F}"/>
                </a:ext>
              </a:extLst>
            </p:cNvPr>
            <p:cNvSpPr txBox="1"/>
            <p:nvPr/>
          </p:nvSpPr>
          <p:spPr>
            <a:xfrm>
              <a:off x="690471" y="3461140"/>
              <a:ext cx="244462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1400" dirty="0">
                  <a:latin typeface="Source Sans Pro" panose="020B0503030403020204" pitchFamily="34" charset="0"/>
                  <a:ea typeface="Source Sans Pro" panose="020B0503030403020204" pitchFamily="34" charset="0"/>
                  <a:hlinkClick r:id="rId5"/>
                </a:rPr>
                <a:t>www.phast.fr</a:t>
              </a:r>
              <a:r>
                <a:rPr lang="en-US" sz="1400" dirty="0">
                  <a:latin typeface="Source Sans Pro" panose="020B0503030403020204" pitchFamily="34" charset="0"/>
                  <a:ea typeface="Source Sans Pro" panose="020B0503030403020204" pitchFamily="34" charset="0"/>
                </a:rPr>
                <a:t>  </a:t>
              </a:r>
            </a:p>
          </p:txBody>
        </p:sp>
        <p:sp>
          <p:nvSpPr>
            <p:cNvPr id="10" name="ZoneTexte 9">
              <a:extLst>
                <a:ext uri="{FF2B5EF4-FFF2-40B4-BE49-F238E27FC236}">
                  <a16:creationId xmlns:a16="http://schemas.microsoft.com/office/drawing/2014/main" id="{530BE592-AE77-4D51-9400-8CB3CE9BD800}"/>
                </a:ext>
              </a:extLst>
            </p:cNvPr>
            <p:cNvSpPr txBox="1"/>
            <p:nvPr/>
          </p:nvSpPr>
          <p:spPr>
            <a:xfrm>
              <a:off x="690471" y="4895960"/>
              <a:ext cx="244462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1400" dirty="0">
                  <a:latin typeface="Source Sans Pro" panose="020B0503030403020204" pitchFamily="34" charset="0"/>
                  <a:ea typeface="Source Sans Pro" panose="020B0503030403020204" pitchFamily="34" charset="0"/>
                  <a:hlinkClick r:id="rId6"/>
                </a:rPr>
                <a:t>www.e-health-suisse.ch/</a:t>
              </a:r>
              <a:r>
                <a:rPr lang="en-US" sz="1400" dirty="0">
                  <a:latin typeface="Source Sans Pro" panose="020B0503030403020204" pitchFamily="34" charset="0"/>
                  <a:ea typeface="Source Sans Pro" panose="020B0503030403020204" pitchFamily="34" charset="0"/>
                </a:rPr>
                <a:t> </a:t>
              </a:r>
            </a:p>
          </p:txBody>
        </p:sp>
        <p:sp>
          <p:nvSpPr>
            <p:cNvPr id="12" name="ZoneTexte 11">
              <a:extLst>
                <a:ext uri="{FF2B5EF4-FFF2-40B4-BE49-F238E27FC236}">
                  <a16:creationId xmlns:a16="http://schemas.microsoft.com/office/drawing/2014/main" id="{EC38BAB4-F58E-4A63-AB2B-582D00828DEA}"/>
                </a:ext>
              </a:extLst>
            </p:cNvPr>
            <p:cNvSpPr txBox="1"/>
            <p:nvPr/>
          </p:nvSpPr>
          <p:spPr>
            <a:xfrm>
              <a:off x="690471" y="4178960"/>
              <a:ext cx="244462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1400" dirty="0">
                  <a:latin typeface="Source Sans Pro" panose="020B0503030403020204" pitchFamily="34" charset="0"/>
                  <a:ea typeface="Source Sans Pro" panose="020B0503030403020204" pitchFamily="34" charset="0"/>
                  <a:hlinkClick r:id="rId7"/>
                </a:rPr>
                <a:t>www.esante.lu</a:t>
              </a:r>
              <a:endParaRPr lang="en-US" sz="1400" dirty="0">
                <a:latin typeface="Source Sans Pro" panose="020B0503030403020204" pitchFamily="34" charset="0"/>
                <a:ea typeface="Source Sans Pro" panose="020B0503030403020204" pitchFamily="34" charset="0"/>
              </a:endParaRPr>
            </a:p>
          </p:txBody>
        </p:sp>
        <p:sp>
          <p:nvSpPr>
            <p:cNvPr id="13" name="ZoneTexte 12">
              <a:extLst>
                <a:ext uri="{FF2B5EF4-FFF2-40B4-BE49-F238E27FC236}">
                  <a16:creationId xmlns:a16="http://schemas.microsoft.com/office/drawing/2014/main" id="{23A477D4-F6A7-460A-868D-737B6209FD0F}"/>
                </a:ext>
              </a:extLst>
            </p:cNvPr>
            <p:cNvSpPr txBox="1"/>
            <p:nvPr/>
          </p:nvSpPr>
          <p:spPr>
            <a:xfrm>
              <a:off x="149289" y="5179838"/>
              <a:ext cx="2985803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1400" dirty="0">
                  <a:latin typeface="Source Sans Pro" panose="020B0503030403020204" pitchFamily="34" charset="0"/>
                  <a:ea typeface="Source Sans Pro" panose="020B0503030403020204" pitchFamily="34" charset="0"/>
                  <a:hlinkClick r:id="rId8"/>
                </a:rPr>
                <a:t>www.unige.ch/medecine/simed/en/</a:t>
              </a:r>
              <a:r>
                <a:rPr lang="en-US" sz="1400" dirty="0">
                  <a:latin typeface="Source Sans Pro" panose="020B0503030403020204" pitchFamily="34" charset="0"/>
                  <a:ea typeface="Source Sans Pro" panose="020B0503030403020204" pitchFamily="34" charset="0"/>
                </a:rPr>
                <a:t> </a:t>
              </a:r>
            </a:p>
          </p:txBody>
        </p:sp>
        <p:sp>
          <p:nvSpPr>
            <p:cNvPr id="16" name="ZoneTexte 15">
              <a:extLst>
                <a:ext uri="{FF2B5EF4-FFF2-40B4-BE49-F238E27FC236}">
                  <a16:creationId xmlns:a16="http://schemas.microsoft.com/office/drawing/2014/main" id="{ED8A78EF-D7C8-40DC-8D29-590AF12F6C35}"/>
                </a:ext>
              </a:extLst>
            </p:cNvPr>
            <p:cNvSpPr txBox="1"/>
            <p:nvPr/>
          </p:nvSpPr>
          <p:spPr>
            <a:xfrm>
              <a:off x="690471" y="5460215"/>
              <a:ext cx="244462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1400" dirty="0">
                  <a:latin typeface="Source Sans Pro" panose="020B0503030403020204" pitchFamily="34" charset="0"/>
                  <a:ea typeface="Source Sans Pro" panose="020B0503030403020204" pitchFamily="34" charset="0"/>
                  <a:hlinkClick r:id="rId9"/>
                </a:rPr>
                <a:t>www.hesge.ch/heg/</a:t>
              </a:r>
              <a:r>
                <a:rPr lang="en-US" sz="1400" dirty="0">
                  <a:latin typeface="Source Sans Pro" panose="020B0503030403020204" pitchFamily="34" charset="0"/>
                  <a:ea typeface="Source Sans Pro" panose="020B0503030403020204" pitchFamily="34" charset="0"/>
                </a:rPr>
                <a:t>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1965396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>
            <a:extLst>
              <a:ext uri="{FF2B5EF4-FFF2-40B4-BE49-F238E27FC236}">
                <a16:creationId xmlns:a16="http://schemas.microsoft.com/office/drawing/2014/main" id="{95CE6DB5-D952-4871-9EF0-3804D9A182C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41123" y="4429343"/>
            <a:ext cx="1699573" cy="1615404"/>
          </a:xfrm>
          <a:prstGeom prst="rect">
            <a:avLst/>
          </a:prstGeom>
        </p:spPr>
      </p:pic>
      <p:sp>
        <p:nvSpPr>
          <p:cNvPr id="11" name="Titre 1"/>
          <p:cNvSpPr txBox="1">
            <a:spLocks/>
          </p:cNvSpPr>
          <p:nvPr/>
        </p:nvSpPr>
        <p:spPr>
          <a:xfrm>
            <a:off x="653143" y="229866"/>
            <a:ext cx="10325399" cy="78840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b="1" dirty="0">
                <a:solidFill>
                  <a:srgbClr val="74872C"/>
                </a:solidFill>
                <a:latin typeface="Source Sans Pro" panose="020B0503030403020204" pitchFamily="34" charset="0"/>
              </a:rPr>
              <a:t>French translation archipelago in 2018</a:t>
            </a:r>
          </a:p>
        </p:txBody>
      </p:sp>
      <p:sp>
        <p:nvSpPr>
          <p:cNvPr id="15" name="Espace réservé du numéro de diapositive 1">
            <a:extLst>
              <a:ext uri="{FF2B5EF4-FFF2-40B4-BE49-F238E27FC236}">
                <a16:creationId xmlns:a16="http://schemas.microsoft.com/office/drawing/2014/main" id="{EAA6E66E-944E-473B-8233-A5113B5C3EF6}"/>
              </a:ext>
            </a:extLst>
          </p:cNvPr>
          <p:cNvSpPr txBox="1">
            <a:spLocks/>
          </p:cNvSpPr>
          <p:nvPr/>
        </p:nvSpPr>
        <p:spPr>
          <a:xfrm>
            <a:off x="11068083" y="6265836"/>
            <a:ext cx="858371" cy="365125"/>
          </a:xfrm>
          <a:prstGeom prst="rect">
            <a:avLst/>
          </a:prstGeom>
        </p:spPr>
        <p:txBody>
          <a:bodyPr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A5E9A1D3-120E-42F1-A00A-A8BB2228AECB}" type="slidenum">
              <a:rPr lang="en-US" smtClean="0">
                <a:solidFill>
                  <a:srgbClr val="97B139"/>
                </a:solidFill>
                <a:latin typeface="Source Sans Pro" panose="020B0503030403020204" pitchFamily="34" charset="0"/>
              </a:rPr>
              <a:pPr algn="r"/>
              <a:t>5</a:t>
            </a:fld>
            <a:endParaRPr lang="en-US">
              <a:solidFill>
                <a:srgbClr val="97B139"/>
              </a:solidFill>
              <a:latin typeface="Source Sans Pro" panose="020B0503030403020204" pitchFamily="34" charset="0"/>
            </a:endParaRPr>
          </a:p>
        </p:txBody>
      </p:sp>
      <p:cxnSp>
        <p:nvCxnSpPr>
          <p:cNvPr id="17" name="Connecteur droit 16">
            <a:extLst>
              <a:ext uri="{FF2B5EF4-FFF2-40B4-BE49-F238E27FC236}">
                <a16:creationId xmlns:a16="http://schemas.microsoft.com/office/drawing/2014/main" id="{AFEB395E-F228-4B53-9711-4B92EA7738FD}"/>
              </a:ext>
            </a:extLst>
          </p:cNvPr>
          <p:cNvCxnSpPr>
            <a:cxnSpLocks/>
          </p:cNvCxnSpPr>
          <p:nvPr/>
        </p:nvCxnSpPr>
        <p:spPr>
          <a:xfrm>
            <a:off x="2584" y="870261"/>
            <a:ext cx="11703746" cy="0"/>
          </a:xfrm>
          <a:prstGeom prst="line">
            <a:avLst/>
          </a:prstGeom>
          <a:ln w="34925">
            <a:solidFill>
              <a:srgbClr val="74872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6" name="Picture 2" descr="List of Canadian provincial and territorial symbols - Wikipedia">
            <a:extLst>
              <a:ext uri="{FF2B5EF4-FFF2-40B4-BE49-F238E27FC236}">
                <a16:creationId xmlns:a16="http://schemas.microsoft.com/office/drawing/2014/main" id="{03E93B95-9780-45F5-A67D-EDBAEDD787D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2706" y="1699747"/>
            <a:ext cx="2208663" cy="18683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Guide to Belgium | Belgian Etiquette, Customs, &amp; Culture ...">
            <a:extLst>
              <a:ext uri="{FF2B5EF4-FFF2-40B4-BE49-F238E27FC236}">
                <a16:creationId xmlns:a16="http://schemas.microsoft.com/office/drawing/2014/main" id="{211F57BE-7661-4F79-93E3-BFE57E7D10C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01272" y="1261235"/>
            <a:ext cx="1868303" cy="18683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BD8319CF-C2D5-4383-BEA7-0F3C312A30B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649478" y="2384476"/>
            <a:ext cx="1147225" cy="1331583"/>
          </a:xfrm>
          <a:prstGeom prst="rect">
            <a:avLst/>
          </a:prstGeom>
        </p:spPr>
      </p:pic>
      <p:pic>
        <p:nvPicPr>
          <p:cNvPr id="18" name="Image 17">
            <a:extLst>
              <a:ext uri="{FF2B5EF4-FFF2-40B4-BE49-F238E27FC236}">
                <a16:creationId xmlns:a16="http://schemas.microsoft.com/office/drawing/2014/main" id="{CAE9A20C-4B6F-45F4-8F05-5E2C37D73EF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951305" y="5059889"/>
            <a:ext cx="1623527" cy="1105133"/>
          </a:xfrm>
          <a:prstGeom prst="rect">
            <a:avLst/>
          </a:prstGeom>
        </p:spPr>
      </p:pic>
      <p:grpSp>
        <p:nvGrpSpPr>
          <p:cNvPr id="22" name="Groupe 21">
            <a:extLst>
              <a:ext uri="{FF2B5EF4-FFF2-40B4-BE49-F238E27FC236}">
                <a16:creationId xmlns:a16="http://schemas.microsoft.com/office/drawing/2014/main" id="{315AB0EA-64A6-479D-8B6C-FDC60A645654}"/>
              </a:ext>
            </a:extLst>
          </p:cNvPr>
          <p:cNvGrpSpPr/>
          <p:nvPr/>
        </p:nvGrpSpPr>
        <p:grpSpPr>
          <a:xfrm>
            <a:off x="965757" y="3261042"/>
            <a:ext cx="2122675" cy="936851"/>
            <a:chOff x="396590" y="2943799"/>
            <a:chExt cx="2122675" cy="936851"/>
          </a:xfrm>
        </p:grpSpPr>
        <p:sp>
          <p:nvSpPr>
            <p:cNvPr id="20" name="Double vague 19">
              <a:extLst>
                <a:ext uri="{FF2B5EF4-FFF2-40B4-BE49-F238E27FC236}">
                  <a16:creationId xmlns:a16="http://schemas.microsoft.com/office/drawing/2014/main" id="{0764E38C-EEF4-4816-9DE0-9FA1280E95D8}"/>
                </a:ext>
              </a:extLst>
            </p:cNvPr>
            <p:cNvSpPr/>
            <p:nvPr/>
          </p:nvSpPr>
          <p:spPr>
            <a:xfrm>
              <a:off x="396590" y="2943799"/>
              <a:ext cx="1998707" cy="936851"/>
            </a:xfrm>
            <a:prstGeom prst="doubleWav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ZoneTexte 20">
              <a:extLst>
                <a:ext uri="{FF2B5EF4-FFF2-40B4-BE49-F238E27FC236}">
                  <a16:creationId xmlns:a16="http://schemas.microsoft.com/office/drawing/2014/main" id="{A8885C56-DF9C-42A2-81BE-D09CA71EA8F7}"/>
                </a:ext>
              </a:extLst>
            </p:cNvPr>
            <p:cNvSpPr txBox="1"/>
            <p:nvPr/>
          </p:nvSpPr>
          <p:spPr>
            <a:xfrm>
              <a:off x="413722" y="3139574"/>
              <a:ext cx="2105543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dirty="0"/>
                <a:t>Canada FR 20180430</a:t>
              </a:r>
            </a:p>
            <a:p>
              <a:r>
                <a:rPr lang="en-US" sz="1600" dirty="0"/>
                <a:t>37102 active concepts</a:t>
              </a:r>
            </a:p>
          </p:txBody>
        </p:sp>
      </p:grpSp>
      <p:grpSp>
        <p:nvGrpSpPr>
          <p:cNvPr id="33" name="Groupe 32">
            <a:extLst>
              <a:ext uri="{FF2B5EF4-FFF2-40B4-BE49-F238E27FC236}">
                <a16:creationId xmlns:a16="http://schemas.microsoft.com/office/drawing/2014/main" id="{912EBF7A-D556-4815-832E-3085CE14973D}"/>
              </a:ext>
            </a:extLst>
          </p:cNvPr>
          <p:cNvGrpSpPr/>
          <p:nvPr/>
        </p:nvGrpSpPr>
        <p:grpSpPr>
          <a:xfrm>
            <a:off x="6882403" y="1271624"/>
            <a:ext cx="2122675" cy="936851"/>
            <a:chOff x="4475895" y="2513036"/>
            <a:chExt cx="2122675" cy="936851"/>
          </a:xfrm>
        </p:grpSpPr>
        <p:sp>
          <p:nvSpPr>
            <p:cNvPr id="24" name="Double vague 23">
              <a:extLst>
                <a:ext uri="{FF2B5EF4-FFF2-40B4-BE49-F238E27FC236}">
                  <a16:creationId xmlns:a16="http://schemas.microsoft.com/office/drawing/2014/main" id="{B979373A-062A-4C0A-BF2C-262BAA420217}"/>
                </a:ext>
              </a:extLst>
            </p:cNvPr>
            <p:cNvSpPr/>
            <p:nvPr/>
          </p:nvSpPr>
          <p:spPr>
            <a:xfrm>
              <a:off x="4475895" y="2513036"/>
              <a:ext cx="1998707" cy="936851"/>
            </a:xfrm>
            <a:prstGeom prst="doubleWav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ZoneTexte 24">
              <a:extLst>
                <a:ext uri="{FF2B5EF4-FFF2-40B4-BE49-F238E27FC236}">
                  <a16:creationId xmlns:a16="http://schemas.microsoft.com/office/drawing/2014/main" id="{877565A5-C090-4A63-9B07-C3CEFA32BB94}"/>
                </a:ext>
              </a:extLst>
            </p:cNvPr>
            <p:cNvSpPr txBox="1"/>
            <p:nvPr/>
          </p:nvSpPr>
          <p:spPr>
            <a:xfrm>
              <a:off x="4493027" y="2708811"/>
              <a:ext cx="2105543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dirty="0"/>
                <a:t>Belgium FR 20180915</a:t>
              </a:r>
            </a:p>
            <a:p>
              <a:r>
                <a:rPr lang="en-US" sz="1600" dirty="0"/>
                <a:t>38003 active concepts</a:t>
              </a:r>
            </a:p>
          </p:txBody>
        </p:sp>
      </p:grpSp>
      <p:sp>
        <p:nvSpPr>
          <p:cNvPr id="27" name="Double vague 26">
            <a:extLst>
              <a:ext uri="{FF2B5EF4-FFF2-40B4-BE49-F238E27FC236}">
                <a16:creationId xmlns:a16="http://schemas.microsoft.com/office/drawing/2014/main" id="{4A1D32A6-16D9-4595-874F-F22EF9004A76}"/>
              </a:ext>
            </a:extLst>
          </p:cNvPr>
          <p:cNvSpPr/>
          <p:nvPr/>
        </p:nvSpPr>
        <p:spPr>
          <a:xfrm>
            <a:off x="8491168" y="5506268"/>
            <a:ext cx="1998707" cy="936851"/>
          </a:xfrm>
          <a:prstGeom prst="doubleWave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ZoneTexte 27">
            <a:extLst>
              <a:ext uri="{FF2B5EF4-FFF2-40B4-BE49-F238E27FC236}">
                <a16:creationId xmlns:a16="http://schemas.microsoft.com/office/drawing/2014/main" id="{ACD9257B-A5B0-4838-9BE0-96AA6478F6A4}"/>
              </a:ext>
            </a:extLst>
          </p:cNvPr>
          <p:cNvSpPr txBox="1"/>
          <p:nvPr/>
        </p:nvSpPr>
        <p:spPr>
          <a:xfrm>
            <a:off x="8508300" y="5702043"/>
            <a:ext cx="210554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Starter Set 20180131</a:t>
            </a:r>
          </a:p>
          <a:p>
            <a:r>
              <a:rPr lang="en-US" sz="1600" dirty="0"/>
              <a:t>6340 active concepts</a:t>
            </a:r>
          </a:p>
        </p:txBody>
      </p:sp>
      <p:grpSp>
        <p:nvGrpSpPr>
          <p:cNvPr id="3" name="Groupe 2">
            <a:extLst>
              <a:ext uri="{FF2B5EF4-FFF2-40B4-BE49-F238E27FC236}">
                <a16:creationId xmlns:a16="http://schemas.microsoft.com/office/drawing/2014/main" id="{64924D52-6A7A-4F83-B7A0-4C112761A5EB}"/>
              </a:ext>
            </a:extLst>
          </p:cNvPr>
          <p:cNvGrpSpPr/>
          <p:nvPr/>
        </p:nvGrpSpPr>
        <p:grpSpPr>
          <a:xfrm>
            <a:off x="1734005" y="4957415"/>
            <a:ext cx="2122675" cy="936851"/>
            <a:chOff x="5006221" y="4689054"/>
            <a:chExt cx="2122675" cy="936851"/>
          </a:xfrm>
        </p:grpSpPr>
        <p:sp>
          <p:nvSpPr>
            <p:cNvPr id="29" name="Double vague 28">
              <a:extLst>
                <a:ext uri="{FF2B5EF4-FFF2-40B4-BE49-F238E27FC236}">
                  <a16:creationId xmlns:a16="http://schemas.microsoft.com/office/drawing/2014/main" id="{8F00A234-545C-468A-BA20-38D981EB0D0E}"/>
                </a:ext>
              </a:extLst>
            </p:cNvPr>
            <p:cNvSpPr/>
            <p:nvPr/>
          </p:nvSpPr>
          <p:spPr>
            <a:xfrm>
              <a:off x="5006221" y="4689054"/>
              <a:ext cx="1998707" cy="936851"/>
            </a:xfrm>
            <a:prstGeom prst="doubleWav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ZoneTexte 29">
              <a:extLst>
                <a:ext uri="{FF2B5EF4-FFF2-40B4-BE49-F238E27FC236}">
                  <a16:creationId xmlns:a16="http://schemas.microsoft.com/office/drawing/2014/main" id="{25074E3B-C32E-405F-84B0-680DFA58CEBB}"/>
                </a:ext>
              </a:extLst>
            </p:cNvPr>
            <p:cNvSpPr txBox="1"/>
            <p:nvPr/>
          </p:nvSpPr>
          <p:spPr>
            <a:xfrm>
              <a:off x="5023353" y="4884829"/>
              <a:ext cx="2105543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dirty="0"/>
                <a:t>PHAST FR</a:t>
              </a:r>
            </a:p>
            <a:p>
              <a:r>
                <a:rPr lang="en-US" sz="1600" dirty="0"/>
                <a:t>4810 active concepts</a:t>
              </a:r>
            </a:p>
          </p:txBody>
        </p:sp>
      </p:grpSp>
      <p:grpSp>
        <p:nvGrpSpPr>
          <p:cNvPr id="5" name="Groupe 4">
            <a:extLst>
              <a:ext uri="{FF2B5EF4-FFF2-40B4-BE49-F238E27FC236}">
                <a16:creationId xmlns:a16="http://schemas.microsoft.com/office/drawing/2014/main" id="{B9704625-31BA-4CC7-9437-A1CB7B370740}"/>
              </a:ext>
            </a:extLst>
          </p:cNvPr>
          <p:cNvGrpSpPr/>
          <p:nvPr/>
        </p:nvGrpSpPr>
        <p:grpSpPr>
          <a:xfrm>
            <a:off x="5756985" y="3744052"/>
            <a:ext cx="3547611" cy="1277168"/>
            <a:chOff x="6951305" y="3744052"/>
            <a:chExt cx="3547611" cy="1277168"/>
          </a:xfrm>
        </p:grpSpPr>
        <p:sp>
          <p:nvSpPr>
            <p:cNvPr id="31" name="Double vague 30">
              <a:extLst>
                <a:ext uri="{FF2B5EF4-FFF2-40B4-BE49-F238E27FC236}">
                  <a16:creationId xmlns:a16="http://schemas.microsoft.com/office/drawing/2014/main" id="{D5469C9E-7EEB-4507-9BC2-8A0A25072DC4}"/>
                </a:ext>
              </a:extLst>
            </p:cNvPr>
            <p:cNvSpPr/>
            <p:nvPr/>
          </p:nvSpPr>
          <p:spPr>
            <a:xfrm>
              <a:off x="8357579" y="3911834"/>
              <a:ext cx="1998707" cy="936851"/>
            </a:xfrm>
            <a:prstGeom prst="doubleWav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ZoneTexte 31">
              <a:extLst>
                <a:ext uri="{FF2B5EF4-FFF2-40B4-BE49-F238E27FC236}">
                  <a16:creationId xmlns:a16="http://schemas.microsoft.com/office/drawing/2014/main" id="{BEAF3787-1575-4CCD-8F4C-9E49CDF68DA7}"/>
                </a:ext>
              </a:extLst>
            </p:cNvPr>
            <p:cNvSpPr txBox="1"/>
            <p:nvPr/>
          </p:nvSpPr>
          <p:spPr>
            <a:xfrm>
              <a:off x="8393373" y="3948982"/>
              <a:ext cx="2105543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dirty="0"/>
                <a:t>~ 700 concepts translated for cross-border care in Europe</a:t>
              </a:r>
            </a:p>
          </p:txBody>
        </p:sp>
        <p:cxnSp>
          <p:nvCxnSpPr>
            <p:cNvPr id="26" name="Connecteur droit 25">
              <a:extLst>
                <a:ext uri="{FF2B5EF4-FFF2-40B4-BE49-F238E27FC236}">
                  <a16:creationId xmlns:a16="http://schemas.microsoft.com/office/drawing/2014/main" id="{C8E03C56-BC32-436A-BB48-61330D223E44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9797146" y="3744052"/>
              <a:ext cx="214604" cy="195775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Connecteur droit 34">
              <a:extLst>
                <a:ext uri="{FF2B5EF4-FFF2-40B4-BE49-F238E27FC236}">
                  <a16:creationId xmlns:a16="http://schemas.microsoft.com/office/drawing/2014/main" id="{BC2E40CD-4EF7-42D6-B40E-CA40EA21DB90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8724123" y="4825445"/>
              <a:ext cx="214604" cy="195775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Connecteur droit 33">
              <a:extLst>
                <a:ext uri="{FF2B5EF4-FFF2-40B4-BE49-F238E27FC236}">
                  <a16:creationId xmlns:a16="http://schemas.microsoft.com/office/drawing/2014/main" id="{28D73E36-B13D-4F16-BC46-193F2D96E2F4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951305" y="4345729"/>
              <a:ext cx="1406274" cy="25878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7943083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re 1"/>
          <p:cNvSpPr txBox="1">
            <a:spLocks/>
          </p:cNvSpPr>
          <p:nvPr/>
        </p:nvSpPr>
        <p:spPr>
          <a:xfrm>
            <a:off x="1156996" y="137840"/>
            <a:ext cx="10325399" cy="78840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b="1" dirty="0">
                <a:solidFill>
                  <a:srgbClr val="74872C"/>
                </a:solidFill>
                <a:latin typeface="Source Sans Pro" panose="020B0503030403020204" pitchFamily="34" charset="0"/>
              </a:rPr>
              <a:t>2018: A suboptimal organization</a:t>
            </a:r>
          </a:p>
        </p:txBody>
      </p:sp>
      <p:sp>
        <p:nvSpPr>
          <p:cNvPr id="14" name="Espace réservé du contenu 2">
            <a:extLst>
              <a:ext uri="{FF2B5EF4-FFF2-40B4-BE49-F238E27FC236}">
                <a16:creationId xmlns:a16="http://schemas.microsoft.com/office/drawing/2014/main" id="{FA7B2472-850F-458B-BAD2-842EC8786981}"/>
              </a:ext>
            </a:extLst>
          </p:cNvPr>
          <p:cNvSpPr txBox="1">
            <a:spLocks/>
          </p:cNvSpPr>
          <p:nvPr/>
        </p:nvSpPr>
        <p:spPr>
          <a:xfrm>
            <a:off x="1156996" y="1658667"/>
            <a:ext cx="10002416" cy="45219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33400" indent="-533400">
              <a:spcBef>
                <a:spcPts val="1200"/>
              </a:spcBef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en-US" sz="2400" dirty="0">
                <a:solidFill>
                  <a:srgbClr val="75882C"/>
                </a:solidFill>
                <a:latin typeface="Source Sans Pro" panose="020B0503030403020204" pitchFamily="34" charset="0"/>
              </a:rPr>
              <a:t>Each country had elaborated its own translation guidelines</a:t>
            </a:r>
          </a:p>
          <a:p>
            <a:pPr marL="533400" indent="-533400">
              <a:spcBef>
                <a:spcPts val="1200"/>
              </a:spcBef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en-US" sz="2400" dirty="0">
                <a:solidFill>
                  <a:srgbClr val="75882C"/>
                </a:solidFill>
                <a:latin typeface="Source Sans Pro" panose="020B0503030403020204" pitchFamily="34" charset="0"/>
              </a:rPr>
              <a:t>Overlap: More than 10% of concepts translated more than once</a:t>
            </a:r>
          </a:p>
          <a:p>
            <a:pPr marL="533400" indent="-533400">
              <a:spcBef>
                <a:spcPts val="1200"/>
              </a:spcBef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en-US" sz="2400" dirty="0">
                <a:solidFill>
                  <a:srgbClr val="75882C"/>
                </a:solidFill>
                <a:latin typeface="Source Sans Pro" panose="020B0503030403020204" pitchFamily="34" charset="0"/>
              </a:rPr>
              <a:t>Discrepancies across translated terms (vocabulary, syntax, use of punctuation signs, character case)</a:t>
            </a:r>
          </a:p>
          <a:p>
            <a:pPr marL="533400" indent="-533400">
              <a:spcBef>
                <a:spcPts val="1200"/>
              </a:spcBef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en-US" sz="2400" dirty="0">
                <a:solidFill>
                  <a:srgbClr val="75882C"/>
                </a:solidFill>
                <a:latin typeface="Source Sans Pro" panose="020B0503030403020204" pitchFamily="34" charset="0"/>
              </a:rPr>
              <a:t>Variability of processes and translation tools</a:t>
            </a:r>
          </a:p>
        </p:txBody>
      </p:sp>
      <p:sp>
        <p:nvSpPr>
          <p:cNvPr id="15" name="Espace réservé du numéro de diapositive 1">
            <a:extLst>
              <a:ext uri="{FF2B5EF4-FFF2-40B4-BE49-F238E27FC236}">
                <a16:creationId xmlns:a16="http://schemas.microsoft.com/office/drawing/2014/main" id="{EAA6E66E-944E-473B-8233-A5113B5C3EF6}"/>
              </a:ext>
            </a:extLst>
          </p:cNvPr>
          <p:cNvSpPr txBox="1">
            <a:spLocks/>
          </p:cNvSpPr>
          <p:nvPr/>
        </p:nvSpPr>
        <p:spPr>
          <a:xfrm>
            <a:off x="11068083" y="6265836"/>
            <a:ext cx="858371" cy="365125"/>
          </a:xfrm>
          <a:prstGeom prst="rect">
            <a:avLst/>
          </a:prstGeom>
        </p:spPr>
        <p:txBody>
          <a:bodyPr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A5E9A1D3-120E-42F1-A00A-A8BB2228AECB}" type="slidenum">
              <a:rPr lang="en-US" smtClean="0">
                <a:solidFill>
                  <a:srgbClr val="97B139"/>
                </a:solidFill>
                <a:latin typeface="Source Sans Pro" panose="020B0503030403020204" pitchFamily="34" charset="0"/>
              </a:rPr>
              <a:pPr algn="r"/>
              <a:t>6</a:t>
            </a:fld>
            <a:endParaRPr lang="en-US">
              <a:solidFill>
                <a:srgbClr val="97B139"/>
              </a:solidFill>
              <a:latin typeface="Source Sans Pro" panose="020B0503030403020204" pitchFamily="34" charset="0"/>
            </a:endParaRPr>
          </a:p>
        </p:txBody>
      </p:sp>
      <p:cxnSp>
        <p:nvCxnSpPr>
          <p:cNvPr id="17" name="Connecteur droit 16">
            <a:extLst>
              <a:ext uri="{FF2B5EF4-FFF2-40B4-BE49-F238E27FC236}">
                <a16:creationId xmlns:a16="http://schemas.microsoft.com/office/drawing/2014/main" id="{AFEB395E-F228-4B53-9711-4B92EA7738FD}"/>
              </a:ext>
            </a:extLst>
          </p:cNvPr>
          <p:cNvCxnSpPr>
            <a:cxnSpLocks/>
          </p:cNvCxnSpPr>
          <p:nvPr/>
        </p:nvCxnSpPr>
        <p:spPr>
          <a:xfrm>
            <a:off x="2584" y="870261"/>
            <a:ext cx="11703746" cy="0"/>
          </a:xfrm>
          <a:prstGeom prst="line">
            <a:avLst/>
          </a:prstGeom>
          <a:ln w="34925">
            <a:solidFill>
              <a:srgbClr val="74872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011582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re 1"/>
          <p:cNvSpPr txBox="1">
            <a:spLocks/>
          </p:cNvSpPr>
          <p:nvPr/>
        </p:nvSpPr>
        <p:spPr>
          <a:xfrm>
            <a:off x="755775" y="137840"/>
            <a:ext cx="10769458" cy="78840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b="1" dirty="0">
                <a:solidFill>
                  <a:srgbClr val="74872C"/>
                </a:solidFill>
                <a:latin typeface="Source Sans Pro" panose="020B0503030403020204" pitchFamily="34" charset="0"/>
              </a:rPr>
              <a:t>September 2018: First meeting convened in Paris by PHAST</a:t>
            </a:r>
          </a:p>
        </p:txBody>
      </p:sp>
      <p:sp>
        <p:nvSpPr>
          <p:cNvPr id="14" name="Espace réservé du contenu 2">
            <a:extLst>
              <a:ext uri="{FF2B5EF4-FFF2-40B4-BE49-F238E27FC236}">
                <a16:creationId xmlns:a16="http://schemas.microsoft.com/office/drawing/2014/main" id="{FA7B2472-850F-458B-BAD2-842EC8786981}"/>
              </a:ext>
            </a:extLst>
          </p:cNvPr>
          <p:cNvSpPr txBox="1">
            <a:spLocks/>
          </p:cNvSpPr>
          <p:nvPr/>
        </p:nvSpPr>
        <p:spPr>
          <a:xfrm>
            <a:off x="755775" y="1465824"/>
            <a:ext cx="10409858" cy="26303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33400" indent="-533400">
              <a:spcBef>
                <a:spcPts val="1200"/>
              </a:spcBef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en-US" sz="2400" dirty="0">
                <a:solidFill>
                  <a:srgbClr val="75882C"/>
                </a:solidFill>
                <a:latin typeface="Source Sans Pro" panose="020B0503030403020204" pitchFamily="34" charset="0"/>
              </a:rPr>
              <a:t>Unlike English language, French language has a unique authoritative source</a:t>
            </a:r>
          </a:p>
          <a:p>
            <a:pPr marL="990600" lvl="1" indent="-449263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en-US" sz="2000" dirty="0">
                <a:solidFill>
                  <a:schemeClr val="bg2">
                    <a:lumMod val="25000"/>
                  </a:schemeClr>
                </a:solidFill>
                <a:latin typeface="Source Sans Pro" panose="020B0503030403020204" pitchFamily="34" charset="0"/>
              </a:rPr>
              <a:t>A single authoritative spelling, backed by Académie française</a:t>
            </a:r>
          </a:p>
          <a:p>
            <a:pPr marL="990600" lvl="1" indent="-449263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en-US" sz="2000" dirty="0">
                <a:solidFill>
                  <a:schemeClr val="bg2">
                    <a:lumMod val="25000"/>
                  </a:schemeClr>
                </a:solidFill>
                <a:latin typeface="Source Sans Pro" panose="020B0503030403020204" pitchFamily="34" charset="0"/>
              </a:rPr>
              <a:t>A single grammar</a:t>
            </a:r>
          </a:p>
          <a:p>
            <a:pPr marL="533400" indent="-533400">
              <a:spcBef>
                <a:spcPts val="1200"/>
              </a:spcBef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en-US" sz="2400" dirty="0">
                <a:solidFill>
                  <a:srgbClr val="75882C"/>
                </a:solidFill>
                <a:latin typeface="Source Sans Pro" panose="020B0503030403020204" pitchFamily="34" charset="0"/>
              </a:rPr>
              <a:t>Yet, vocabulary dialectal variations do exist across francophone countries</a:t>
            </a:r>
          </a:p>
          <a:p>
            <a:pPr marL="533400" indent="-533400">
              <a:spcBef>
                <a:spcPts val="1200"/>
              </a:spcBef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en-US" sz="2400" dirty="0">
                <a:solidFill>
                  <a:srgbClr val="75882C"/>
                </a:solidFill>
                <a:latin typeface="Source Sans Pro" panose="020B0503030403020204" pitchFamily="34" charset="0"/>
              </a:rPr>
              <a:t>French translation resources are scarce in each country</a:t>
            </a:r>
          </a:p>
        </p:txBody>
      </p:sp>
      <p:sp>
        <p:nvSpPr>
          <p:cNvPr id="15" name="Espace réservé du numéro de diapositive 1">
            <a:extLst>
              <a:ext uri="{FF2B5EF4-FFF2-40B4-BE49-F238E27FC236}">
                <a16:creationId xmlns:a16="http://schemas.microsoft.com/office/drawing/2014/main" id="{EAA6E66E-944E-473B-8233-A5113B5C3EF6}"/>
              </a:ext>
            </a:extLst>
          </p:cNvPr>
          <p:cNvSpPr txBox="1">
            <a:spLocks/>
          </p:cNvSpPr>
          <p:nvPr/>
        </p:nvSpPr>
        <p:spPr>
          <a:xfrm>
            <a:off x="11068083" y="6265836"/>
            <a:ext cx="858371" cy="365125"/>
          </a:xfrm>
          <a:prstGeom prst="rect">
            <a:avLst/>
          </a:prstGeom>
        </p:spPr>
        <p:txBody>
          <a:bodyPr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A5E9A1D3-120E-42F1-A00A-A8BB2228AECB}" type="slidenum">
              <a:rPr lang="en-US" smtClean="0">
                <a:solidFill>
                  <a:srgbClr val="97B139"/>
                </a:solidFill>
                <a:latin typeface="Source Sans Pro" panose="020B0503030403020204" pitchFamily="34" charset="0"/>
              </a:rPr>
              <a:pPr algn="r"/>
              <a:t>7</a:t>
            </a:fld>
            <a:endParaRPr lang="en-US">
              <a:solidFill>
                <a:srgbClr val="97B139"/>
              </a:solidFill>
              <a:latin typeface="Source Sans Pro" panose="020B0503030403020204" pitchFamily="34" charset="0"/>
            </a:endParaRPr>
          </a:p>
        </p:txBody>
      </p:sp>
      <p:cxnSp>
        <p:nvCxnSpPr>
          <p:cNvPr id="17" name="Connecteur droit 16">
            <a:extLst>
              <a:ext uri="{FF2B5EF4-FFF2-40B4-BE49-F238E27FC236}">
                <a16:creationId xmlns:a16="http://schemas.microsoft.com/office/drawing/2014/main" id="{AFEB395E-F228-4B53-9711-4B92EA7738FD}"/>
              </a:ext>
            </a:extLst>
          </p:cNvPr>
          <p:cNvCxnSpPr>
            <a:cxnSpLocks/>
          </p:cNvCxnSpPr>
          <p:nvPr/>
        </p:nvCxnSpPr>
        <p:spPr>
          <a:xfrm>
            <a:off x="2584" y="870261"/>
            <a:ext cx="11399424" cy="0"/>
          </a:xfrm>
          <a:prstGeom prst="line">
            <a:avLst/>
          </a:prstGeom>
          <a:ln w="34925">
            <a:solidFill>
              <a:srgbClr val="74872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Parchemin : horizontal 1">
            <a:extLst>
              <a:ext uri="{FF2B5EF4-FFF2-40B4-BE49-F238E27FC236}">
                <a16:creationId xmlns:a16="http://schemas.microsoft.com/office/drawing/2014/main" id="{C61EAE67-44F2-40D7-B01B-A11986B9A226}"/>
              </a:ext>
            </a:extLst>
          </p:cNvPr>
          <p:cNvSpPr/>
          <p:nvPr/>
        </p:nvSpPr>
        <p:spPr>
          <a:xfrm>
            <a:off x="844062" y="3928908"/>
            <a:ext cx="10321571" cy="2702053"/>
          </a:xfrm>
          <a:prstGeom prst="horizontalScroll">
            <a:avLst/>
          </a:prstGeom>
          <a:gradFill flip="none" rotWithShape="1">
            <a:gsLst>
              <a:gs pos="0">
                <a:schemeClr val="accent6">
                  <a:lumMod val="75000"/>
                  <a:shade val="30000"/>
                  <a:satMod val="115000"/>
                </a:schemeClr>
              </a:gs>
              <a:gs pos="50000">
                <a:schemeClr val="accent6">
                  <a:lumMod val="75000"/>
                  <a:shade val="67500"/>
                  <a:satMod val="115000"/>
                </a:schemeClr>
              </a:gs>
              <a:gs pos="100000">
                <a:schemeClr val="accent6">
                  <a:lumMod val="75000"/>
                  <a:shade val="100000"/>
                  <a:satMod val="115000"/>
                </a:scheme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72000" rtlCol="0" anchor="t" anchorCtr="0"/>
          <a:lstStyle/>
          <a:p>
            <a:r>
              <a:rPr lang="en-US" sz="2400" dirty="0">
                <a:solidFill>
                  <a:schemeClr val="bg1"/>
                </a:solidFill>
              </a:rPr>
              <a:t>Decisions:</a:t>
            </a:r>
          </a:p>
          <a:p>
            <a:pPr marL="800100" lvl="1" indent="-342900">
              <a:buFontTx/>
              <a:buChar char="-"/>
            </a:pPr>
            <a:r>
              <a:rPr lang="en-US" sz="2400" dirty="0">
                <a:solidFill>
                  <a:schemeClr val="bg1"/>
                </a:solidFill>
              </a:rPr>
              <a:t>Join strengths to build a single French translation</a:t>
            </a:r>
          </a:p>
          <a:p>
            <a:pPr marL="800100" lvl="1" indent="-342900">
              <a:buFontTx/>
              <a:buChar char="-"/>
            </a:pPr>
            <a:r>
              <a:rPr lang="en-US" sz="2400" dirty="0">
                <a:solidFill>
                  <a:schemeClr val="bg1"/>
                </a:solidFill>
              </a:rPr>
              <a:t>Cover the dialectal vocabulary variations</a:t>
            </a:r>
          </a:p>
          <a:p>
            <a:pPr marL="800100" lvl="1" indent="-342900">
              <a:buFontTx/>
              <a:buChar char="-"/>
            </a:pPr>
            <a:r>
              <a:rPr lang="en-US" sz="2400" dirty="0">
                <a:solidFill>
                  <a:schemeClr val="bg1"/>
                </a:solidFill>
              </a:rPr>
              <a:t>Elaborate a common French translation guideline</a:t>
            </a:r>
          </a:p>
          <a:p>
            <a:pPr marL="800100" lvl="1" indent="-342900">
              <a:buFontTx/>
              <a:buChar char="-"/>
            </a:pPr>
            <a:r>
              <a:rPr lang="en-US" sz="2400" dirty="0">
                <a:solidFill>
                  <a:schemeClr val="bg1"/>
                </a:solidFill>
              </a:rPr>
              <a:t>Set a common production framework and a collaborative process</a:t>
            </a:r>
          </a:p>
        </p:txBody>
      </p:sp>
    </p:spTree>
    <p:extLst>
      <p:ext uri="{BB962C8B-B14F-4D97-AF65-F5344CB8AC3E}">
        <p14:creationId xmlns:p14="http://schemas.microsoft.com/office/powerpoint/2010/main" val="27262265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re 1"/>
          <p:cNvSpPr txBox="1">
            <a:spLocks/>
          </p:cNvSpPr>
          <p:nvPr/>
        </p:nvSpPr>
        <p:spPr>
          <a:xfrm>
            <a:off x="755775" y="137840"/>
            <a:ext cx="10769458" cy="78840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b="1" dirty="0">
                <a:solidFill>
                  <a:srgbClr val="74872C"/>
                </a:solidFill>
                <a:latin typeface="Source Sans Pro" panose="020B0503030403020204" pitchFamily="34" charset="0"/>
              </a:rPr>
              <a:t>Method</a:t>
            </a:r>
          </a:p>
        </p:txBody>
      </p:sp>
      <p:sp>
        <p:nvSpPr>
          <p:cNvPr id="14" name="Espace réservé du contenu 2">
            <a:extLst>
              <a:ext uri="{FF2B5EF4-FFF2-40B4-BE49-F238E27FC236}">
                <a16:creationId xmlns:a16="http://schemas.microsoft.com/office/drawing/2014/main" id="{FA7B2472-850F-458B-BAD2-842EC8786981}"/>
              </a:ext>
            </a:extLst>
          </p:cNvPr>
          <p:cNvSpPr txBox="1">
            <a:spLocks/>
          </p:cNvSpPr>
          <p:nvPr/>
        </p:nvSpPr>
        <p:spPr>
          <a:xfrm>
            <a:off x="755774" y="1316528"/>
            <a:ext cx="10646233" cy="531443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33400" indent="-533400">
              <a:spcBef>
                <a:spcPts val="1200"/>
              </a:spcBef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en-US" sz="2400" dirty="0">
                <a:solidFill>
                  <a:srgbClr val="75882C"/>
                </a:solidFill>
                <a:latin typeface="Source Sans Pro" panose="020B0503030403020204" pitchFamily="34" charset="0"/>
              </a:rPr>
              <a:t>Decision making process within the French Translation Project Group</a:t>
            </a:r>
          </a:p>
          <a:p>
            <a:pPr marL="990600" lvl="1" indent="-449263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en-US" sz="2000" dirty="0">
                <a:solidFill>
                  <a:schemeClr val="bg2">
                    <a:lumMod val="25000"/>
                  </a:schemeClr>
                </a:solidFill>
                <a:latin typeface="Source Sans Pro" panose="020B0503030403020204" pitchFamily="34" charset="0"/>
              </a:rPr>
              <a:t>Seek unanimous approval for each choice made</a:t>
            </a:r>
          </a:p>
          <a:p>
            <a:pPr marL="990600" lvl="1" indent="-449263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en-US" sz="2000" dirty="0">
                <a:solidFill>
                  <a:schemeClr val="bg2">
                    <a:lumMod val="25000"/>
                  </a:schemeClr>
                </a:solidFill>
                <a:latin typeface="Source Sans Pro" panose="020B0503030403020204" pitchFamily="34" charset="0"/>
              </a:rPr>
              <a:t>Minimum threshold is unanimity minus one</a:t>
            </a:r>
            <a:endParaRPr lang="en-US" sz="2000" dirty="0">
              <a:solidFill>
                <a:srgbClr val="75882C"/>
              </a:solidFill>
              <a:latin typeface="Source Sans Pro" panose="020B0503030403020204" pitchFamily="34" charset="0"/>
            </a:endParaRPr>
          </a:p>
          <a:p>
            <a:pPr marL="533400" indent="-533400">
              <a:spcBef>
                <a:spcPts val="1200"/>
              </a:spcBef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en-US" sz="2400" dirty="0">
                <a:solidFill>
                  <a:srgbClr val="75882C"/>
                </a:solidFill>
                <a:latin typeface="Source Sans Pro" panose="020B0503030403020204" pitchFamily="34" charset="0"/>
              </a:rPr>
              <a:t>Elaboration of the French translation guidelines</a:t>
            </a:r>
          </a:p>
          <a:p>
            <a:pPr marL="990600" lvl="1" indent="-449263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en-US" sz="2000" dirty="0">
                <a:solidFill>
                  <a:schemeClr val="bg2">
                    <a:lumMod val="25000"/>
                  </a:schemeClr>
                </a:solidFill>
                <a:latin typeface="Source Sans Pro" panose="020B0503030403020204" pitchFamily="34" charset="0"/>
              </a:rPr>
              <a:t>Cross-review of existing national French translation guidelines</a:t>
            </a:r>
          </a:p>
          <a:p>
            <a:pPr marL="990600" lvl="1" indent="-449263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en-US" sz="2000" dirty="0">
                <a:solidFill>
                  <a:schemeClr val="bg2">
                    <a:lumMod val="25000"/>
                  </a:schemeClr>
                </a:solidFill>
                <a:latin typeface="Source Sans Pro" panose="020B0503030403020204" pitchFamily="34" charset="0"/>
              </a:rPr>
              <a:t>Selection and formulation of each rule submitted to approval of the group</a:t>
            </a:r>
          </a:p>
          <a:p>
            <a:pPr marL="533400" indent="-533400">
              <a:spcBef>
                <a:spcPts val="1200"/>
              </a:spcBef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en-US" sz="2400" dirty="0">
                <a:solidFill>
                  <a:srgbClr val="75882C"/>
                </a:solidFill>
                <a:latin typeface="Source Sans Pro" panose="020B0503030403020204" pitchFamily="34" charset="0"/>
              </a:rPr>
              <a:t>Handling dialectal vocabulary variations</a:t>
            </a:r>
          </a:p>
          <a:p>
            <a:pPr marL="990600" lvl="1" indent="-449263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en-US" sz="2000" dirty="0">
                <a:solidFill>
                  <a:schemeClr val="bg2">
                    <a:lumMod val="25000"/>
                  </a:schemeClr>
                </a:solidFill>
                <a:latin typeface="Source Sans Pro" panose="020B0503030403020204" pitchFamily="34" charset="0"/>
              </a:rPr>
              <a:t>Produce enough synonyms to cover the needs of all French-speaking areas </a:t>
            </a:r>
          </a:p>
          <a:p>
            <a:pPr marL="990600" lvl="1" indent="-449263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en-US" sz="2000" dirty="0">
                <a:solidFill>
                  <a:schemeClr val="bg2">
                    <a:lumMod val="25000"/>
                  </a:schemeClr>
                </a:solidFill>
                <a:latin typeface="Source Sans Pro" panose="020B0503030403020204" pitchFamily="34" charset="0"/>
              </a:rPr>
              <a:t>For each concept, pick the most consensual synonym as the default preferred term</a:t>
            </a:r>
          </a:p>
          <a:p>
            <a:pPr marL="990600" lvl="1" indent="-449263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en-US" sz="2000" dirty="0">
                <a:solidFill>
                  <a:schemeClr val="bg2">
                    <a:lumMod val="25000"/>
                  </a:schemeClr>
                </a:solidFill>
                <a:latin typeface="Source Sans Pro" panose="020B0503030403020204" pitchFamily="34" charset="0"/>
              </a:rPr>
              <a:t>Localize preferences (preferred | acceptable | not acceptable) by exception</a:t>
            </a:r>
          </a:p>
          <a:p>
            <a:pPr marL="533400" lvl="1" indent="-533400">
              <a:spcBef>
                <a:spcPts val="1200"/>
              </a:spcBef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en-US" dirty="0">
                <a:solidFill>
                  <a:srgbClr val="75882C"/>
                </a:solidFill>
                <a:latin typeface="Source Sans Pro" panose="020B0503030403020204" pitchFamily="34" charset="0"/>
              </a:rPr>
              <a:t>To improve efficiency we need to work together in a common framework</a:t>
            </a:r>
          </a:p>
          <a:p>
            <a:pPr marL="990600" lvl="1" indent="-449263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en-US" sz="2000" dirty="0">
                <a:solidFill>
                  <a:schemeClr val="bg2">
                    <a:lumMod val="25000"/>
                  </a:schemeClr>
                </a:solidFill>
                <a:latin typeface="Source Sans Pro" panose="020B0503030403020204" pitchFamily="34" charset="0"/>
              </a:rPr>
              <a:t>Avoid the risk of redundant work (e.g. translate twice the same concept)</a:t>
            </a:r>
          </a:p>
          <a:p>
            <a:pPr marL="990600" lvl="1" indent="-449263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en-US" sz="2000" dirty="0">
                <a:solidFill>
                  <a:schemeClr val="bg2">
                    <a:lumMod val="25000"/>
                  </a:schemeClr>
                </a:solidFill>
                <a:latin typeface="Source Sans Pro" panose="020B0503030403020204" pitchFamily="34" charset="0"/>
              </a:rPr>
              <a:t>Avoid the risk of discrepancies of translation (e.g. within a sub-hierarchy)</a:t>
            </a:r>
          </a:p>
        </p:txBody>
      </p:sp>
      <p:sp>
        <p:nvSpPr>
          <p:cNvPr id="15" name="Espace réservé du numéro de diapositive 1">
            <a:extLst>
              <a:ext uri="{FF2B5EF4-FFF2-40B4-BE49-F238E27FC236}">
                <a16:creationId xmlns:a16="http://schemas.microsoft.com/office/drawing/2014/main" id="{EAA6E66E-944E-473B-8233-A5113B5C3EF6}"/>
              </a:ext>
            </a:extLst>
          </p:cNvPr>
          <p:cNvSpPr txBox="1">
            <a:spLocks/>
          </p:cNvSpPr>
          <p:nvPr/>
        </p:nvSpPr>
        <p:spPr>
          <a:xfrm>
            <a:off x="11068083" y="6265836"/>
            <a:ext cx="858371" cy="365125"/>
          </a:xfrm>
          <a:prstGeom prst="rect">
            <a:avLst/>
          </a:prstGeom>
        </p:spPr>
        <p:txBody>
          <a:bodyPr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A5E9A1D3-120E-42F1-A00A-A8BB2228AECB}" type="slidenum">
              <a:rPr lang="en-US" smtClean="0">
                <a:solidFill>
                  <a:srgbClr val="97B139"/>
                </a:solidFill>
                <a:latin typeface="Source Sans Pro" panose="020B0503030403020204" pitchFamily="34" charset="0"/>
              </a:rPr>
              <a:pPr algn="r"/>
              <a:t>8</a:t>
            </a:fld>
            <a:endParaRPr lang="en-US">
              <a:solidFill>
                <a:srgbClr val="97B139"/>
              </a:solidFill>
              <a:latin typeface="Source Sans Pro" panose="020B0503030403020204" pitchFamily="34" charset="0"/>
            </a:endParaRPr>
          </a:p>
        </p:txBody>
      </p:sp>
      <p:cxnSp>
        <p:nvCxnSpPr>
          <p:cNvPr id="17" name="Connecteur droit 16">
            <a:extLst>
              <a:ext uri="{FF2B5EF4-FFF2-40B4-BE49-F238E27FC236}">
                <a16:creationId xmlns:a16="http://schemas.microsoft.com/office/drawing/2014/main" id="{AFEB395E-F228-4B53-9711-4B92EA7738FD}"/>
              </a:ext>
            </a:extLst>
          </p:cNvPr>
          <p:cNvCxnSpPr>
            <a:cxnSpLocks/>
          </p:cNvCxnSpPr>
          <p:nvPr/>
        </p:nvCxnSpPr>
        <p:spPr>
          <a:xfrm>
            <a:off x="2584" y="870261"/>
            <a:ext cx="11399424" cy="0"/>
          </a:xfrm>
          <a:prstGeom prst="line">
            <a:avLst/>
          </a:prstGeom>
          <a:ln w="34925">
            <a:solidFill>
              <a:srgbClr val="74872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326099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re 1"/>
          <p:cNvSpPr txBox="1">
            <a:spLocks/>
          </p:cNvSpPr>
          <p:nvPr/>
        </p:nvSpPr>
        <p:spPr>
          <a:xfrm>
            <a:off x="755775" y="137840"/>
            <a:ext cx="10769458" cy="78840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b="1" dirty="0">
                <a:solidFill>
                  <a:srgbClr val="74872C"/>
                </a:solidFill>
                <a:latin typeface="Source Sans Pro" panose="020B0503030403020204" pitchFamily="34" charset="0"/>
              </a:rPr>
              <a:t>Translation Scope</a:t>
            </a:r>
          </a:p>
        </p:txBody>
      </p:sp>
      <p:sp>
        <p:nvSpPr>
          <p:cNvPr id="14" name="Espace réservé du contenu 2">
            <a:extLst>
              <a:ext uri="{FF2B5EF4-FFF2-40B4-BE49-F238E27FC236}">
                <a16:creationId xmlns:a16="http://schemas.microsoft.com/office/drawing/2014/main" id="{FA7B2472-850F-458B-BAD2-842EC8786981}"/>
              </a:ext>
            </a:extLst>
          </p:cNvPr>
          <p:cNvSpPr txBox="1">
            <a:spLocks/>
          </p:cNvSpPr>
          <p:nvPr/>
        </p:nvSpPr>
        <p:spPr>
          <a:xfrm>
            <a:off x="755774" y="1316528"/>
            <a:ext cx="10552927" cy="45219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33400" indent="-533400">
              <a:spcBef>
                <a:spcPts val="1200"/>
              </a:spcBef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en-US" sz="2400" dirty="0">
                <a:solidFill>
                  <a:srgbClr val="75882C"/>
                </a:solidFill>
                <a:latin typeface="Source Sans Pro" panose="020B0503030403020204" pitchFamily="34" charset="0"/>
              </a:rPr>
              <a:t>Limited to concepts belonging to the international edition</a:t>
            </a:r>
          </a:p>
          <a:p>
            <a:pPr marL="990600" lvl="1" indent="-449263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en-US" sz="2000" dirty="0">
                <a:solidFill>
                  <a:schemeClr val="bg2">
                    <a:lumMod val="25000"/>
                  </a:schemeClr>
                </a:solidFill>
                <a:latin typeface="Source Sans Pro" panose="020B0503030403020204" pitchFamily="34" charset="0"/>
              </a:rPr>
              <a:t>Concepts created in national extensions are translated locally by the NRC, and stay local</a:t>
            </a:r>
          </a:p>
          <a:p>
            <a:pPr marL="533400" lvl="1" indent="-533400">
              <a:spcBef>
                <a:spcPts val="1200"/>
              </a:spcBef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en-US" b="1" dirty="0">
                <a:solidFill>
                  <a:srgbClr val="75882C"/>
                </a:solidFill>
                <a:latin typeface="Source Sans Pro" panose="020B0503030403020204" pitchFamily="34" charset="0"/>
              </a:rPr>
              <a:t>Driven by use cases</a:t>
            </a:r>
            <a:r>
              <a:rPr lang="en-US" dirty="0">
                <a:solidFill>
                  <a:srgbClr val="75882C"/>
                </a:solidFill>
                <a:latin typeface="Source Sans Pro" panose="020B0503030403020204" pitchFamily="34" charset="0"/>
              </a:rPr>
              <a:t> brought by each contributing country</a:t>
            </a:r>
          </a:p>
          <a:p>
            <a:pPr marL="990600" lvl="1" indent="-449263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en-US" sz="2000" dirty="0">
                <a:solidFill>
                  <a:schemeClr val="bg2">
                    <a:lumMod val="25000"/>
                  </a:schemeClr>
                </a:solidFill>
                <a:latin typeface="Source Sans Pro" panose="020B0503030403020204" pitchFamily="34" charset="0"/>
              </a:rPr>
              <a:t>No objective of comprehensiveness of the translation</a:t>
            </a:r>
          </a:p>
          <a:p>
            <a:pPr marL="990600" lvl="1" indent="-449263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en-US" sz="2000" dirty="0">
                <a:solidFill>
                  <a:schemeClr val="bg2">
                    <a:lumMod val="25000"/>
                  </a:schemeClr>
                </a:solidFill>
                <a:latin typeface="Source Sans Pro" panose="020B0503030403020204" pitchFamily="34" charset="0"/>
              </a:rPr>
              <a:t>We translate the concepts needed by existing use cases</a:t>
            </a:r>
          </a:p>
          <a:p>
            <a:pPr marL="533400" lvl="1" indent="-533400">
              <a:spcBef>
                <a:spcPts val="1200"/>
              </a:spcBef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en-US" dirty="0">
                <a:solidFill>
                  <a:srgbClr val="75882C"/>
                </a:solidFill>
                <a:latin typeface="Source Sans Pro" panose="020B0503030403020204" pitchFamily="34" charset="0"/>
              </a:rPr>
              <a:t>No translation of FSN (unanimity minus one)</a:t>
            </a:r>
          </a:p>
          <a:p>
            <a:pPr marL="990600" lvl="1" indent="-449263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en-US" sz="2000" dirty="0">
                <a:solidFill>
                  <a:schemeClr val="bg2">
                    <a:lumMod val="25000"/>
                  </a:schemeClr>
                </a:solidFill>
                <a:latin typeface="Source Sans Pro" panose="020B0503030403020204" pitchFamily="34" charset="0"/>
              </a:rPr>
              <a:t>Agreement to rely on the core FSN (en-US)</a:t>
            </a:r>
          </a:p>
          <a:p>
            <a:pPr marL="990600" lvl="1" indent="-449263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en-US" sz="2000" dirty="0">
                <a:solidFill>
                  <a:schemeClr val="bg2">
                    <a:lumMod val="25000"/>
                  </a:schemeClr>
                </a:solidFill>
                <a:latin typeface="Source Sans Pro" panose="020B0503030403020204" pitchFamily="34" charset="0"/>
              </a:rPr>
              <a:t>Having more than one FSN per concept makes maintenance heavier</a:t>
            </a:r>
          </a:p>
        </p:txBody>
      </p:sp>
      <p:sp>
        <p:nvSpPr>
          <p:cNvPr id="15" name="Espace réservé du numéro de diapositive 1">
            <a:extLst>
              <a:ext uri="{FF2B5EF4-FFF2-40B4-BE49-F238E27FC236}">
                <a16:creationId xmlns:a16="http://schemas.microsoft.com/office/drawing/2014/main" id="{EAA6E66E-944E-473B-8233-A5113B5C3EF6}"/>
              </a:ext>
            </a:extLst>
          </p:cNvPr>
          <p:cNvSpPr txBox="1">
            <a:spLocks/>
          </p:cNvSpPr>
          <p:nvPr/>
        </p:nvSpPr>
        <p:spPr>
          <a:xfrm>
            <a:off x="11068083" y="6265836"/>
            <a:ext cx="858371" cy="365125"/>
          </a:xfrm>
          <a:prstGeom prst="rect">
            <a:avLst/>
          </a:prstGeom>
        </p:spPr>
        <p:txBody>
          <a:bodyPr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A5E9A1D3-120E-42F1-A00A-A8BB2228AECB}" type="slidenum">
              <a:rPr lang="en-US" smtClean="0">
                <a:solidFill>
                  <a:srgbClr val="97B139"/>
                </a:solidFill>
                <a:latin typeface="Source Sans Pro" panose="020B0503030403020204" pitchFamily="34" charset="0"/>
              </a:rPr>
              <a:pPr algn="r"/>
              <a:t>9</a:t>
            </a:fld>
            <a:endParaRPr lang="en-US">
              <a:solidFill>
                <a:srgbClr val="97B139"/>
              </a:solidFill>
              <a:latin typeface="Source Sans Pro" panose="020B0503030403020204" pitchFamily="34" charset="0"/>
            </a:endParaRPr>
          </a:p>
        </p:txBody>
      </p:sp>
      <p:cxnSp>
        <p:nvCxnSpPr>
          <p:cNvPr id="17" name="Connecteur droit 16">
            <a:extLst>
              <a:ext uri="{FF2B5EF4-FFF2-40B4-BE49-F238E27FC236}">
                <a16:creationId xmlns:a16="http://schemas.microsoft.com/office/drawing/2014/main" id="{AFEB395E-F228-4B53-9711-4B92EA7738FD}"/>
              </a:ext>
            </a:extLst>
          </p:cNvPr>
          <p:cNvCxnSpPr>
            <a:cxnSpLocks/>
          </p:cNvCxnSpPr>
          <p:nvPr/>
        </p:nvCxnSpPr>
        <p:spPr>
          <a:xfrm>
            <a:off x="2584" y="870261"/>
            <a:ext cx="11399424" cy="0"/>
          </a:xfrm>
          <a:prstGeom prst="line">
            <a:avLst/>
          </a:prstGeom>
          <a:ln w="34925">
            <a:solidFill>
              <a:srgbClr val="74872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538979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B33A32D4755974BA0EB23F92A28A16E" ma:contentTypeVersion="10" ma:contentTypeDescription="Crée un document." ma:contentTypeScope="" ma:versionID="6c5e720f89dd92f0767d859a20f4e86c">
  <xsd:schema xmlns:xsd="http://www.w3.org/2001/XMLSchema" xmlns:xs="http://www.w3.org/2001/XMLSchema" xmlns:p="http://schemas.microsoft.com/office/2006/metadata/properties" xmlns:ns2="9603b93a-2666-4f48-81a3-24dcfecd0180" xmlns:ns3="f990bd4d-0ad3-4335-8141-975d531480aa" targetNamespace="http://schemas.microsoft.com/office/2006/metadata/properties" ma:root="true" ma:fieldsID="33df28feb80fad92b4a6c4419d1a2966" ns2:_="" ns3:_="">
    <xsd:import namespace="9603b93a-2666-4f48-81a3-24dcfecd0180"/>
    <xsd:import namespace="f990bd4d-0ad3-4335-8141-975d531480aa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ServiceAutoTags" minOccurs="0"/>
                <xsd:element ref="ns2:MediaServiceLocation" minOccurs="0"/>
                <xsd:element ref="ns2:MediaServiceEventHashCode" minOccurs="0"/>
                <xsd:element ref="ns2:MediaServiceGenerationTime" minOccurs="0"/>
                <xsd:element ref="ns2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603b93a-2666-4f48-81a3-24dcfecd018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3" nillable="true" ma:displayName="MediaServiceAutoTags" ma:internalName="MediaServiceAutoTags" ma:readOnly="true">
      <xsd:simpleType>
        <xsd:restriction base="dms:Text"/>
      </xsd:simpleType>
    </xsd:element>
    <xsd:element name="MediaServiceLocation" ma:index="14" nillable="true" ma:displayName="MediaServiceLocation" ma:internalName="MediaServiceLocation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990bd4d-0ad3-4335-8141-975d531480aa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Partagé avec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Partagé avec dé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55AC658D-FDA3-47C3-AA50-49B860F43D1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9603b93a-2666-4f48-81a3-24dcfecd0180"/>
    <ds:schemaRef ds:uri="f990bd4d-0ad3-4335-8141-975d531480a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D927E4F8-48C4-4318-B20B-5EBCFC09783A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17CAF240-36EE-4D7E-993C-760A167EF20C}">
  <ds:schemaRefs>
    <ds:schemaRef ds:uri="http://purl.org/dc/elements/1.1/"/>
    <ds:schemaRef ds:uri="http://schemas.microsoft.com/office/2006/documentManagement/types"/>
    <ds:schemaRef ds:uri="http://purl.org/dc/terms/"/>
    <ds:schemaRef ds:uri="http://purl.org/dc/dcmitype/"/>
    <ds:schemaRef ds:uri="http://schemas.openxmlformats.org/package/2006/metadata/core-properties"/>
    <ds:schemaRef ds:uri="9603b93a-2666-4f48-81a3-24dcfecd0180"/>
    <ds:schemaRef ds:uri="http://www.w3.org/XML/1998/namespace"/>
    <ds:schemaRef ds:uri="http://schemas.microsoft.com/office/infopath/2007/PartnerControls"/>
    <ds:schemaRef ds:uri="f990bd4d-0ad3-4335-8141-975d531480aa"/>
    <ds:schemaRef ds:uri="http://schemas.microsoft.com/office/2006/metadata/propertie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1263</Words>
  <Application>Microsoft Office PowerPoint</Application>
  <PresentationFormat>Breitbild</PresentationFormat>
  <Paragraphs>197</Paragraphs>
  <Slides>15</Slides>
  <Notes>1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5</vt:i4>
      </vt:variant>
      <vt:variant>
        <vt:lpstr>Design</vt:lpstr>
      </vt:variant>
      <vt:variant>
        <vt:i4>2</vt:i4>
      </vt:variant>
      <vt:variant>
        <vt:lpstr>Folientitel</vt:lpstr>
      </vt:variant>
      <vt:variant>
        <vt:i4>15</vt:i4>
      </vt:variant>
    </vt:vector>
  </HeadingPairs>
  <TitlesOfParts>
    <vt:vector size="22" baseType="lpstr">
      <vt:lpstr>Arial</vt:lpstr>
      <vt:lpstr>Calibri</vt:lpstr>
      <vt:lpstr>Corbel</vt:lpstr>
      <vt:lpstr>Source Sans Pro</vt:lpstr>
      <vt:lpstr>Wingdings</vt:lpstr>
      <vt:lpstr>Thème Office</vt:lpstr>
      <vt:lpstr>1_Thème Office</vt:lpstr>
      <vt:lpstr>One French translation for the French-speaking world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Les flux médicaux                                                      du SI d’un laboratoire</dc:title>
  <dc:creator>François Macary</dc:creator>
  <cp:lastModifiedBy>Rainer-Sablatnig, Stephan</cp:lastModifiedBy>
  <cp:revision>535</cp:revision>
  <dcterms:created xsi:type="dcterms:W3CDTF">2017-03-14T13:03:06Z</dcterms:created>
  <dcterms:modified xsi:type="dcterms:W3CDTF">2020-07-07T07:54:44Z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0x0101001B33A32D4755974BA0EB23F92A28A16E</vt:lpwstr>
  </property>
</Properties>
</file>